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2" r:id="rId2"/>
    <p:sldId id="275" r:id="rId3"/>
    <p:sldId id="276" r:id="rId4"/>
    <p:sldId id="277" r:id="rId5"/>
    <p:sldId id="278" r:id="rId6"/>
    <p:sldId id="279" r:id="rId7"/>
    <p:sldId id="280" r:id="rId8"/>
    <p:sldId id="282" r:id="rId9"/>
    <p:sldId id="283" r:id="rId10"/>
    <p:sldId id="284" r:id="rId11"/>
    <p:sldId id="281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34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23961-3768-44FC-93BD-C7D66627F732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C39D6778-E4A7-44D7-B89A-EEFFEB3F38BA}">
      <dgm:prSet phldrT="[Text]"/>
      <dgm:spPr/>
      <dgm:t>
        <a:bodyPr/>
        <a:lstStyle/>
        <a:p>
          <a:r>
            <a:rPr kumimoji="1" lang="ja-JP" altLang="en-US" dirty="0" smtClean="0"/>
            <a:t>仕入れ</a:t>
          </a:r>
          <a:r>
            <a:rPr kumimoji="1" lang="en-US" altLang="ja-JP" dirty="0" smtClean="0"/>
            <a:t>(</a:t>
          </a:r>
          <a:r>
            <a:rPr kumimoji="1" lang="ja-JP" altLang="en-US" dirty="0" smtClean="0"/>
            <a:t>入庫）</a:t>
          </a:r>
          <a:endParaRPr kumimoji="1" lang="ja-JP" altLang="en-US" dirty="0"/>
        </a:p>
      </dgm:t>
    </dgm:pt>
    <dgm:pt modelId="{D91653A8-FEC4-4F9D-BA1F-3A8A58713F22}" type="parTrans" cxnId="{782E1082-18D3-4F7F-81C9-CC8C3AA15406}">
      <dgm:prSet/>
      <dgm:spPr/>
      <dgm:t>
        <a:bodyPr/>
        <a:lstStyle/>
        <a:p>
          <a:endParaRPr kumimoji="1" lang="ja-JP" altLang="en-US"/>
        </a:p>
      </dgm:t>
    </dgm:pt>
    <dgm:pt modelId="{A18DA3C8-789A-47B2-BFEF-A892C294584E}" type="sibTrans" cxnId="{782E1082-18D3-4F7F-81C9-CC8C3AA15406}">
      <dgm:prSet/>
      <dgm:spPr/>
      <dgm:t>
        <a:bodyPr/>
        <a:lstStyle/>
        <a:p>
          <a:endParaRPr kumimoji="1" lang="ja-JP" altLang="en-US"/>
        </a:p>
      </dgm:t>
    </dgm:pt>
    <dgm:pt modelId="{CF9B5266-464C-45CF-8284-46A120E4A113}">
      <dgm:prSet phldrT="[Text]"/>
      <dgm:spPr/>
      <dgm:t>
        <a:bodyPr/>
        <a:lstStyle/>
        <a:p>
          <a:r>
            <a:rPr kumimoji="1" lang="ja-JP" altLang="en-US" dirty="0" smtClean="0"/>
            <a:t>在庫</a:t>
          </a:r>
          <a:endParaRPr kumimoji="1" lang="ja-JP" altLang="en-US" dirty="0"/>
        </a:p>
      </dgm:t>
    </dgm:pt>
    <dgm:pt modelId="{2CA3F2EF-0322-40C2-977D-2928E6C28D99}" type="parTrans" cxnId="{AF19B591-033F-4323-8768-CB7B9E9C79A3}">
      <dgm:prSet/>
      <dgm:spPr/>
      <dgm:t>
        <a:bodyPr/>
        <a:lstStyle/>
        <a:p>
          <a:endParaRPr kumimoji="1" lang="ja-JP" altLang="en-US"/>
        </a:p>
      </dgm:t>
    </dgm:pt>
    <dgm:pt modelId="{AEDE6E1D-A431-47E2-ADDA-5131B7E2CB4B}" type="sibTrans" cxnId="{AF19B591-033F-4323-8768-CB7B9E9C79A3}">
      <dgm:prSet/>
      <dgm:spPr/>
      <dgm:t>
        <a:bodyPr/>
        <a:lstStyle/>
        <a:p>
          <a:endParaRPr kumimoji="1" lang="ja-JP" altLang="en-US"/>
        </a:p>
      </dgm:t>
    </dgm:pt>
    <dgm:pt modelId="{A045FDCC-BA39-4B9C-B6BB-8FC10A9D1D65}">
      <dgm:prSet phldrT="[Text]"/>
      <dgm:spPr/>
      <dgm:t>
        <a:bodyPr/>
        <a:lstStyle/>
        <a:p>
          <a:r>
            <a:rPr kumimoji="1" lang="ja-JP" altLang="en-US" dirty="0" smtClean="0"/>
            <a:t>販売（出庫）</a:t>
          </a:r>
          <a:endParaRPr kumimoji="1" lang="ja-JP" altLang="en-US" dirty="0"/>
        </a:p>
      </dgm:t>
    </dgm:pt>
    <dgm:pt modelId="{B2426190-E26D-4A1A-957F-D2C2F90D0360}" type="parTrans" cxnId="{5558BE06-6F78-493E-A42C-70750A3D559E}">
      <dgm:prSet/>
      <dgm:spPr/>
      <dgm:t>
        <a:bodyPr/>
        <a:lstStyle/>
        <a:p>
          <a:endParaRPr kumimoji="1" lang="ja-JP" altLang="en-US"/>
        </a:p>
      </dgm:t>
    </dgm:pt>
    <dgm:pt modelId="{4327DE58-64B2-4470-BE03-F38D6784EC1F}" type="sibTrans" cxnId="{5558BE06-6F78-493E-A42C-70750A3D559E}">
      <dgm:prSet/>
      <dgm:spPr/>
      <dgm:t>
        <a:bodyPr/>
        <a:lstStyle/>
        <a:p>
          <a:endParaRPr kumimoji="1" lang="ja-JP" altLang="en-US"/>
        </a:p>
      </dgm:t>
    </dgm:pt>
    <dgm:pt modelId="{2648AD64-D18D-45B6-80DB-D3393CA3307D}" type="pres">
      <dgm:prSet presAssocID="{08E23961-3768-44FC-93BD-C7D66627F732}" presName="Name0" presStyleCnt="0">
        <dgm:presLayoutVars>
          <dgm:dir/>
          <dgm:resizeHandles val="exact"/>
        </dgm:presLayoutVars>
      </dgm:prSet>
      <dgm:spPr/>
    </dgm:pt>
    <dgm:pt modelId="{57EDE731-5E22-43CD-AA13-177C9CF3462F}" type="pres">
      <dgm:prSet presAssocID="{C39D6778-E4A7-44D7-B89A-EEFFEB3F38BA}" presName="composite" presStyleCnt="0"/>
      <dgm:spPr/>
    </dgm:pt>
    <dgm:pt modelId="{7D0E5648-0DDE-4F6C-AD45-681473AD5279}" type="pres">
      <dgm:prSet presAssocID="{C39D6778-E4A7-44D7-B89A-EEFFEB3F38BA}" presName="bgChev" presStyleLbl="node1" presStyleIdx="0" presStyleCnt="3"/>
      <dgm:spPr/>
    </dgm:pt>
    <dgm:pt modelId="{FDF98907-0DF3-4F6C-8419-F701F99A1B29}" type="pres">
      <dgm:prSet presAssocID="{C39D6778-E4A7-44D7-B89A-EEFFEB3F38BA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70B2A4C-EB30-4A4D-8709-451C76E8AD6C}" type="pres">
      <dgm:prSet presAssocID="{A18DA3C8-789A-47B2-BFEF-A892C294584E}" presName="compositeSpace" presStyleCnt="0"/>
      <dgm:spPr/>
    </dgm:pt>
    <dgm:pt modelId="{EBE98E82-1A54-438B-B730-20F257658C4D}" type="pres">
      <dgm:prSet presAssocID="{CF9B5266-464C-45CF-8284-46A120E4A113}" presName="composite" presStyleCnt="0"/>
      <dgm:spPr/>
    </dgm:pt>
    <dgm:pt modelId="{A30F263F-8215-41F4-B511-8351632392AB}" type="pres">
      <dgm:prSet presAssocID="{CF9B5266-464C-45CF-8284-46A120E4A113}" presName="bgChev" presStyleLbl="node1" presStyleIdx="1" presStyleCnt="3"/>
      <dgm:spPr/>
    </dgm:pt>
    <dgm:pt modelId="{535691EF-3066-4A9D-8345-FD36684C108B}" type="pres">
      <dgm:prSet presAssocID="{CF9B5266-464C-45CF-8284-46A120E4A113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6676B5D-6F0E-4DDE-A3C4-D41A21FD30D9}" type="pres">
      <dgm:prSet presAssocID="{AEDE6E1D-A431-47E2-ADDA-5131B7E2CB4B}" presName="compositeSpace" presStyleCnt="0"/>
      <dgm:spPr/>
    </dgm:pt>
    <dgm:pt modelId="{A501672A-FF34-42A4-8FA8-3143AFFC231B}" type="pres">
      <dgm:prSet presAssocID="{A045FDCC-BA39-4B9C-B6BB-8FC10A9D1D65}" presName="composite" presStyleCnt="0"/>
      <dgm:spPr/>
    </dgm:pt>
    <dgm:pt modelId="{F0997ADB-344F-4E74-8B07-72A7BFF3B0BF}" type="pres">
      <dgm:prSet presAssocID="{A045FDCC-BA39-4B9C-B6BB-8FC10A9D1D65}" presName="bgChev" presStyleLbl="node1" presStyleIdx="2" presStyleCnt="3"/>
      <dgm:spPr/>
    </dgm:pt>
    <dgm:pt modelId="{F8449147-B07F-41E0-8DB2-540FAC8F08F3}" type="pres">
      <dgm:prSet presAssocID="{A045FDCC-BA39-4B9C-B6BB-8FC10A9D1D65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82E1082-18D3-4F7F-81C9-CC8C3AA15406}" srcId="{08E23961-3768-44FC-93BD-C7D66627F732}" destId="{C39D6778-E4A7-44D7-B89A-EEFFEB3F38BA}" srcOrd="0" destOrd="0" parTransId="{D91653A8-FEC4-4F9D-BA1F-3A8A58713F22}" sibTransId="{A18DA3C8-789A-47B2-BFEF-A892C294584E}"/>
    <dgm:cxn modelId="{C7F5F34D-538E-44E2-8F54-B484C8FA7381}" type="presOf" srcId="{08E23961-3768-44FC-93BD-C7D66627F732}" destId="{2648AD64-D18D-45B6-80DB-D3393CA3307D}" srcOrd="0" destOrd="0" presId="urn:microsoft.com/office/officeart/2005/8/layout/chevronAccent+Icon"/>
    <dgm:cxn modelId="{6A5C5943-9E37-4192-B139-BB75B27165BF}" type="presOf" srcId="{CF9B5266-464C-45CF-8284-46A120E4A113}" destId="{535691EF-3066-4A9D-8345-FD36684C108B}" srcOrd="0" destOrd="0" presId="urn:microsoft.com/office/officeart/2005/8/layout/chevronAccent+Icon"/>
    <dgm:cxn modelId="{FA951A6B-A46A-4E9E-A9CC-4A14841CCAA1}" type="presOf" srcId="{C39D6778-E4A7-44D7-B89A-EEFFEB3F38BA}" destId="{FDF98907-0DF3-4F6C-8419-F701F99A1B29}" srcOrd="0" destOrd="0" presId="urn:microsoft.com/office/officeart/2005/8/layout/chevronAccent+Icon"/>
    <dgm:cxn modelId="{5558BE06-6F78-493E-A42C-70750A3D559E}" srcId="{08E23961-3768-44FC-93BD-C7D66627F732}" destId="{A045FDCC-BA39-4B9C-B6BB-8FC10A9D1D65}" srcOrd="2" destOrd="0" parTransId="{B2426190-E26D-4A1A-957F-D2C2F90D0360}" sibTransId="{4327DE58-64B2-4470-BE03-F38D6784EC1F}"/>
    <dgm:cxn modelId="{AF19B591-033F-4323-8768-CB7B9E9C79A3}" srcId="{08E23961-3768-44FC-93BD-C7D66627F732}" destId="{CF9B5266-464C-45CF-8284-46A120E4A113}" srcOrd="1" destOrd="0" parTransId="{2CA3F2EF-0322-40C2-977D-2928E6C28D99}" sibTransId="{AEDE6E1D-A431-47E2-ADDA-5131B7E2CB4B}"/>
    <dgm:cxn modelId="{0132C113-91B7-4D47-BD8E-677B950B1762}" type="presOf" srcId="{A045FDCC-BA39-4B9C-B6BB-8FC10A9D1D65}" destId="{F8449147-B07F-41E0-8DB2-540FAC8F08F3}" srcOrd="0" destOrd="0" presId="urn:microsoft.com/office/officeart/2005/8/layout/chevronAccent+Icon"/>
    <dgm:cxn modelId="{2553B8E6-353B-4AB4-A8D7-06DD3A4D1120}" type="presParOf" srcId="{2648AD64-D18D-45B6-80DB-D3393CA3307D}" destId="{57EDE731-5E22-43CD-AA13-177C9CF3462F}" srcOrd="0" destOrd="0" presId="urn:microsoft.com/office/officeart/2005/8/layout/chevronAccent+Icon"/>
    <dgm:cxn modelId="{AF03D16B-E4CD-4EDC-A4C5-E072E81C58FA}" type="presParOf" srcId="{57EDE731-5E22-43CD-AA13-177C9CF3462F}" destId="{7D0E5648-0DDE-4F6C-AD45-681473AD5279}" srcOrd="0" destOrd="0" presId="urn:microsoft.com/office/officeart/2005/8/layout/chevronAccent+Icon"/>
    <dgm:cxn modelId="{DF6C795C-8258-46E2-9420-7B2C09CBA229}" type="presParOf" srcId="{57EDE731-5E22-43CD-AA13-177C9CF3462F}" destId="{FDF98907-0DF3-4F6C-8419-F701F99A1B29}" srcOrd="1" destOrd="0" presId="urn:microsoft.com/office/officeart/2005/8/layout/chevronAccent+Icon"/>
    <dgm:cxn modelId="{AA1FA60D-6F25-4869-AEFA-90E2A0BACD00}" type="presParOf" srcId="{2648AD64-D18D-45B6-80DB-D3393CA3307D}" destId="{870B2A4C-EB30-4A4D-8709-451C76E8AD6C}" srcOrd="1" destOrd="0" presId="urn:microsoft.com/office/officeart/2005/8/layout/chevronAccent+Icon"/>
    <dgm:cxn modelId="{2D652B62-17F7-4650-8D40-0DCC27581442}" type="presParOf" srcId="{2648AD64-D18D-45B6-80DB-D3393CA3307D}" destId="{EBE98E82-1A54-438B-B730-20F257658C4D}" srcOrd="2" destOrd="0" presId="urn:microsoft.com/office/officeart/2005/8/layout/chevronAccent+Icon"/>
    <dgm:cxn modelId="{223E0427-A830-4EE1-AE4A-6C39B4092625}" type="presParOf" srcId="{EBE98E82-1A54-438B-B730-20F257658C4D}" destId="{A30F263F-8215-41F4-B511-8351632392AB}" srcOrd="0" destOrd="0" presId="urn:microsoft.com/office/officeart/2005/8/layout/chevronAccent+Icon"/>
    <dgm:cxn modelId="{0DF90350-5295-4340-930C-EB5491DD4724}" type="presParOf" srcId="{EBE98E82-1A54-438B-B730-20F257658C4D}" destId="{535691EF-3066-4A9D-8345-FD36684C108B}" srcOrd="1" destOrd="0" presId="urn:microsoft.com/office/officeart/2005/8/layout/chevronAccent+Icon"/>
    <dgm:cxn modelId="{D3872FBE-15D5-47C1-B5CF-C956416AD0B4}" type="presParOf" srcId="{2648AD64-D18D-45B6-80DB-D3393CA3307D}" destId="{76676B5D-6F0E-4DDE-A3C4-D41A21FD30D9}" srcOrd="3" destOrd="0" presId="urn:microsoft.com/office/officeart/2005/8/layout/chevronAccent+Icon"/>
    <dgm:cxn modelId="{8E76B231-CAE3-4CF7-BEA5-CC3AC0D55E27}" type="presParOf" srcId="{2648AD64-D18D-45B6-80DB-D3393CA3307D}" destId="{A501672A-FF34-42A4-8FA8-3143AFFC231B}" srcOrd="4" destOrd="0" presId="urn:microsoft.com/office/officeart/2005/8/layout/chevronAccent+Icon"/>
    <dgm:cxn modelId="{E29F37B9-4904-4324-8740-EE4ACA9E01E4}" type="presParOf" srcId="{A501672A-FF34-42A4-8FA8-3143AFFC231B}" destId="{F0997ADB-344F-4E74-8B07-72A7BFF3B0BF}" srcOrd="0" destOrd="0" presId="urn:microsoft.com/office/officeart/2005/8/layout/chevronAccent+Icon"/>
    <dgm:cxn modelId="{FFD34EA0-2030-41B3-8F26-392639051B25}" type="presParOf" srcId="{A501672A-FF34-42A4-8FA8-3143AFFC231B}" destId="{F8449147-B07F-41E0-8DB2-540FAC8F08F3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E5648-0DDE-4F6C-AD45-681473AD5279}">
      <dsp:nvSpPr>
        <dsp:cNvPr id="0" name=""/>
        <dsp:cNvSpPr/>
      </dsp:nvSpPr>
      <dsp:spPr>
        <a:xfrm>
          <a:off x="714" y="389367"/>
          <a:ext cx="1794867" cy="69281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98907-0DF3-4F6C-8419-F701F99A1B29}">
      <dsp:nvSpPr>
        <dsp:cNvPr id="0" name=""/>
        <dsp:cNvSpPr/>
      </dsp:nvSpPr>
      <dsp:spPr>
        <a:xfrm>
          <a:off x="479345" y="562571"/>
          <a:ext cx="1515665" cy="692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/>
            <a:t>仕入れ</a:t>
          </a:r>
          <a:r>
            <a:rPr kumimoji="1" lang="en-US" altLang="ja-JP" sz="1600" kern="1200" dirty="0" smtClean="0"/>
            <a:t>(</a:t>
          </a:r>
          <a:r>
            <a:rPr kumimoji="1" lang="ja-JP" altLang="en-US" sz="1600" kern="1200" dirty="0" smtClean="0"/>
            <a:t>入庫）</a:t>
          </a:r>
          <a:endParaRPr kumimoji="1" lang="ja-JP" altLang="en-US" sz="1600" kern="1200" dirty="0"/>
        </a:p>
      </dsp:txBody>
      <dsp:txXfrm>
        <a:off x="499637" y="582863"/>
        <a:ext cx="1475081" cy="652234"/>
      </dsp:txXfrm>
    </dsp:sp>
    <dsp:sp modelId="{A30F263F-8215-41F4-B511-8351632392AB}">
      <dsp:nvSpPr>
        <dsp:cNvPr id="0" name=""/>
        <dsp:cNvSpPr/>
      </dsp:nvSpPr>
      <dsp:spPr>
        <a:xfrm>
          <a:off x="2050851" y="389367"/>
          <a:ext cx="1794867" cy="69281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691EF-3066-4A9D-8345-FD36684C108B}">
      <dsp:nvSpPr>
        <dsp:cNvPr id="0" name=""/>
        <dsp:cNvSpPr/>
      </dsp:nvSpPr>
      <dsp:spPr>
        <a:xfrm>
          <a:off x="2529482" y="562571"/>
          <a:ext cx="1515665" cy="692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/>
            <a:t>在庫</a:t>
          </a:r>
          <a:endParaRPr kumimoji="1" lang="ja-JP" altLang="en-US" sz="1600" kern="1200" dirty="0"/>
        </a:p>
      </dsp:txBody>
      <dsp:txXfrm>
        <a:off x="2549774" y="582863"/>
        <a:ext cx="1475081" cy="652234"/>
      </dsp:txXfrm>
    </dsp:sp>
    <dsp:sp modelId="{F0997ADB-344F-4E74-8B07-72A7BFF3B0BF}">
      <dsp:nvSpPr>
        <dsp:cNvPr id="0" name=""/>
        <dsp:cNvSpPr/>
      </dsp:nvSpPr>
      <dsp:spPr>
        <a:xfrm>
          <a:off x="4100988" y="389367"/>
          <a:ext cx="1794867" cy="69281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49147-B07F-41E0-8DB2-540FAC8F08F3}">
      <dsp:nvSpPr>
        <dsp:cNvPr id="0" name=""/>
        <dsp:cNvSpPr/>
      </dsp:nvSpPr>
      <dsp:spPr>
        <a:xfrm>
          <a:off x="4579620" y="562571"/>
          <a:ext cx="1515665" cy="692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/>
            <a:t>販売（出庫）</a:t>
          </a:r>
          <a:endParaRPr kumimoji="1" lang="ja-JP" altLang="en-US" sz="1600" kern="1200" dirty="0"/>
        </a:p>
      </dsp:txBody>
      <dsp:txXfrm>
        <a:off x="4599912" y="582863"/>
        <a:ext cx="1475081" cy="652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A4042-5018-492D-B63D-38C49B4E5856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83B83-1B85-4B18-B9BB-DDC9AE68A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20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AA48E-56F0-46AB-8026-C1D06C2C997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73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AC59-74EE-4DA1-86BC-D750B9539929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55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AC59-74EE-4DA1-86BC-D750B9539929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52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AC59-74EE-4DA1-86BC-D750B9539929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65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AC59-74EE-4DA1-86BC-D750B9539929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00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AC59-74EE-4DA1-86BC-D750B9539929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95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AC59-74EE-4DA1-86BC-D750B9539929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71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AC59-74EE-4DA1-86BC-D750B9539929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58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AC59-74EE-4DA1-86BC-D750B9539929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80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AC59-74EE-4DA1-86BC-D750B9539929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5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AC59-74EE-4DA1-86BC-D750B9539929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20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AC59-74EE-4DA1-86BC-D750B9539929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60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3AC59-74EE-4DA1-86BC-D750B9539929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84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\\teasrv\&#25552;&#20986;&#65509;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teasrv\&#25552;&#20986;&#65509;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ja-JP" altLang="en-US" sz="4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プログラム設計</a:t>
            </a:r>
            <a:r>
              <a:rPr lang="en-US" altLang="ja-JP" sz="4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4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endParaRPr kumimoji="1" lang="ja-JP" altLang="en-US" sz="4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第５週目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38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モジュール再分割の検討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商品</a:t>
            </a:r>
            <a:r>
              <a:rPr kumimoji="1" lang="ja-JP" altLang="en-US" smtClean="0"/>
              <a:t>管理のみ記載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　　中位モジュール　</a:t>
            </a:r>
            <a:r>
              <a:rPr lang="en-US" altLang="ja-JP" dirty="0" smtClean="0"/>
              <a:t>TR</a:t>
            </a:r>
            <a:r>
              <a:rPr lang="ja-JP" altLang="en-US" dirty="0" smtClean="0"/>
              <a:t>分割　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　　　下位モジュール　共通機能分割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44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6602" y="998730"/>
            <a:ext cx="7756490" cy="50020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45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</a:t>
            </a:r>
            <a:r>
              <a:rPr lang="en-US" altLang="ja-JP" sz="45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 </a:t>
            </a:r>
            <a:r>
              <a:rPr lang="ja-JP" altLang="en-US" sz="45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課題の提出期限 </a:t>
            </a:r>
            <a:endParaRPr lang="en-US" altLang="ja-JP" sz="45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3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モジュール分割（</a:t>
            </a:r>
            <a:r>
              <a:rPr lang="en-US" altLang="ja-JP" sz="3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Level-1)</a:t>
            </a:r>
          </a:p>
          <a:p>
            <a:pPr marL="0" indent="0">
              <a:buNone/>
            </a:pPr>
            <a:r>
              <a:rPr lang="ja-JP" altLang="en-US" sz="3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 </a:t>
            </a:r>
            <a:r>
              <a:rPr lang="en-US" altLang="ja-JP" sz="3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r>
              <a:rPr lang="ja-JP" altLang="en-US" sz="3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</a:t>
            </a:r>
            <a:r>
              <a:rPr lang="en-US" altLang="ja-JP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２日</a:t>
            </a:r>
            <a:r>
              <a:rPr lang="en-US" altLang="ja-JP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水</a:t>
            </a:r>
            <a:r>
              <a:rPr lang="en-US" altLang="ja-JP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ま</a:t>
            </a:r>
            <a:r>
              <a:rPr lang="ja-JP" altLang="en-US" sz="3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</a:t>
            </a:r>
            <a:endParaRPr lang="en-US" altLang="ja-JP" sz="3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3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提出先</a:t>
            </a:r>
            <a:endParaRPr lang="en-US" altLang="ja-JP" sz="30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3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 </a:t>
            </a:r>
            <a:r>
              <a:rPr lang="en-US" altLang="ja-JP" sz="3000" b="1" dirty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2" action="ppaction://hlinkfile"/>
              </a:rPr>
              <a:t>\\teasrv\</a:t>
            </a:r>
            <a:r>
              <a:rPr lang="ja-JP" altLang="en-US" sz="3000" b="1" dirty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2" action="ppaction://hlinkfile"/>
              </a:rPr>
              <a:t>提出￥</a:t>
            </a:r>
            <a:r>
              <a:rPr lang="ja-JP" altLang="en-US" sz="3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講師</a:t>
            </a:r>
            <a:r>
              <a:rPr lang="en-US" altLang="ja-JP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[</a:t>
            </a:r>
            <a:r>
              <a:rPr lang="en-US" altLang="ja-JP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</a:t>
            </a:r>
            <a:r>
              <a:rPr lang="en-US" altLang="ja-JP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-P]\</a:t>
            </a:r>
            <a:r>
              <a:rPr lang="ja-JP" altLang="en-US" sz="3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梶田</a:t>
            </a:r>
            <a:r>
              <a:rPr lang="en-US" altLang="ja-JP" sz="3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\</a:t>
            </a:r>
            <a:r>
              <a:rPr lang="ja-JP" altLang="en-US" sz="3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プログラム設計</a:t>
            </a:r>
            <a:r>
              <a:rPr lang="en-US" altLang="ja-JP" sz="3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\2A</a:t>
            </a:r>
            <a:r>
              <a:rPr lang="ja-JP" altLang="en-US" sz="3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￥モジュール分割</a:t>
            </a:r>
            <a:endParaRPr lang="en-US" altLang="ja-JP" sz="3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3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・クラス番号フォルダー</a:t>
            </a:r>
            <a:endParaRPr lang="ja-JP" altLang="en-US" sz="3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473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980728"/>
            <a:ext cx="8496944" cy="58772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</a:t>
            </a:r>
            <a:r>
              <a:rPr lang="en-US" altLang="ja-JP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 </a:t>
            </a:r>
            <a:r>
              <a:rPr lang="ja-JP" altLang="en-US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課題の出題先 </a:t>
            </a:r>
            <a:endParaRPr lang="en-US" altLang="ja-JP" sz="6000" b="1" u="sng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出題先</a:t>
            </a:r>
            <a:endParaRPr lang="en-US" altLang="ja-JP" sz="4000" b="1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 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2" action="ppaction://hlinkfile"/>
              </a:rPr>
              <a:t>\\teasrv\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2" action="ppaction://hlinkfile"/>
              </a:rPr>
              <a:t>出題￥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講師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[J-P]\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梶田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\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プログラム設計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\2A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￥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0514</a:t>
            </a:r>
          </a:p>
          <a:p>
            <a:pPr marL="0" indent="0">
              <a:buNone/>
            </a:pPr>
            <a:endParaRPr lang="en-US" altLang="ja-JP" sz="4000" b="1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・モジュール分割</a:t>
            </a:r>
            <a:r>
              <a:rPr lang="en-US" altLang="ja-JP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.pdf</a:t>
            </a:r>
          </a:p>
          <a:p>
            <a:pPr marL="0" indent="0">
              <a:buNone/>
            </a:pPr>
            <a:endParaRPr lang="en-US" altLang="ja-JP" sz="4000" b="1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ctr">
              <a:buNone/>
            </a:pPr>
            <a:endParaRPr kumimoji="1" lang="ja-JP" altLang="en-US" sz="4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89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モジュール分割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ja-JP" altLang="en-US" sz="3600" dirty="0" smtClean="0"/>
              <a:t>・プログラム設計の目標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　　　システム開発における作業単位</a:t>
            </a:r>
            <a:endParaRPr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/>
              <a:t>　</a:t>
            </a:r>
            <a:r>
              <a:rPr kumimoji="1" lang="ja-JP" altLang="en-US" sz="3600" dirty="0" smtClean="0"/>
              <a:t>　　　　　　　　　　　　　　　　</a:t>
            </a:r>
            <a:r>
              <a:rPr kumimoji="1" lang="en-US" altLang="ja-JP" sz="3600" dirty="0" smtClean="0"/>
              <a:t>P.</a:t>
            </a:r>
            <a:r>
              <a:rPr lang="en-US" altLang="ja-JP" sz="3600" dirty="0" smtClean="0"/>
              <a:t>145  </a:t>
            </a:r>
            <a:r>
              <a:rPr lang="ja-JP" altLang="en-US" sz="3600" dirty="0" smtClean="0"/>
              <a:t>図表</a:t>
            </a:r>
            <a:r>
              <a:rPr lang="en-US" altLang="ja-JP" sz="3600" dirty="0" smtClean="0"/>
              <a:t>4-1-1</a:t>
            </a:r>
            <a:r>
              <a:rPr lang="ja-JP" altLang="en-US" sz="3600" dirty="0" smtClean="0"/>
              <a:t>参照</a:t>
            </a:r>
            <a:endParaRPr lang="en-US" altLang="ja-JP" sz="3600" dirty="0" smtClean="0"/>
          </a:p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・構造化設計の手順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　　　分割技法の選択　　　  </a:t>
            </a:r>
            <a:r>
              <a:rPr kumimoji="1" lang="en-US" altLang="ja-JP" sz="3600" dirty="0" smtClean="0"/>
              <a:t>P.149  4.2.1 (3)</a:t>
            </a:r>
            <a:r>
              <a:rPr kumimoji="1" lang="ja-JP" altLang="en-US" sz="3600" dirty="0" smtClean="0"/>
              <a:t>参照</a:t>
            </a:r>
            <a:endParaRPr kumimoji="1" lang="en-US" altLang="ja-JP" sz="3600" dirty="0" smtClean="0"/>
          </a:p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en-US" altLang="ja-JP" sz="3600" dirty="0" smtClean="0"/>
              <a:t>STS</a:t>
            </a:r>
            <a:r>
              <a:rPr lang="ja-JP" altLang="en-US" sz="3600" dirty="0" smtClean="0"/>
              <a:t>分割　　　　　　　　　　　 </a:t>
            </a:r>
            <a:r>
              <a:rPr lang="en-US" altLang="ja-JP" sz="3600" dirty="0" smtClean="0"/>
              <a:t>P.151  4.2.2(1)</a:t>
            </a:r>
            <a:r>
              <a:rPr lang="ja-JP" altLang="en-US" sz="3600" dirty="0" smtClean="0"/>
              <a:t>①参照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　</a:t>
            </a:r>
            <a:r>
              <a:rPr lang="en-US" altLang="ja-JP" sz="3600" dirty="0" smtClean="0"/>
              <a:t>TR</a:t>
            </a:r>
            <a:r>
              <a:rPr lang="ja-JP" altLang="en-US" sz="3600" dirty="0" smtClean="0"/>
              <a:t>分割　　　</a:t>
            </a:r>
            <a:r>
              <a:rPr lang="ja-JP" altLang="en-US" sz="3600" smtClean="0"/>
              <a:t>　 </a:t>
            </a:r>
            <a:r>
              <a:rPr lang="ja-JP" altLang="en-US" sz="3600" dirty="0" smtClean="0"/>
              <a:t>　　　　　　　</a:t>
            </a:r>
            <a:r>
              <a:rPr lang="en-US" altLang="ja-JP" sz="3600" dirty="0" smtClean="0"/>
              <a:t>P.154  </a:t>
            </a:r>
            <a:r>
              <a:rPr lang="en-US" altLang="ja-JP" sz="3600" dirty="0"/>
              <a:t>4.2.2(1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➁参照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 smtClean="0"/>
              <a:t>　共通機能分割　　　　　　　</a:t>
            </a:r>
            <a:r>
              <a:rPr lang="en-US" altLang="ja-JP" sz="3600" dirty="0" smtClean="0"/>
              <a:t>P.154  </a:t>
            </a:r>
            <a:r>
              <a:rPr lang="en-US" altLang="ja-JP" sz="3600" dirty="0"/>
              <a:t>4.2.2(1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➂参照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33075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6164"/>
            <a:ext cx="6858000" cy="740663"/>
          </a:xfrm>
        </p:spPr>
        <p:txBody>
          <a:bodyPr>
            <a:noAutofit/>
          </a:bodyPr>
          <a:lstStyle/>
          <a:p>
            <a:r>
              <a:rPr lang="ja-JP" altLang="en-US" sz="5400" u="sng" dirty="0">
                <a:solidFill>
                  <a:srgbClr val="0070C0"/>
                </a:solidFill>
              </a:rPr>
              <a:t>今回のケースのまとめ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312" y="3236706"/>
            <a:ext cx="8566688" cy="1293644"/>
          </a:xfrm>
        </p:spPr>
        <p:txBody>
          <a:bodyPr>
            <a:noAutofit/>
          </a:bodyPr>
          <a:lstStyle/>
          <a:p>
            <a:pPr algn="l"/>
            <a:r>
              <a:rPr lang="ja-JP" altLang="en-US" sz="3600" b="1" i="1" dirty="0"/>
              <a:t>商品を仕入れて（入庫して）、在庫する。</a:t>
            </a:r>
            <a:endParaRPr lang="en-US" altLang="ja-JP" sz="3600" b="1" i="1" dirty="0"/>
          </a:p>
          <a:p>
            <a:pPr algn="l"/>
            <a:r>
              <a:rPr lang="ja-JP" altLang="en-US" sz="3600" b="1" i="1" dirty="0"/>
              <a:t>そして、それを会員へ販売（出庫）する。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8657" y="2345091"/>
            <a:ext cx="8566688" cy="14454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500" b="1" dirty="0">
                <a:solidFill>
                  <a:srgbClr val="FF0000"/>
                </a:solidFill>
              </a:rPr>
              <a:t>仕事の流れを一言でいうと・・・</a:t>
            </a:r>
            <a:endParaRPr lang="en-US" altLang="ja-JP" sz="45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524000" y="4355994"/>
          <a:ext cx="6096000" cy="1644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03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836" y="1296164"/>
            <a:ext cx="7434329" cy="740663"/>
          </a:xfrm>
        </p:spPr>
        <p:txBody>
          <a:bodyPr>
            <a:noAutofit/>
          </a:bodyPr>
          <a:lstStyle/>
          <a:p>
            <a:r>
              <a:rPr lang="ja-JP" altLang="en-US" sz="5400" b="1" u="sng" dirty="0">
                <a:solidFill>
                  <a:srgbClr val="0070C0"/>
                </a:solidFill>
              </a:rPr>
              <a:t>モジュール分割</a:t>
            </a:r>
            <a:r>
              <a:rPr lang="ja-JP" altLang="en-US" sz="5400" u="sng" dirty="0">
                <a:solidFill>
                  <a:srgbClr val="0070C0"/>
                </a:solidFill>
              </a:rPr>
              <a:t>のヒント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155698"/>
            <a:ext cx="6858000" cy="3611880"/>
          </a:xfrm>
        </p:spPr>
        <p:txBody>
          <a:bodyPr>
            <a:noAutofit/>
          </a:bodyPr>
          <a:lstStyle/>
          <a:p>
            <a:pPr algn="l"/>
            <a:r>
              <a:rPr lang="ja-JP" altLang="en-US" sz="4500" b="1" dirty="0">
                <a:solidFill>
                  <a:srgbClr val="FF0000"/>
                </a:solidFill>
              </a:rPr>
              <a:t>まず、システム概要図から</a:t>
            </a:r>
            <a:r>
              <a:rPr lang="ja-JP" altLang="en-US" sz="4500" b="1" dirty="0"/>
              <a:t>モジュール分割図（</a:t>
            </a:r>
            <a:r>
              <a:rPr lang="en-US" altLang="ja-JP" sz="4500" b="1" dirty="0"/>
              <a:t>Level-1)</a:t>
            </a:r>
            <a:r>
              <a:rPr lang="ja-JP" altLang="en-US" sz="4500" b="1" dirty="0">
                <a:solidFill>
                  <a:srgbClr val="FF0000"/>
                </a:solidFill>
              </a:rPr>
              <a:t>へ記載される項目を整理しよう！</a:t>
            </a:r>
            <a:endParaRPr lang="en-US" altLang="ja-JP" sz="4500" b="1" dirty="0">
              <a:solidFill>
                <a:srgbClr val="FF0000"/>
              </a:solidFill>
            </a:endParaRPr>
          </a:p>
          <a:p>
            <a:r>
              <a:rPr lang="ja-JP" altLang="en-US" sz="4500" dirty="0"/>
              <a:t>「プロセス」に着目する</a:t>
            </a:r>
            <a:endParaRPr lang="en-US" altLang="ja-JP" sz="4500" dirty="0"/>
          </a:p>
          <a:p>
            <a:pPr algn="l"/>
            <a:r>
              <a:rPr lang="en-US" altLang="ja-JP" sz="4500" dirty="0"/>
              <a:t>		</a:t>
            </a:r>
            <a:endParaRPr lang="ja-JP" altLang="en-US" sz="4500" dirty="0"/>
          </a:p>
        </p:txBody>
      </p:sp>
    </p:spTree>
    <p:extLst>
      <p:ext uri="{BB962C8B-B14F-4D97-AF65-F5344CB8AC3E}">
        <p14:creationId xmlns:p14="http://schemas.microsoft.com/office/powerpoint/2010/main" val="32140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85852"/>
            <a:ext cx="6858000" cy="740663"/>
          </a:xfrm>
        </p:spPr>
        <p:txBody>
          <a:bodyPr>
            <a:noAutofit/>
          </a:bodyPr>
          <a:lstStyle/>
          <a:p>
            <a:pPr algn="l"/>
            <a:r>
              <a:rPr lang="ja-JP" altLang="en-US" sz="5400" u="sng" dirty="0">
                <a:solidFill>
                  <a:srgbClr val="0070C0"/>
                </a:solidFill>
              </a:rPr>
              <a:t>プロセス</a:t>
            </a:r>
            <a:endParaRPr lang="zh-TW" altLang="en-US" sz="5400" u="sng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554" y="2155700"/>
            <a:ext cx="8512446" cy="2851223"/>
          </a:xfrm>
        </p:spPr>
        <p:txBody>
          <a:bodyPr>
            <a:noAutofit/>
          </a:bodyPr>
          <a:lstStyle/>
          <a:p>
            <a:pPr algn="l"/>
            <a:r>
              <a:rPr lang="ja-JP" altLang="en-US" sz="4500" dirty="0"/>
              <a:t>入庫管理</a:t>
            </a:r>
            <a:endParaRPr lang="en-US" altLang="ja-JP" sz="4500" dirty="0"/>
          </a:p>
          <a:p>
            <a:pPr algn="l"/>
            <a:r>
              <a:rPr lang="ja-JP" altLang="en-US" sz="4500" dirty="0"/>
              <a:t>会員管理</a:t>
            </a:r>
            <a:endParaRPr lang="en-US" altLang="ja-JP" sz="4500" dirty="0"/>
          </a:p>
          <a:p>
            <a:pPr algn="l"/>
            <a:r>
              <a:rPr lang="ja-JP" altLang="en-US" sz="4500" dirty="0"/>
              <a:t>　　｜</a:t>
            </a:r>
            <a:endParaRPr lang="en-US" altLang="ja-JP" sz="4500" dirty="0"/>
          </a:p>
          <a:p>
            <a:pPr algn="l"/>
            <a:r>
              <a:rPr lang="ja-JP" altLang="en-US" sz="4500" dirty="0"/>
              <a:t>　　｜</a:t>
            </a:r>
            <a:endParaRPr lang="en-US" altLang="ja-JP" sz="45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08769" y="5006923"/>
            <a:ext cx="8512446" cy="69114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4500" b="1" dirty="0">
                <a:solidFill>
                  <a:srgbClr val="FF0000"/>
                </a:solidFill>
              </a:rPr>
              <a:t>全部で</a:t>
            </a:r>
            <a:r>
              <a:rPr lang="en-US" altLang="ja-JP" sz="4500" b="1" dirty="0">
                <a:solidFill>
                  <a:srgbClr val="FF0000"/>
                </a:solidFill>
              </a:rPr>
              <a:t>8</a:t>
            </a:r>
            <a:r>
              <a:rPr lang="ja-JP" altLang="en-US" sz="4500" b="1" dirty="0">
                <a:solidFill>
                  <a:srgbClr val="FF0000"/>
                </a:solidFill>
              </a:rPr>
              <a:t>個のプロセスがあります！</a:t>
            </a:r>
          </a:p>
        </p:txBody>
      </p:sp>
      <p:sp>
        <p:nvSpPr>
          <p:cNvPr id="4" name="Oval 3"/>
          <p:cNvSpPr/>
          <p:nvPr/>
        </p:nvSpPr>
        <p:spPr>
          <a:xfrm>
            <a:off x="4138049" y="2155699"/>
            <a:ext cx="2115519" cy="206081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950" b="1" dirty="0">
                <a:solidFill>
                  <a:schemeClr val="tx1"/>
                </a:solidFill>
              </a:rPr>
              <a:t>入庫管理</a:t>
            </a:r>
          </a:p>
        </p:txBody>
      </p:sp>
      <p:sp>
        <p:nvSpPr>
          <p:cNvPr id="17" name="Oval 16"/>
          <p:cNvSpPr/>
          <p:nvPr/>
        </p:nvSpPr>
        <p:spPr>
          <a:xfrm>
            <a:off x="6414362" y="2165386"/>
            <a:ext cx="2115519" cy="206081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950" b="1" dirty="0">
                <a:solidFill>
                  <a:schemeClr val="tx1"/>
                </a:solidFill>
              </a:rPr>
              <a:t>会員管理</a:t>
            </a:r>
          </a:p>
        </p:txBody>
      </p:sp>
    </p:spTree>
    <p:extLst>
      <p:ext uri="{BB962C8B-B14F-4D97-AF65-F5344CB8AC3E}">
        <p14:creationId xmlns:p14="http://schemas.microsoft.com/office/powerpoint/2010/main" val="214254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85852"/>
            <a:ext cx="8642074" cy="1645274"/>
          </a:xfrm>
        </p:spPr>
        <p:txBody>
          <a:bodyPr>
            <a:noAutofit/>
          </a:bodyPr>
          <a:lstStyle/>
          <a:p>
            <a:pPr algn="l"/>
            <a:r>
              <a:rPr lang="ja-JP" altLang="en-US" sz="3600" u="sng" dirty="0">
                <a:solidFill>
                  <a:srgbClr val="0070C0"/>
                </a:solidFill>
              </a:rPr>
              <a:t>上記ステップで整理したプロセスに着目して</a:t>
            </a:r>
            <a:r>
              <a:rPr lang="en-US" altLang="ja-JP" sz="5400" u="sng" dirty="0">
                <a:solidFill>
                  <a:srgbClr val="0070C0"/>
                </a:solidFill>
              </a:rPr>
              <a:t/>
            </a:r>
            <a:br>
              <a:rPr lang="en-US" altLang="ja-JP" sz="5400" u="sng" dirty="0">
                <a:solidFill>
                  <a:srgbClr val="0070C0"/>
                </a:solidFill>
              </a:rPr>
            </a:br>
            <a:r>
              <a:rPr lang="ja-JP" altLang="en-US" dirty="0" smtClean="0"/>
              <a:t>上位モジュール⇒ＳＴＳ分割を行う</a:t>
            </a:r>
            <a:endParaRPr lang="zh-TW" altLang="en-US" sz="5400" u="sng" dirty="0">
              <a:solidFill>
                <a:srgbClr val="0070C0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4056" y="3267210"/>
            <a:ext cx="8791162" cy="273354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4500" b="1" dirty="0">
                <a:solidFill>
                  <a:srgbClr val="FF0000"/>
                </a:solidFill>
              </a:rPr>
              <a:t>①</a:t>
            </a:r>
            <a:r>
              <a:rPr lang="en-US" altLang="ja-JP" sz="4500" b="1" dirty="0">
                <a:solidFill>
                  <a:srgbClr val="FF0000"/>
                </a:solidFill>
              </a:rPr>
              <a:t>8</a:t>
            </a:r>
            <a:r>
              <a:rPr lang="ja-JP" altLang="en-US" sz="4500" b="1" dirty="0">
                <a:solidFill>
                  <a:srgbClr val="FF0000"/>
                </a:solidFill>
              </a:rPr>
              <a:t>個のプロセスを配置します。</a:t>
            </a:r>
            <a:endParaRPr lang="en-US" altLang="ja-JP" sz="4500" b="1" dirty="0">
              <a:solidFill>
                <a:srgbClr val="FF0000"/>
              </a:solidFill>
            </a:endParaRPr>
          </a:p>
          <a:p>
            <a:pPr algn="l"/>
            <a:r>
              <a:rPr lang="ja-JP" altLang="en-US" sz="4500" b="1" dirty="0">
                <a:solidFill>
                  <a:srgbClr val="FF0000"/>
                </a:solidFill>
              </a:rPr>
              <a:t>②プロセス番号を付与します。</a:t>
            </a:r>
            <a:endParaRPr lang="en-US" altLang="ja-JP" sz="4500" b="1" dirty="0">
              <a:solidFill>
                <a:srgbClr val="FF0000"/>
              </a:solidFill>
            </a:endParaRPr>
          </a:p>
          <a:p>
            <a:pPr algn="l"/>
            <a:r>
              <a:rPr lang="ja-JP" altLang="en-US" sz="4500" b="1" dirty="0"/>
              <a:t>（例：</a:t>
            </a:r>
            <a:r>
              <a:rPr lang="en-US" altLang="ja-JP" sz="4500" b="1" dirty="0"/>
              <a:t>1.0 </a:t>
            </a:r>
            <a:r>
              <a:rPr lang="ja-JP" altLang="en-US" sz="4500" b="1" dirty="0"/>
              <a:t>入庫管理、</a:t>
            </a:r>
            <a:r>
              <a:rPr lang="en-US" altLang="ja-JP" sz="4500" b="1" dirty="0"/>
              <a:t>2.0 </a:t>
            </a:r>
            <a:r>
              <a:rPr lang="ja-JP" altLang="en-US" sz="4500" b="1" dirty="0"/>
              <a:t>会員管理、）</a:t>
            </a:r>
            <a:endParaRPr lang="en-US" altLang="ja-JP" sz="4500" b="1" dirty="0"/>
          </a:p>
          <a:p>
            <a:pPr algn="l"/>
            <a:endParaRPr lang="en-US" altLang="ja-JP" sz="4500" b="1" dirty="0"/>
          </a:p>
          <a:p>
            <a:pPr algn="l"/>
            <a:endParaRPr lang="ja-JP" altLang="en-US" sz="4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ja-JP" altLang="en-US" sz="4000" dirty="0" smtClean="0"/>
              <a:t>モジュール分割図作成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244748"/>
            <a:ext cx="8229600" cy="554782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 smtClean="0"/>
              <a:t>astah</a:t>
            </a:r>
            <a:r>
              <a:rPr kumimoji="1" lang="ja-JP" altLang="en-US" dirty="0" smtClean="0"/>
              <a:t>で作成しましょう。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85865"/>
            <a:ext cx="3994399" cy="386171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51520" y="5636880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・「図」</a:t>
            </a:r>
            <a:r>
              <a:rPr lang="en-US" altLang="ja-JP" sz="2000" dirty="0" smtClean="0"/>
              <a:t>-</a:t>
            </a:r>
            <a:r>
              <a:rPr lang="ja-JP" altLang="en-US" sz="2000" dirty="0" smtClean="0"/>
              <a:t>「フローチャート」</a:t>
            </a:r>
            <a:r>
              <a:rPr lang="en-US" altLang="ja-JP" sz="2000" dirty="0" smtClean="0"/>
              <a:t>-</a:t>
            </a:r>
            <a:r>
              <a:rPr lang="ja-JP" altLang="en-US" sz="2000" dirty="0" smtClean="0"/>
              <a:t>「新規作成」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05672" y="3212976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・「基本要素」</a:t>
            </a:r>
            <a:r>
              <a:rPr lang="en-US" altLang="ja-JP" sz="2000" dirty="0" smtClean="0"/>
              <a:t>-</a:t>
            </a:r>
            <a:r>
              <a:rPr lang="ja-JP" altLang="en-US" sz="2000" dirty="0" smtClean="0"/>
              <a:t>「処理」　クリックし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　　　　画面にクリック</a:t>
            </a:r>
            <a:endParaRPr kumimoji="1" lang="ja-JP" altLang="en-US" sz="20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961154"/>
            <a:ext cx="4269160" cy="264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6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692696"/>
            <a:ext cx="7111431" cy="374441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933056"/>
            <a:ext cx="4642185" cy="265725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79511" y="4774465"/>
            <a:ext cx="3960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・</a:t>
            </a:r>
            <a:r>
              <a:rPr kumimoji="1" lang="ja-JP" altLang="en-US" sz="2000" dirty="0" smtClean="0"/>
              <a:t>実線の記入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「</a:t>
            </a:r>
            <a:r>
              <a:rPr lang="ja-JP" altLang="en-US" sz="2000" dirty="0"/>
              <a:t>編集</a:t>
            </a:r>
            <a:r>
              <a:rPr lang="ja-JP" altLang="en-US" sz="2000" dirty="0" smtClean="0"/>
              <a:t>」</a:t>
            </a:r>
            <a:r>
              <a:rPr lang="en-US" altLang="ja-JP" sz="2000" dirty="0" smtClean="0"/>
              <a:t>-</a:t>
            </a:r>
            <a:r>
              <a:rPr lang="ja-JP" altLang="en-US" sz="2000" dirty="0" smtClean="0"/>
              <a:t>「線のスタイル」</a:t>
            </a:r>
            <a:r>
              <a:rPr lang="en-US" altLang="ja-JP" sz="2000" dirty="0" smtClean="0"/>
              <a:t>-</a:t>
            </a:r>
            <a:r>
              <a:rPr lang="ja-JP" altLang="en-US" sz="2000" dirty="0" smtClean="0"/>
              <a:t>「直角線」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086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259</Words>
  <Application>Microsoft Office PowerPoint</Application>
  <PresentationFormat>画面に合わせる (4:3)</PresentationFormat>
  <Paragraphs>61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ＭＳ Ｐゴシック</vt:lpstr>
      <vt:lpstr>新細明體</vt:lpstr>
      <vt:lpstr>メイリオ</vt:lpstr>
      <vt:lpstr>游ゴシック</vt:lpstr>
      <vt:lpstr>Arial</vt:lpstr>
      <vt:lpstr>Calibri</vt:lpstr>
      <vt:lpstr>Office ​​テーマ</vt:lpstr>
      <vt:lpstr>プログラム設計 </vt:lpstr>
      <vt:lpstr>PowerPoint プレゼンテーション</vt:lpstr>
      <vt:lpstr>モジュール分割</vt:lpstr>
      <vt:lpstr>今回のケースのまとめ</vt:lpstr>
      <vt:lpstr>モジュール分割のヒント</vt:lpstr>
      <vt:lpstr>プロセス</vt:lpstr>
      <vt:lpstr>上記ステップで整理したプロセスに着目して 上位モジュール⇒ＳＴＳ分割を行う</vt:lpstr>
      <vt:lpstr>モジュール分割図作成</vt:lpstr>
      <vt:lpstr>PowerPoint プレゼンテーション</vt:lpstr>
      <vt:lpstr>モジュール再分割の検討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岩田 正綱</dc:creator>
  <cp:lastModifiedBy>梶田 純孝</cp:lastModifiedBy>
  <cp:revision>42</cp:revision>
  <dcterms:created xsi:type="dcterms:W3CDTF">2017-04-27T00:00:48Z</dcterms:created>
  <dcterms:modified xsi:type="dcterms:W3CDTF">2019-05-21T02:15:19Z</dcterms:modified>
</cp:coreProperties>
</file>