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2" r:id="rId2"/>
    <p:sldId id="269" r:id="rId3"/>
    <p:sldId id="285" r:id="rId4"/>
    <p:sldId id="275" r:id="rId5"/>
    <p:sldId id="276" r:id="rId6"/>
    <p:sldId id="277" r:id="rId7"/>
    <p:sldId id="278" r:id="rId8"/>
    <p:sldId id="284" r:id="rId9"/>
    <p:sldId id="279" r:id="rId10"/>
    <p:sldId id="280" r:id="rId11"/>
    <p:sldId id="281" r:id="rId12"/>
    <p:sldId id="282" r:id="rId13"/>
    <p:sldId id="283" r:id="rId14"/>
    <p:sldId id="286"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3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A4042-5018-492D-B63D-38C49B4E5856}" type="datetimeFigureOut">
              <a:rPr kumimoji="1" lang="ja-JP" altLang="en-US" smtClean="0"/>
              <a:t>2019/5/21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83B83-1B85-4B18-B9BB-DDC9AE68A51B}" type="slidenum">
              <a:rPr kumimoji="1" lang="ja-JP" altLang="en-US" smtClean="0"/>
              <a:t>‹#›</a:t>
            </a:fld>
            <a:endParaRPr kumimoji="1" lang="ja-JP" altLang="en-US"/>
          </a:p>
        </p:txBody>
      </p:sp>
    </p:spTree>
    <p:extLst>
      <p:ext uri="{BB962C8B-B14F-4D97-AF65-F5344CB8AC3E}">
        <p14:creationId xmlns:p14="http://schemas.microsoft.com/office/powerpoint/2010/main" val="35672053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93AA48E-56F0-46AB-8026-C1D06C2C997F}" type="slidenum">
              <a:rPr kumimoji="1" lang="ja-JP" altLang="en-US" smtClean="0"/>
              <a:t>1</a:t>
            </a:fld>
            <a:endParaRPr kumimoji="1" lang="ja-JP" altLang="en-US"/>
          </a:p>
        </p:txBody>
      </p:sp>
    </p:spTree>
    <p:extLst>
      <p:ext uri="{BB962C8B-B14F-4D97-AF65-F5344CB8AC3E}">
        <p14:creationId xmlns:p14="http://schemas.microsoft.com/office/powerpoint/2010/main" val="119573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195555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67952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96165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75100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380595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180971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331558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51280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0175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66520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53AC59-74EE-4DA1-86BC-D750B9539929}" type="datetimeFigureOut">
              <a:rPr kumimoji="1" lang="ja-JP" altLang="en-US" smtClean="0"/>
              <a:t>2019/5/21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44760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3AC59-74EE-4DA1-86BC-D750B9539929}" type="datetimeFigureOut">
              <a:rPr kumimoji="1" lang="ja-JP" altLang="en-US" smtClean="0"/>
              <a:t>2019/5/21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58184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file:///\\teasrv\&#25552;&#20986;&#6550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teasrv\&#25552;&#20986;&#655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4800" dirty="0" smtClean="0">
                <a:latin typeface="メイリオ" pitchFamily="50" charset="-128"/>
                <a:ea typeface="メイリオ" pitchFamily="50" charset="-128"/>
                <a:cs typeface="メイリオ" pitchFamily="50" charset="-128"/>
              </a:rPr>
              <a:t>プログラム設計</a:t>
            </a:r>
            <a:r>
              <a:rPr lang="en-US" altLang="ja-JP" sz="4800" dirty="0" smtClean="0">
                <a:latin typeface="メイリオ" pitchFamily="50" charset="-128"/>
                <a:ea typeface="メイリオ" pitchFamily="50" charset="-128"/>
                <a:cs typeface="メイリオ" pitchFamily="50" charset="-128"/>
              </a:rPr>
              <a:t/>
            </a:r>
            <a:br>
              <a:rPr lang="en-US" altLang="ja-JP" sz="4800" dirty="0" smtClean="0">
                <a:latin typeface="メイリオ" pitchFamily="50" charset="-128"/>
                <a:ea typeface="メイリオ" pitchFamily="50" charset="-128"/>
                <a:cs typeface="メイリオ" pitchFamily="50" charset="-128"/>
              </a:rPr>
            </a:br>
            <a:endParaRPr kumimoji="1" lang="ja-JP" altLang="en-US" sz="4800"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p:txBody>
          <a:bodyPr/>
          <a:lstStyle/>
          <a:p>
            <a:r>
              <a:rPr kumimoji="1" lang="ja-JP" altLang="en-US" smtClean="0">
                <a:latin typeface="メイリオ" pitchFamily="50" charset="-128"/>
                <a:ea typeface="メイリオ" pitchFamily="50" charset="-128"/>
                <a:cs typeface="メイリオ" pitchFamily="50" charset="-128"/>
              </a:rPr>
              <a:t>第６週目</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33810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3872" y="3789040"/>
            <a:ext cx="8558608" cy="2376264"/>
          </a:xfrm>
          <a:prstGeom prst="rect">
            <a:avLst/>
          </a:prstGeom>
          <a:solidFill>
            <a:srgbClr val="FFFF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サブタイトル 2"/>
          <p:cNvSpPr>
            <a:spLocks noGrp="1"/>
          </p:cNvSpPr>
          <p:nvPr>
            <p:ph type="subTitle" idx="1"/>
          </p:nvPr>
        </p:nvSpPr>
        <p:spPr>
          <a:xfrm>
            <a:off x="1331640" y="188640"/>
            <a:ext cx="6400800" cy="648072"/>
          </a:xfrm>
        </p:spPr>
        <p:txBody>
          <a:bodyPr/>
          <a:lstStyle/>
          <a:p>
            <a:r>
              <a:rPr lang="ja-JP" altLang="en-US" b="1" dirty="0" smtClean="0"/>
              <a:t>コード利用のメリット</a:t>
            </a:r>
            <a:endParaRPr lang="ja-JP" altLang="en-US" b="1" dirty="0"/>
          </a:p>
        </p:txBody>
      </p:sp>
      <p:sp>
        <p:nvSpPr>
          <p:cNvPr id="4" name="サブタイトル 2"/>
          <p:cNvSpPr txBox="1">
            <a:spLocks/>
          </p:cNvSpPr>
          <p:nvPr/>
        </p:nvSpPr>
        <p:spPr>
          <a:xfrm>
            <a:off x="323528" y="980728"/>
            <a:ext cx="8640960" cy="561662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2800" dirty="0" smtClean="0">
                <a:solidFill>
                  <a:srgbClr val="0070C0"/>
                </a:solidFill>
              </a:rPr>
              <a:t>システム</a:t>
            </a:r>
            <a:r>
              <a:rPr lang="ja-JP" altLang="en-US" sz="2800" dirty="0">
                <a:solidFill>
                  <a:srgbClr val="0070C0"/>
                </a:solidFill>
              </a:rPr>
              <a:t>開発</a:t>
            </a:r>
            <a:r>
              <a:rPr lang="ja-JP" altLang="en-US" sz="2800" dirty="0" smtClean="0">
                <a:solidFill>
                  <a:srgbClr val="0070C0"/>
                </a:solidFill>
              </a:rPr>
              <a:t>を行う上で</a:t>
            </a:r>
            <a:r>
              <a:rPr lang="ja-JP" altLang="en-US" sz="2800" dirty="0">
                <a:solidFill>
                  <a:srgbClr val="0070C0"/>
                </a:solidFill>
              </a:rPr>
              <a:t>データをそのまま使用せず、データにコードを付けて管理する</a:t>
            </a:r>
            <a:r>
              <a:rPr lang="ja-JP" altLang="en-US" sz="2800" dirty="0" smtClean="0">
                <a:solidFill>
                  <a:srgbClr val="0070C0"/>
                </a:solidFill>
              </a:rPr>
              <a:t>。</a:t>
            </a:r>
            <a:endParaRPr lang="en-US" altLang="ja-JP" sz="2800" dirty="0" smtClean="0">
              <a:solidFill>
                <a:srgbClr val="0070C0"/>
              </a:solidFill>
            </a:endParaRPr>
          </a:p>
          <a:p>
            <a:pPr algn="l"/>
            <a:endParaRPr lang="en-US" altLang="ja-JP" sz="2800" dirty="0" smtClean="0">
              <a:solidFill>
                <a:srgbClr val="0070C0"/>
              </a:solidFill>
            </a:endParaRPr>
          </a:p>
          <a:p>
            <a:pPr algn="l"/>
            <a:r>
              <a:rPr lang="ja-JP" altLang="en-US" sz="2800" dirty="0" smtClean="0">
                <a:solidFill>
                  <a:srgbClr val="0070C0"/>
                </a:solidFill>
              </a:rPr>
              <a:t>身近</a:t>
            </a:r>
            <a:r>
              <a:rPr lang="ja-JP" altLang="en-US" sz="2800" dirty="0">
                <a:solidFill>
                  <a:srgbClr val="0070C0"/>
                </a:solidFill>
              </a:rPr>
              <a:t>な例では、学籍番号や社員番号などがこれにあたる</a:t>
            </a:r>
            <a:r>
              <a:rPr lang="ja-JP" altLang="en-US" sz="2800" dirty="0" smtClean="0">
                <a:solidFill>
                  <a:srgbClr val="0070C0"/>
                </a:solidFill>
              </a:rPr>
              <a:t>。</a:t>
            </a:r>
            <a:endParaRPr lang="en-US" altLang="ja-JP" sz="2800" dirty="0" smtClean="0">
              <a:solidFill>
                <a:srgbClr val="0070C0"/>
              </a:solidFill>
            </a:endParaRPr>
          </a:p>
          <a:p>
            <a:pPr algn="l"/>
            <a:r>
              <a:rPr lang="ja-JP" altLang="en-US" sz="2800" dirty="0" smtClean="0">
                <a:solidFill>
                  <a:srgbClr val="0070C0"/>
                </a:solidFill>
              </a:rPr>
              <a:t>コード</a:t>
            </a:r>
            <a:r>
              <a:rPr lang="ja-JP" altLang="en-US" sz="2800" dirty="0">
                <a:solidFill>
                  <a:srgbClr val="0070C0"/>
                </a:solidFill>
              </a:rPr>
              <a:t>を使用するメリットはつぎのとおりである</a:t>
            </a:r>
            <a:r>
              <a:rPr lang="ja-JP" altLang="en-US" sz="2800" dirty="0" smtClean="0">
                <a:solidFill>
                  <a:srgbClr val="0070C0"/>
                </a:solidFill>
              </a:rPr>
              <a:t>。</a:t>
            </a:r>
            <a:endParaRPr lang="en-US" altLang="ja-JP" sz="2800" dirty="0" smtClean="0">
              <a:solidFill>
                <a:srgbClr val="0070C0"/>
              </a:solidFill>
            </a:endParaRPr>
          </a:p>
          <a:p>
            <a:pPr algn="l"/>
            <a:endParaRPr lang="ja-JP" altLang="en-US" sz="2800" dirty="0">
              <a:solidFill>
                <a:srgbClr val="0070C0"/>
              </a:solidFill>
            </a:endParaRPr>
          </a:p>
          <a:p>
            <a:pPr algn="l"/>
            <a:r>
              <a:rPr lang="en-US" altLang="ja-JP" sz="2800" dirty="0">
                <a:solidFill>
                  <a:srgbClr val="FF0000"/>
                </a:solidFill>
              </a:rPr>
              <a:t>Point </a:t>
            </a:r>
            <a:r>
              <a:rPr lang="ja-JP" altLang="en-US" sz="2800" dirty="0" smtClean="0">
                <a:solidFill>
                  <a:srgbClr val="FF0000"/>
                </a:solidFill>
              </a:rPr>
              <a:t>⇒　</a:t>
            </a:r>
            <a:r>
              <a:rPr lang="ja-JP" altLang="en-US" sz="2800" dirty="0" smtClean="0">
                <a:solidFill>
                  <a:srgbClr val="0070C0"/>
                </a:solidFill>
              </a:rPr>
              <a:t>コード</a:t>
            </a:r>
            <a:r>
              <a:rPr lang="ja-JP" altLang="en-US" sz="2800" dirty="0">
                <a:solidFill>
                  <a:srgbClr val="0070C0"/>
                </a:solidFill>
              </a:rPr>
              <a:t>を使用するメリット</a:t>
            </a:r>
          </a:p>
          <a:p>
            <a:pPr marL="457200" indent="-457200" algn="l">
              <a:buFont typeface="Wingdings" panose="05000000000000000000" pitchFamily="2" charset="2"/>
              <a:buChar char="l"/>
            </a:pPr>
            <a:r>
              <a:rPr lang="ja-JP" altLang="en-US" sz="2800" dirty="0" smtClean="0">
                <a:solidFill>
                  <a:schemeClr val="tx1"/>
                </a:solidFill>
              </a:rPr>
              <a:t>データ</a:t>
            </a:r>
            <a:r>
              <a:rPr lang="ja-JP" altLang="en-US" sz="2800" dirty="0">
                <a:solidFill>
                  <a:schemeClr val="tx1"/>
                </a:solidFill>
              </a:rPr>
              <a:t>入力</a:t>
            </a:r>
            <a:r>
              <a:rPr lang="ja-JP" altLang="en-US" sz="2800" dirty="0" smtClean="0">
                <a:solidFill>
                  <a:schemeClr val="tx1"/>
                </a:solidFill>
              </a:rPr>
              <a:t>作業が軽減される</a:t>
            </a:r>
            <a:endParaRPr lang="en-US" altLang="ja-JP" sz="2800" dirty="0">
              <a:solidFill>
                <a:schemeClr val="tx1"/>
              </a:solidFill>
            </a:endParaRPr>
          </a:p>
          <a:p>
            <a:pPr marL="457200" indent="-457200" algn="l">
              <a:buFont typeface="Wingdings" panose="05000000000000000000" pitchFamily="2" charset="2"/>
              <a:buChar char="l"/>
            </a:pPr>
            <a:r>
              <a:rPr lang="ja-JP" altLang="en-US" sz="2800" dirty="0" smtClean="0">
                <a:solidFill>
                  <a:schemeClr val="tx1"/>
                </a:solidFill>
              </a:rPr>
              <a:t>データ</a:t>
            </a:r>
            <a:r>
              <a:rPr lang="ja-JP" altLang="en-US" sz="2800" dirty="0">
                <a:solidFill>
                  <a:schemeClr val="tx1"/>
                </a:solidFill>
              </a:rPr>
              <a:t>の分類や検索が容易で</a:t>
            </a:r>
            <a:r>
              <a:rPr lang="ja-JP" altLang="en-US" sz="2800" dirty="0" smtClean="0">
                <a:solidFill>
                  <a:schemeClr val="tx1"/>
                </a:solidFill>
              </a:rPr>
              <a:t>ある</a:t>
            </a:r>
            <a:endParaRPr lang="en-US" altLang="ja-JP" sz="2800" dirty="0">
              <a:solidFill>
                <a:schemeClr val="tx1"/>
              </a:solidFill>
            </a:endParaRPr>
          </a:p>
          <a:p>
            <a:pPr marL="457200" indent="-457200" algn="l">
              <a:buFont typeface="Wingdings" panose="05000000000000000000" pitchFamily="2" charset="2"/>
              <a:buChar char="l"/>
            </a:pPr>
            <a:r>
              <a:rPr lang="ja-JP" altLang="en-US" sz="2800" dirty="0" smtClean="0">
                <a:solidFill>
                  <a:schemeClr val="tx1"/>
                </a:solidFill>
              </a:rPr>
              <a:t>チェックディジット</a:t>
            </a:r>
            <a:r>
              <a:rPr lang="ja-JP" altLang="en-US" sz="2800" dirty="0">
                <a:solidFill>
                  <a:schemeClr val="tx1"/>
                </a:solidFill>
              </a:rPr>
              <a:t>を付加することで入力</a:t>
            </a:r>
            <a:r>
              <a:rPr lang="ja-JP" altLang="en-US" sz="2800" dirty="0" smtClean="0">
                <a:solidFill>
                  <a:schemeClr val="tx1"/>
                </a:solidFill>
              </a:rPr>
              <a:t>ミスを防げる</a:t>
            </a:r>
            <a:endParaRPr lang="en-US" altLang="ja-JP" sz="2800" dirty="0" smtClean="0">
              <a:solidFill>
                <a:schemeClr val="tx1"/>
              </a:solidFill>
            </a:endParaRPr>
          </a:p>
          <a:p>
            <a:pPr algn="l"/>
            <a:endParaRPr lang="ja-JP" altLang="en-US" dirty="0">
              <a:solidFill>
                <a:schemeClr val="tx1"/>
              </a:solidFill>
            </a:endParaRPr>
          </a:p>
          <a:p>
            <a:pPr algn="l"/>
            <a:endParaRPr lang="ja-JP" altLang="en-US" dirty="0">
              <a:solidFill>
                <a:schemeClr val="tx1"/>
              </a:solidFill>
            </a:endParaRPr>
          </a:p>
        </p:txBody>
      </p:sp>
    </p:spTree>
    <p:extLst>
      <p:ext uri="{BB962C8B-B14F-4D97-AF65-F5344CB8AC3E}">
        <p14:creationId xmlns:p14="http://schemas.microsoft.com/office/powerpoint/2010/main" val="359124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31640" y="188640"/>
            <a:ext cx="6400800" cy="648072"/>
          </a:xfrm>
        </p:spPr>
        <p:txBody>
          <a:bodyPr/>
          <a:lstStyle/>
          <a:p>
            <a:r>
              <a:rPr lang="ja-JP" altLang="en-US" b="1" dirty="0"/>
              <a:t>コード</a:t>
            </a:r>
            <a:r>
              <a:rPr lang="ja-JP" altLang="en-US" b="1" dirty="0" smtClean="0"/>
              <a:t>設計のメリット</a:t>
            </a:r>
            <a:endParaRPr lang="ja-JP" altLang="en-US" b="1" dirty="0"/>
          </a:p>
        </p:txBody>
      </p:sp>
      <p:sp>
        <p:nvSpPr>
          <p:cNvPr id="4" name="サブタイトル 2"/>
          <p:cNvSpPr txBox="1">
            <a:spLocks/>
          </p:cNvSpPr>
          <p:nvPr/>
        </p:nvSpPr>
        <p:spPr>
          <a:xfrm>
            <a:off x="395536" y="908720"/>
            <a:ext cx="8640960" cy="561662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endParaRPr lang="ja-JP" alt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09884"/>
            <a:ext cx="7750414" cy="2323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768260"/>
            <a:ext cx="3384376" cy="190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395536" y="4110171"/>
            <a:ext cx="8496944" cy="830997"/>
          </a:xfrm>
          <a:prstGeom prst="rect">
            <a:avLst/>
          </a:prstGeom>
        </p:spPr>
        <p:txBody>
          <a:bodyPr wrap="square">
            <a:spAutoFit/>
          </a:bodyPr>
          <a:lstStyle/>
          <a:p>
            <a:r>
              <a:rPr lang="ja-JP" altLang="en-US" sz="2400" dirty="0"/>
              <a:t>また、コードの各けたに意味を持たせることで分類や検索が容易におこなえる。</a:t>
            </a:r>
          </a:p>
        </p:txBody>
      </p:sp>
      <p:sp>
        <p:nvSpPr>
          <p:cNvPr id="7" name="正方形/長方形 6"/>
          <p:cNvSpPr/>
          <p:nvPr/>
        </p:nvSpPr>
        <p:spPr>
          <a:xfrm>
            <a:off x="395536" y="764704"/>
            <a:ext cx="8496944" cy="830997"/>
          </a:xfrm>
          <a:prstGeom prst="rect">
            <a:avLst/>
          </a:prstGeom>
        </p:spPr>
        <p:txBody>
          <a:bodyPr wrap="square">
            <a:spAutoFit/>
          </a:bodyPr>
          <a:lstStyle/>
          <a:p>
            <a:r>
              <a:rPr lang="ja-JP" altLang="en-US" sz="2400" dirty="0"/>
              <a:t>例えば、商品名を入力するときに商品コードがあれば商品コードを入力すれば商品名が入力できるようになる。</a:t>
            </a:r>
          </a:p>
        </p:txBody>
      </p:sp>
    </p:spTree>
    <p:extLst>
      <p:ext uri="{BB962C8B-B14F-4D97-AF65-F5344CB8AC3E}">
        <p14:creationId xmlns:p14="http://schemas.microsoft.com/office/powerpoint/2010/main" val="352707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31640" y="188640"/>
            <a:ext cx="6400800" cy="648072"/>
          </a:xfrm>
        </p:spPr>
        <p:txBody>
          <a:bodyPr/>
          <a:lstStyle/>
          <a:p>
            <a:r>
              <a:rPr lang="ja-JP" altLang="en-US" b="1" dirty="0"/>
              <a:t>チェックディジット</a:t>
            </a:r>
            <a:r>
              <a:rPr lang="en-US" altLang="ja-JP" b="1" dirty="0"/>
              <a:t>(check digit)</a:t>
            </a:r>
          </a:p>
        </p:txBody>
      </p:sp>
      <p:sp>
        <p:nvSpPr>
          <p:cNvPr id="4" name="サブタイトル 2"/>
          <p:cNvSpPr txBox="1">
            <a:spLocks/>
          </p:cNvSpPr>
          <p:nvPr/>
        </p:nvSpPr>
        <p:spPr>
          <a:xfrm>
            <a:off x="395536" y="908720"/>
            <a:ext cx="8640960" cy="309634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2800" dirty="0" smtClean="0">
                <a:solidFill>
                  <a:schemeClr val="tx1"/>
                </a:solidFill>
              </a:rPr>
              <a:t>チェックディジット</a:t>
            </a:r>
            <a:r>
              <a:rPr lang="ja-JP" altLang="en-US" sz="2800" dirty="0">
                <a:solidFill>
                  <a:schemeClr val="tx1"/>
                </a:solidFill>
              </a:rPr>
              <a:t>は、</a:t>
            </a:r>
            <a:r>
              <a:rPr lang="ja-JP" altLang="en-US" sz="2800" dirty="0">
                <a:solidFill>
                  <a:srgbClr val="FF0000"/>
                </a:solidFill>
              </a:rPr>
              <a:t>コードの入力ミス</a:t>
            </a:r>
            <a:r>
              <a:rPr lang="ja-JP" altLang="en-US" sz="2800" dirty="0">
                <a:solidFill>
                  <a:schemeClr val="tx1"/>
                </a:solidFill>
              </a:rPr>
              <a:t>を検出するために付加されるチェック用</a:t>
            </a:r>
            <a:r>
              <a:rPr lang="ja-JP" altLang="en-US" sz="2800" dirty="0" smtClean="0">
                <a:solidFill>
                  <a:schemeClr val="tx1"/>
                </a:solidFill>
              </a:rPr>
              <a:t>の桁で</a:t>
            </a:r>
            <a:r>
              <a:rPr lang="ja-JP" altLang="en-US" sz="2800" dirty="0">
                <a:solidFill>
                  <a:schemeClr val="tx1"/>
                </a:solidFill>
              </a:rPr>
              <a:t>ある。</a:t>
            </a:r>
          </a:p>
          <a:p>
            <a:pPr algn="l"/>
            <a:r>
              <a:rPr lang="ja-JP" altLang="en-US" sz="2800" dirty="0">
                <a:solidFill>
                  <a:schemeClr val="tx1"/>
                </a:solidFill>
              </a:rPr>
              <a:t>チェックディジットの生成方法</a:t>
            </a:r>
            <a:r>
              <a:rPr lang="ja-JP" altLang="en-US" sz="2800" dirty="0" smtClean="0">
                <a:solidFill>
                  <a:schemeClr val="tx1"/>
                </a:solidFill>
              </a:rPr>
              <a:t>は色々ある。</a:t>
            </a:r>
            <a:endParaRPr lang="en-US" altLang="ja-JP" sz="2800" dirty="0" smtClean="0">
              <a:solidFill>
                <a:schemeClr val="tx1"/>
              </a:solidFill>
            </a:endParaRPr>
          </a:p>
          <a:p>
            <a:pPr algn="l"/>
            <a:r>
              <a:rPr lang="ja-JP" altLang="en-US" sz="2800" dirty="0" smtClean="0">
                <a:solidFill>
                  <a:schemeClr val="tx1"/>
                </a:solidFill>
              </a:rPr>
              <a:t>例えば</a:t>
            </a:r>
            <a:r>
              <a:rPr lang="ja-JP" altLang="en-US" sz="2800" dirty="0">
                <a:solidFill>
                  <a:schemeClr val="tx1"/>
                </a:solidFill>
              </a:rPr>
              <a:t>、</a:t>
            </a:r>
            <a:r>
              <a:rPr lang="ja-JP" altLang="en-US" sz="2800" dirty="0" smtClean="0">
                <a:solidFill>
                  <a:schemeClr val="tx1"/>
                </a:solidFill>
              </a:rPr>
              <a:t>各桁の</a:t>
            </a:r>
            <a:r>
              <a:rPr lang="ja-JP" altLang="en-US" sz="2800" dirty="0">
                <a:solidFill>
                  <a:schemeClr val="tx1"/>
                </a:solidFill>
              </a:rPr>
              <a:t>数値の合計を</a:t>
            </a:r>
            <a:r>
              <a:rPr lang="en-US" altLang="ja-JP" sz="2800" dirty="0">
                <a:solidFill>
                  <a:schemeClr val="tx1"/>
                </a:solidFill>
              </a:rPr>
              <a:t>10</a:t>
            </a:r>
            <a:r>
              <a:rPr lang="ja-JP" altLang="en-US" sz="2800" dirty="0">
                <a:solidFill>
                  <a:schemeClr val="tx1"/>
                </a:solidFill>
              </a:rPr>
              <a:t>で割った余りを</a:t>
            </a:r>
            <a:r>
              <a:rPr lang="ja-JP" altLang="en-US" sz="2800" dirty="0" smtClean="0">
                <a:solidFill>
                  <a:schemeClr val="tx1"/>
                </a:solidFill>
              </a:rPr>
              <a:t>チェックディジットに</a:t>
            </a:r>
            <a:r>
              <a:rPr lang="ja-JP" altLang="en-US" sz="2800" dirty="0">
                <a:solidFill>
                  <a:schemeClr val="tx1"/>
                </a:solidFill>
              </a:rPr>
              <a:t>するというような方法がある</a:t>
            </a:r>
            <a:r>
              <a:rPr lang="ja-JP" altLang="en-US" sz="2800" dirty="0" smtClean="0">
                <a:solidFill>
                  <a:schemeClr val="tx1"/>
                </a:solidFill>
              </a:rPr>
              <a:t>。</a:t>
            </a:r>
            <a:endParaRPr lang="ja-JP" altLang="en-US" sz="2800" dirty="0">
              <a:solidFill>
                <a:schemeClr val="tx1"/>
              </a:solidFill>
            </a:endParaRPr>
          </a:p>
        </p:txBody>
      </p:sp>
      <p:sp>
        <p:nvSpPr>
          <p:cNvPr id="5" name="サブタイトル 2"/>
          <p:cNvSpPr txBox="1">
            <a:spLocks/>
          </p:cNvSpPr>
          <p:nvPr/>
        </p:nvSpPr>
        <p:spPr>
          <a:xfrm>
            <a:off x="395536" y="3645024"/>
            <a:ext cx="8640960" cy="25202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en-US" altLang="ja-JP" b="1" dirty="0">
                <a:solidFill>
                  <a:srgbClr val="0070C0"/>
                </a:solidFill>
              </a:rPr>
              <a:t>《</a:t>
            </a:r>
            <a:r>
              <a:rPr lang="ja-JP" altLang="en-US" b="1" dirty="0">
                <a:solidFill>
                  <a:srgbClr val="0070C0"/>
                </a:solidFill>
              </a:rPr>
              <a:t>例題</a:t>
            </a:r>
            <a:r>
              <a:rPr lang="en-US" altLang="ja-JP" b="1" dirty="0" smtClean="0">
                <a:solidFill>
                  <a:srgbClr val="0070C0"/>
                </a:solidFill>
              </a:rPr>
              <a:t>》</a:t>
            </a:r>
            <a:endParaRPr lang="en-US" altLang="ja-JP" b="1" dirty="0">
              <a:solidFill>
                <a:srgbClr val="0070C0"/>
              </a:solidFill>
            </a:endParaRPr>
          </a:p>
          <a:p>
            <a:pPr algn="l"/>
            <a:r>
              <a:rPr lang="en-US" altLang="ja-JP" sz="2800" dirty="0">
                <a:solidFill>
                  <a:schemeClr val="tx1"/>
                </a:solidFill>
              </a:rPr>
              <a:t>5277</a:t>
            </a:r>
            <a:r>
              <a:rPr lang="ja-JP" altLang="en-US" sz="2800" dirty="0">
                <a:solidFill>
                  <a:schemeClr val="tx1"/>
                </a:solidFill>
              </a:rPr>
              <a:t>にチェックディジットを付加する場合どのようなコードになるか。チェックディジットは末尾に付加する。チェックディジットの算出方法は、各けたの数値の合計を</a:t>
            </a:r>
            <a:r>
              <a:rPr lang="en-US" altLang="ja-JP" sz="2800" dirty="0">
                <a:solidFill>
                  <a:schemeClr val="tx1"/>
                </a:solidFill>
              </a:rPr>
              <a:t>10</a:t>
            </a:r>
            <a:r>
              <a:rPr lang="ja-JP" altLang="en-US" sz="2800" dirty="0">
                <a:solidFill>
                  <a:schemeClr val="tx1"/>
                </a:solidFill>
              </a:rPr>
              <a:t>で割った余りとする。</a:t>
            </a:r>
          </a:p>
        </p:txBody>
      </p:sp>
    </p:spTree>
    <p:extLst>
      <p:ext uri="{BB962C8B-B14F-4D97-AF65-F5344CB8AC3E}">
        <p14:creationId xmlns:p14="http://schemas.microsoft.com/office/powerpoint/2010/main" val="41626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31640" y="188640"/>
            <a:ext cx="6400800" cy="648072"/>
          </a:xfrm>
        </p:spPr>
        <p:txBody>
          <a:bodyPr/>
          <a:lstStyle/>
          <a:p>
            <a:r>
              <a:rPr lang="ja-JP" altLang="en-US" b="1" dirty="0"/>
              <a:t>チェックディジット</a:t>
            </a:r>
            <a:r>
              <a:rPr lang="en-US" altLang="ja-JP" b="1" dirty="0"/>
              <a:t>(check digit)</a:t>
            </a:r>
          </a:p>
        </p:txBody>
      </p:sp>
      <p:sp>
        <p:nvSpPr>
          <p:cNvPr id="5" name="サブタイトル 2"/>
          <p:cNvSpPr txBox="1">
            <a:spLocks/>
          </p:cNvSpPr>
          <p:nvPr/>
        </p:nvSpPr>
        <p:spPr>
          <a:xfrm>
            <a:off x="323528" y="908720"/>
            <a:ext cx="8640960" cy="1154432"/>
          </a:xfrm>
          <a:prstGeom prst="rect">
            <a:avLst/>
          </a:prstGeom>
        </p:spPr>
        <p:txBody>
          <a:bodyPr vert="horz" lIns="91440" tIns="45720" rIns="91440" bIns="45720" rtlCol="0">
            <a:normAutofit fontScale="25000" lnSpcReduction="20000"/>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en-US" altLang="ja-JP" sz="11200" dirty="0" smtClean="0">
                <a:solidFill>
                  <a:schemeClr val="tx1"/>
                </a:solidFill>
              </a:rPr>
              <a:t>《</a:t>
            </a:r>
            <a:r>
              <a:rPr lang="ja-JP" altLang="en-US" sz="11200" dirty="0">
                <a:solidFill>
                  <a:schemeClr val="tx1"/>
                </a:solidFill>
              </a:rPr>
              <a:t>算出する</a:t>
            </a:r>
            <a:r>
              <a:rPr lang="ja-JP" altLang="en-US" sz="11200" dirty="0" smtClean="0">
                <a:solidFill>
                  <a:schemeClr val="tx1"/>
                </a:solidFill>
              </a:rPr>
              <a:t>と・・・・</a:t>
            </a:r>
            <a:r>
              <a:rPr lang="en-US" altLang="ja-JP" sz="11200" dirty="0" smtClean="0">
                <a:solidFill>
                  <a:schemeClr val="tx1"/>
                </a:solidFill>
              </a:rPr>
              <a:t>》</a:t>
            </a:r>
            <a:endParaRPr lang="en-US" altLang="ja-JP" sz="11200" dirty="0">
              <a:solidFill>
                <a:schemeClr val="tx1"/>
              </a:solidFill>
            </a:endParaRPr>
          </a:p>
          <a:p>
            <a:pPr algn="l"/>
            <a:r>
              <a:rPr lang="ja-JP" altLang="en-US" sz="11200" dirty="0">
                <a:solidFill>
                  <a:schemeClr val="tx1"/>
                </a:solidFill>
              </a:rPr>
              <a:t>チェックディジットを算出する</a:t>
            </a:r>
            <a:r>
              <a:rPr lang="ja-JP" altLang="en-US" sz="11200" dirty="0" smtClean="0">
                <a:solidFill>
                  <a:schemeClr val="tx1"/>
                </a:solidFill>
              </a:rPr>
              <a:t>。</a:t>
            </a:r>
            <a:endParaRPr lang="en-US" altLang="ja-JP" sz="11200" dirty="0" smtClean="0">
              <a:solidFill>
                <a:schemeClr val="tx1"/>
              </a:solidFill>
            </a:endParaRPr>
          </a:p>
          <a:p>
            <a:pPr algn="l"/>
            <a:r>
              <a:rPr lang="ja-JP" altLang="en-US" sz="11200" dirty="0" smtClean="0">
                <a:solidFill>
                  <a:srgbClr val="0070C0"/>
                </a:solidFill>
              </a:rPr>
              <a:t> </a:t>
            </a:r>
            <a:r>
              <a:rPr lang="en-US" altLang="ja-JP" sz="11200" dirty="0">
                <a:solidFill>
                  <a:srgbClr val="0070C0"/>
                </a:solidFill>
              </a:rPr>
              <a:t>(5+2+7+7)÷10</a:t>
            </a:r>
            <a:r>
              <a:rPr lang="ja-JP" altLang="en-US" sz="11200" dirty="0">
                <a:solidFill>
                  <a:srgbClr val="0070C0"/>
                </a:solidFill>
              </a:rPr>
              <a:t>＝</a:t>
            </a:r>
            <a:r>
              <a:rPr lang="en-US" altLang="ja-JP" sz="11200" dirty="0">
                <a:solidFill>
                  <a:srgbClr val="0070C0"/>
                </a:solidFill>
              </a:rPr>
              <a:t>2…1</a:t>
            </a:r>
            <a:r>
              <a:rPr lang="en-US" altLang="ja-JP" sz="11200" dirty="0">
                <a:solidFill>
                  <a:schemeClr val="tx1"/>
                </a:solidFill>
              </a:rPr>
              <a:t/>
            </a:r>
            <a:br>
              <a:rPr lang="en-US" altLang="ja-JP" sz="11200" dirty="0">
                <a:solidFill>
                  <a:schemeClr val="tx1"/>
                </a:solidFill>
              </a:rPr>
            </a:br>
            <a:r>
              <a:rPr lang="ja-JP" altLang="en-US" sz="11200" dirty="0">
                <a:solidFill>
                  <a:schemeClr val="tx1"/>
                </a:solidFill>
              </a:rPr>
              <a:t>チェックディジットは</a:t>
            </a:r>
            <a:r>
              <a:rPr lang="en-US" altLang="ja-JP" sz="11200" dirty="0">
                <a:solidFill>
                  <a:schemeClr val="tx1"/>
                </a:solidFill>
              </a:rPr>
              <a:t>1</a:t>
            </a:r>
            <a:r>
              <a:rPr lang="ja-JP" altLang="en-US" sz="11200" dirty="0">
                <a:solidFill>
                  <a:schemeClr val="tx1"/>
                </a:solidFill>
              </a:rPr>
              <a:t>である。したがって、</a:t>
            </a:r>
            <a:br>
              <a:rPr lang="ja-JP" altLang="en-US" sz="11200" dirty="0">
                <a:solidFill>
                  <a:schemeClr val="tx1"/>
                </a:solidFill>
              </a:rPr>
            </a:br>
            <a:r>
              <a:rPr lang="en-US" altLang="ja-JP" sz="11200" dirty="0">
                <a:solidFill>
                  <a:srgbClr val="0070C0"/>
                </a:solidFill>
              </a:rPr>
              <a:t>52771</a:t>
            </a:r>
            <a:r>
              <a:rPr lang="en-US" altLang="ja-JP" sz="11200" dirty="0">
                <a:solidFill>
                  <a:schemeClr val="tx1"/>
                </a:solidFill>
              </a:rPr>
              <a:t/>
            </a:r>
            <a:br>
              <a:rPr lang="en-US" altLang="ja-JP" sz="11200" dirty="0">
                <a:solidFill>
                  <a:schemeClr val="tx1"/>
                </a:solidFill>
              </a:rPr>
            </a:br>
            <a:r>
              <a:rPr lang="ja-JP" altLang="en-US" sz="11200" dirty="0">
                <a:solidFill>
                  <a:schemeClr val="tx1"/>
                </a:solidFill>
              </a:rPr>
              <a:t>となる</a:t>
            </a:r>
            <a:r>
              <a:rPr lang="ja-JP" altLang="en-US" sz="11200" dirty="0" smtClean="0">
                <a:solidFill>
                  <a:schemeClr val="tx1"/>
                </a:solidFill>
              </a:rPr>
              <a:t>。</a:t>
            </a:r>
            <a:endParaRPr lang="en-US" altLang="ja-JP" sz="11200" dirty="0" smtClean="0">
              <a:solidFill>
                <a:schemeClr val="tx1"/>
              </a:solidFill>
            </a:endParaRPr>
          </a:p>
        </p:txBody>
      </p:sp>
      <p:sp>
        <p:nvSpPr>
          <p:cNvPr id="6" name="サブタイトル 2"/>
          <p:cNvSpPr txBox="1">
            <a:spLocks/>
          </p:cNvSpPr>
          <p:nvPr/>
        </p:nvSpPr>
        <p:spPr>
          <a:xfrm>
            <a:off x="323528" y="3212976"/>
            <a:ext cx="8640960" cy="24482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2800" dirty="0" smtClean="0">
                <a:solidFill>
                  <a:schemeClr val="tx1"/>
                </a:solidFill>
              </a:rPr>
              <a:t>もし</a:t>
            </a:r>
            <a:r>
              <a:rPr lang="ja-JP" altLang="en-US" sz="2800" dirty="0">
                <a:solidFill>
                  <a:schemeClr val="tx1"/>
                </a:solidFill>
              </a:rPr>
              <a:t>、</a:t>
            </a:r>
            <a:r>
              <a:rPr lang="en-US" altLang="ja-JP" sz="2800" dirty="0">
                <a:solidFill>
                  <a:schemeClr val="tx1"/>
                </a:solidFill>
              </a:rPr>
              <a:t>52771</a:t>
            </a:r>
            <a:r>
              <a:rPr lang="ja-JP" altLang="en-US" sz="2800" dirty="0">
                <a:solidFill>
                  <a:schemeClr val="tx1"/>
                </a:solidFill>
              </a:rPr>
              <a:t>を間違えて</a:t>
            </a:r>
            <a:r>
              <a:rPr lang="en-US" altLang="ja-JP" sz="2800" dirty="0">
                <a:solidFill>
                  <a:schemeClr val="tx1"/>
                </a:solidFill>
              </a:rPr>
              <a:t>82771</a:t>
            </a:r>
            <a:r>
              <a:rPr lang="ja-JP" altLang="en-US" sz="2800" dirty="0">
                <a:solidFill>
                  <a:schemeClr val="tx1"/>
                </a:solidFill>
              </a:rPr>
              <a:t>と入力すると、コンピューター側でチェックディジットを計算すると</a:t>
            </a:r>
            <a:br>
              <a:rPr lang="ja-JP" altLang="en-US" sz="2800" dirty="0">
                <a:solidFill>
                  <a:schemeClr val="tx1"/>
                </a:solidFill>
              </a:rPr>
            </a:br>
            <a:r>
              <a:rPr lang="en-US" altLang="ja-JP" sz="2800" dirty="0">
                <a:solidFill>
                  <a:srgbClr val="0070C0"/>
                </a:solidFill>
              </a:rPr>
              <a:t>(8+2+7+7)÷10</a:t>
            </a:r>
            <a:r>
              <a:rPr lang="ja-JP" altLang="en-US" sz="2800" dirty="0">
                <a:solidFill>
                  <a:srgbClr val="0070C0"/>
                </a:solidFill>
              </a:rPr>
              <a:t>＝</a:t>
            </a:r>
            <a:r>
              <a:rPr lang="en-US" altLang="ja-JP" sz="2800" dirty="0">
                <a:solidFill>
                  <a:srgbClr val="0070C0"/>
                </a:solidFill>
              </a:rPr>
              <a:t>2…4</a:t>
            </a:r>
            <a:r>
              <a:rPr lang="en-US" altLang="ja-JP" sz="2800" dirty="0">
                <a:solidFill>
                  <a:schemeClr val="tx1"/>
                </a:solidFill>
              </a:rPr>
              <a:t/>
            </a:r>
            <a:br>
              <a:rPr lang="en-US" altLang="ja-JP" sz="2800" dirty="0">
                <a:solidFill>
                  <a:schemeClr val="tx1"/>
                </a:solidFill>
              </a:rPr>
            </a:br>
            <a:r>
              <a:rPr lang="ja-JP" altLang="en-US" sz="2800" dirty="0">
                <a:solidFill>
                  <a:schemeClr val="tx1"/>
                </a:solidFill>
              </a:rPr>
              <a:t>となり、入力されたチェックデジットと違うので入力ミスを検出できる。</a:t>
            </a:r>
          </a:p>
        </p:txBody>
      </p:sp>
    </p:spTree>
    <p:extLst>
      <p:ext uri="{BB962C8B-B14F-4D97-AF65-F5344CB8AC3E}">
        <p14:creationId xmlns:p14="http://schemas.microsoft.com/office/powerpoint/2010/main" val="45390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866602" y="998730"/>
            <a:ext cx="7756490" cy="5002020"/>
          </a:xfrm>
        </p:spPr>
        <p:txBody>
          <a:bodyPr anchor="ctr">
            <a:normAutofit/>
          </a:bodyPr>
          <a:lstStyle/>
          <a:p>
            <a:pPr marL="0" indent="0" algn="ctr">
              <a:buNone/>
            </a:pPr>
            <a:r>
              <a:rPr lang="ja-JP" altLang="en-US" sz="4500" b="1" u="sng" dirty="0">
                <a:latin typeface="メイリオ" pitchFamily="50" charset="-128"/>
                <a:ea typeface="メイリオ" pitchFamily="50" charset="-128"/>
                <a:cs typeface="メイリオ" pitchFamily="50" charset="-128"/>
              </a:rPr>
              <a:t>２</a:t>
            </a:r>
            <a:r>
              <a:rPr lang="en-US" altLang="ja-JP" sz="4500" b="1" u="sng" dirty="0">
                <a:latin typeface="メイリオ" pitchFamily="50" charset="-128"/>
                <a:ea typeface="メイリオ" pitchFamily="50" charset="-128"/>
                <a:cs typeface="メイリオ" pitchFamily="50" charset="-128"/>
              </a:rPr>
              <a:t>A </a:t>
            </a:r>
            <a:r>
              <a:rPr lang="ja-JP" altLang="en-US" sz="4500" b="1" u="sng" dirty="0">
                <a:latin typeface="メイリオ" pitchFamily="50" charset="-128"/>
                <a:ea typeface="メイリオ" pitchFamily="50" charset="-128"/>
                <a:cs typeface="メイリオ" pitchFamily="50" charset="-128"/>
              </a:rPr>
              <a:t>課題の提出期限 </a:t>
            </a:r>
            <a:endParaRPr lang="en-US" altLang="ja-JP" sz="4500" b="1" u="sng" dirty="0">
              <a:latin typeface="メイリオ" pitchFamily="50" charset="-128"/>
              <a:ea typeface="メイリオ" pitchFamily="50" charset="-128"/>
              <a:cs typeface="メイリオ" pitchFamily="50" charset="-128"/>
            </a:endParaRPr>
          </a:p>
          <a:p>
            <a:pPr marL="0" indent="0">
              <a:buNone/>
            </a:pPr>
            <a:r>
              <a:rPr lang="ja-JP" altLang="en-US" sz="3000" b="1" dirty="0" smtClean="0">
                <a:solidFill>
                  <a:srgbClr val="FF0000"/>
                </a:solidFill>
                <a:latin typeface="メイリオ" pitchFamily="50" charset="-128"/>
                <a:ea typeface="メイリオ" pitchFamily="50" charset="-128"/>
                <a:cs typeface="メイリオ" pitchFamily="50" charset="-128"/>
              </a:rPr>
              <a:t>コード設計、コード表</a:t>
            </a:r>
            <a:endParaRPr lang="en-US" altLang="ja-JP" sz="3000" b="1" dirty="0">
              <a:solidFill>
                <a:srgbClr val="FF0000"/>
              </a:solidFill>
              <a:latin typeface="メイリオ" pitchFamily="50" charset="-128"/>
              <a:ea typeface="メイリオ" pitchFamily="50" charset="-128"/>
              <a:cs typeface="メイリオ" pitchFamily="50" charset="-128"/>
            </a:endParaRPr>
          </a:p>
          <a:p>
            <a:pPr marL="0" indent="0">
              <a:buNone/>
            </a:pPr>
            <a:r>
              <a:rPr lang="ja-JP" altLang="en-US" sz="3000" b="1" dirty="0">
                <a:latin typeface="メイリオ" pitchFamily="50" charset="-128"/>
                <a:ea typeface="メイリオ" pitchFamily="50" charset="-128"/>
                <a:cs typeface="メイリオ" pitchFamily="50" charset="-128"/>
              </a:rPr>
              <a:t>⇒ </a:t>
            </a:r>
            <a:r>
              <a:rPr lang="ja-JP" altLang="en-US" sz="3000" b="1" dirty="0" smtClean="0">
                <a:latin typeface="メイリオ" pitchFamily="50" charset="-128"/>
                <a:ea typeface="メイリオ" pitchFamily="50" charset="-128"/>
                <a:cs typeface="メイリオ" pitchFamily="50" charset="-128"/>
              </a:rPr>
              <a:t>６月５日</a:t>
            </a:r>
            <a:r>
              <a:rPr lang="en-US" altLang="ja-JP" sz="3000" b="1" dirty="0" smtClean="0">
                <a:latin typeface="メイリオ" pitchFamily="50" charset="-128"/>
                <a:ea typeface="メイリオ" pitchFamily="50" charset="-128"/>
                <a:cs typeface="メイリオ" pitchFamily="50" charset="-128"/>
              </a:rPr>
              <a:t>(</a:t>
            </a:r>
            <a:r>
              <a:rPr lang="ja-JP" altLang="en-US" sz="3000" b="1" dirty="0" smtClean="0">
                <a:latin typeface="メイリオ" pitchFamily="50" charset="-128"/>
                <a:ea typeface="メイリオ" pitchFamily="50" charset="-128"/>
                <a:cs typeface="メイリオ" pitchFamily="50" charset="-128"/>
              </a:rPr>
              <a:t>水</a:t>
            </a:r>
            <a:r>
              <a:rPr lang="en-US" altLang="ja-JP" sz="3000" b="1" dirty="0" smtClean="0">
                <a:latin typeface="メイリオ" pitchFamily="50" charset="-128"/>
                <a:ea typeface="メイリオ" pitchFamily="50" charset="-128"/>
                <a:cs typeface="メイリオ" pitchFamily="50" charset="-128"/>
              </a:rPr>
              <a:t>)</a:t>
            </a:r>
            <a:r>
              <a:rPr lang="ja-JP" altLang="en-US" sz="3000" b="1" dirty="0" smtClean="0">
                <a:latin typeface="メイリオ" pitchFamily="50" charset="-128"/>
                <a:ea typeface="メイリオ" pitchFamily="50" charset="-128"/>
                <a:cs typeface="メイリオ" pitchFamily="50" charset="-128"/>
              </a:rPr>
              <a:t>ま</a:t>
            </a:r>
            <a:r>
              <a:rPr lang="ja-JP" altLang="en-US" sz="3000" b="1" dirty="0">
                <a:latin typeface="メイリオ" pitchFamily="50" charset="-128"/>
                <a:ea typeface="メイリオ" pitchFamily="50" charset="-128"/>
                <a:cs typeface="メイリオ" pitchFamily="50" charset="-128"/>
              </a:rPr>
              <a:t>で</a:t>
            </a:r>
            <a:endParaRPr lang="en-US" altLang="ja-JP" sz="3000" b="1" dirty="0">
              <a:latin typeface="メイリオ" pitchFamily="50" charset="-128"/>
              <a:ea typeface="メイリオ" pitchFamily="50" charset="-128"/>
              <a:cs typeface="メイリオ" pitchFamily="50" charset="-128"/>
            </a:endParaRPr>
          </a:p>
          <a:p>
            <a:pPr marL="0" indent="0">
              <a:buNone/>
            </a:pPr>
            <a:r>
              <a:rPr lang="ja-JP" altLang="en-US" sz="3000" b="1" dirty="0">
                <a:solidFill>
                  <a:srgbClr val="FF0000"/>
                </a:solidFill>
                <a:latin typeface="メイリオ" pitchFamily="50" charset="-128"/>
                <a:ea typeface="メイリオ" pitchFamily="50" charset="-128"/>
                <a:cs typeface="メイリオ" pitchFamily="50" charset="-128"/>
              </a:rPr>
              <a:t>提出先</a:t>
            </a:r>
            <a:endParaRPr lang="en-US" altLang="ja-JP" sz="3000" b="1" dirty="0">
              <a:solidFill>
                <a:srgbClr val="FF0000"/>
              </a:solidFill>
              <a:latin typeface="メイリオ" pitchFamily="50" charset="-128"/>
              <a:ea typeface="メイリオ" pitchFamily="50" charset="-128"/>
              <a:cs typeface="メイリオ" pitchFamily="50" charset="-128"/>
            </a:endParaRPr>
          </a:p>
          <a:p>
            <a:pPr marL="0" indent="0">
              <a:buNone/>
            </a:pPr>
            <a:r>
              <a:rPr lang="ja-JP" altLang="en-US" sz="3000" b="1" dirty="0">
                <a:latin typeface="メイリオ" pitchFamily="50" charset="-128"/>
                <a:ea typeface="メイリオ" pitchFamily="50" charset="-128"/>
                <a:cs typeface="メイリオ" pitchFamily="50" charset="-128"/>
              </a:rPr>
              <a:t>⇒ </a:t>
            </a:r>
            <a:r>
              <a:rPr lang="en-US" altLang="ja-JP" sz="3000" b="1" dirty="0">
                <a:latin typeface="メイリオ" pitchFamily="50" charset="-128"/>
                <a:ea typeface="メイリオ" pitchFamily="50" charset="-128"/>
                <a:cs typeface="メイリオ" pitchFamily="50" charset="-128"/>
                <a:hlinkClick r:id="rId2" action="ppaction://hlinkfile"/>
              </a:rPr>
              <a:t>\\teasrv\</a:t>
            </a:r>
            <a:r>
              <a:rPr lang="ja-JP" altLang="en-US" sz="3000" b="1" dirty="0">
                <a:latin typeface="メイリオ" pitchFamily="50" charset="-128"/>
                <a:ea typeface="メイリオ" pitchFamily="50" charset="-128"/>
                <a:cs typeface="メイリオ" pitchFamily="50" charset="-128"/>
                <a:hlinkClick r:id="rId2" action="ppaction://hlinkfile"/>
              </a:rPr>
              <a:t>提出￥</a:t>
            </a:r>
            <a:r>
              <a:rPr lang="ja-JP" altLang="en-US" sz="3000" b="1" dirty="0">
                <a:latin typeface="メイリオ" pitchFamily="50" charset="-128"/>
                <a:ea typeface="メイリオ" pitchFamily="50" charset="-128"/>
                <a:cs typeface="メイリオ" pitchFamily="50" charset="-128"/>
              </a:rPr>
              <a:t>講師</a:t>
            </a:r>
            <a:r>
              <a:rPr lang="en-US" altLang="ja-JP" sz="3000" b="1" dirty="0" smtClean="0">
                <a:latin typeface="メイリオ" pitchFamily="50" charset="-128"/>
                <a:ea typeface="メイリオ" pitchFamily="50" charset="-128"/>
                <a:cs typeface="メイリオ" pitchFamily="50" charset="-128"/>
              </a:rPr>
              <a:t>[J-P]\</a:t>
            </a:r>
            <a:r>
              <a:rPr lang="ja-JP" altLang="en-US" sz="3000" b="1" dirty="0">
                <a:latin typeface="メイリオ" pitchFamily="50" charset="-128"/>
                <a:ea typeface="メイリオ" pitchFamily="50" charset="-128"/>
                <a:cs typeface="メイリオ" pitchFamily="50" charset="-128"/>
              </a:rPr>
              <a:t>梶田</a:t>
            </a:r>
            <a:r>
              <a:rPr lang="en-US" altLang="ja-JP" sz="3000" b="1" dirty="0">
                <a:latin typeface="メイリオ" pitchFamily="50" charset="-128"/>
                <a:ea typeface="メイリオ" pitchFamily="50" charset="-128"/>
                <a:cs typeface="メイリオ" pitchFamily="50" charset="-128"/>
              </a:rPr>
              <a:t>\</a:t>
            </a:r>
            <a:r>
              <a:rPr lang="ja-JP" altLang="en-US" sz="3000" b="1" dirty="0">
                <a:latin typeface="メイリオ" pitchFamily="50" charset="-128"/>
                <a:ea typeface="メイリオ" pitchFamily="50" charset="-128"/>
                <a:cs typeface="メイリオ" pitchFamily="50" charset="-128"/>
              </a:rPr>
              <a:t>プログラム設計</a:t>
            </a:r>
            <a:r>
              <a:rPr lang="en-US" altLang="ja-JP" sz="3000" b="1" dirty="0">
                <a:latin typeface="メイリオ" pitchFamily="50" charset="-128"/>
                <a:ea typeface="メイリオ" pitchFamily="50" charset="-128"/>
                <a:cs typeface="メイリオ" pitchFamily="50" charset="-128"/>
              </a:rPr>
              <a:t>\2A</a:t>
            </a:r>
            <a:r>
              <a:rPr lang="ja-JP" altLang="en-US" sz="3000" b="1" dirty="0" smtClean="0">
                <a:latin typeface="メイリオ" pitchFamily="50" charset="-128"/>
                <a:ea typeface="メイリオ" pitchFamily="50" charset="-128"/>
                <a:cs typeface="メイリオ" pitchFamily="50" charset="-128"/>
              </a:rPr>
              <a:t>￥コード設計</a:t>
            </a:r>
            <a:endParaRPr lang="en-US" altLang="ja-JP" sz="3000" b="1" dirty="0">
              <a:latin typeface="メイリオ" pitchFamily="50" charset="-128"/>
              <a:ea typeface="メイリオ" pitchFamily="50" charset="-128"/>
              <a:cs typeface="メイリオ" pitchFamily="50" charset="-128"/>
            </a:endParaRPr>
          </a:p>
          <a:p>
            <a:pPr marL="0" indent="0">
              <a:buNone/>
            </a:pPr>
            <a:r>
              <a:rPr lang="ja-JP" altLang="en-US" sz="3000" b="1" dirty="0">
                <a:solidFill>
                  <a:srgbClr val="FF0000"/>
                </a:solidFill>
                <a:latin typeface="メイリオ" pitchFamily="50" charset="-128"/>
                <a:ea typeface="メイリオ" pitchFamily="50" charset="-128"/>
                <a:cs typeface="メイリオ" pitchFamily="50" charset="-128"/>
              </a:rPr>
              <a:t>・クラス番号フォルダー</a:t>
            </a:r>
            <a:endParaRPr lang="ja-JP" altLang="en-US" sz="3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26862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今後のプログラム設計科目の流れ</a:t>
            </a:r>
            <a:endParaRPr kumimoji="1" lang="ja-JP" altLang="en-US" dirty="0"/>
          </a:p>
        </p:txBody>
      </p:sp>
      <p:sp>
        <p:nvSpPr>
          <p:cNvPr id="3" name="コンテンツ プレースホルダー 2"/>
          <p:cNvSpPr>
            <a:spLocks noGrp="1"/>
          </p:cNvSpPr>
          <p:nvPr>
            <p:ph idx="1"/>
          </p:nvPr>
        </p:nvSpPr>
        <p:spPr>
          <a:xfrm>
            <a:off x="457200" y="1412776"/>
            <a:ext cx="8229600" cy="5328592"/>
          </a:xfrm>
        </p:spPr>
        <p:txBody>
          <a:bodyPr>
            <a:normAutofit fontScale="92500" lnSpcReduction="10000"/>
          </a:bodyPr>
          <a:lstStyle/>
          <a:p>
            <a:pPr marL="0" indent="0">
              <a:buNone/>
            </a:pPr>
            <a:r>
              <a:rPr lang="ja-JP" altLang="en-US" sz="4700" u="sng" dirty="0" smtClean="0">
                <a:latin typeface="メイリオ" pitchFamily="50" charset="-128"/>
                <a:ea typeface="メイリオ" pitchFamily="50" charset="-128"/>
                <a:cs typeface="メイリオ" pitchFamily="50" charset="-128"/>
              </a:rPr>
              <a:t>授業の中で作成する資料</a:t>
            </a:r>
            <a:endParaRPr lang="en-US" altLang="ja-JP" sz="4700" u="sng" dirty="0" smtClean="0">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ja-JP" altLang="en-US" sz="4000" dirty="0" smtClean="0">
                <a:solidFill>
                  <a:srgbClr val="0070C0"/>
                </a:solidFill>
                <a:latin typeface="メイリオ" pitchFamily="50" charset="-128"/>
                <a:ea typeface="メイリオ" pitchFamily="50" charset="-128"/>
                <a:cs typeface="メイリオ" pitchFamily="50" charset="-128"/>
              </a:rPr>
              <a:t>現状</a:t>
            </a:r>
            <a:r>
              <a:rPr lang="ja-JP" altLang="en-US" sz="4000" dirty="0">
                <a:solidFill>
                  <a:srgbClr val="0070C0"/>
                </a:solidFill>
                <a:latin typeface="メイリオ" pitchFamily="50" charset="-128"/>
                <a:ea typeface="メイリオ" pitchFamily="50" charset="-128"/>
                <a:cs typeface="メイリオ" pitchFamily="50" charset="-128"/>
              </a:rPr>
              <a:t>分析</a:t>
            </a:r>
            <a:r>
              <a:rPr lang="ja-JP" altLang="en-US" sz="4000" dirty="0" smtClean="0">
                <a:solidFill>
                  <a:srgbClr val="0070C0"/>
                </a:solidFill>
                <a:latin typeface="メイリオ" pitchFamily="50" charset="-128"/>
                <a:ea typeface="メイリオ" pitchFamily="50" charset="-128"/>
                <a:cs typeface="メイリオ" pitchFamily="50" charset="-128"/>
              </a:rPr>
              <a:t>調査表</a:t>
            </a:r>
            <a:endParaRPr lang="en-US" altLang="ja-JP" sz="4000" dirty="0" smtClean="0">
              <a:solidFill>
                <a:srgbClr val="0070C0"/>
              </a:solidFill>
              <a:latin typeface="メイリオ" pitchFamily="50" charset="-128"/>
              <a:ea typeface="メイリオ" pitchFamily="50" charset="-128"/>
              <a:cs typeface="メイリオ" pitchFamily="50" charset="-128"/>
            </a:endParaRPr>
          </a:p>
          <a:p>
            <a:pPr marL="0" indent="0">
              <a:buNone/>
            </a:pPr>
            <a:r>
              <a:rPr lang="ja-JP" altLang="en-US" sz="4000" dirty="0">
                <a:latin typeface="メイリオ" pitchFamily="50" charset="-128"/>
                <a:ea typeface="メイリオ" pitchFamily="50" charset="-128"/>
                <a:cs typeface="メイリオ" pitchFamily="50" charset="-128"/>
              </a:rPr>
              <a:t>・</a:t>
            </a:r>
            <a:r>
              <a:rPr lang="ja-JP" altLang="en-US" sz="4000" dirty="0" smtClean="0">
                <a:solidFill>
                  <a:srgbClr val="0070C0"/>
                </a:solidFill>
                <a:latin typeface="メイリオ" pitchFamily="50" charset="-128"/>
                <a:ea typeface="メイリオ" pitchFamily="50" charset="-128"/>
                <a:cs typeface="メイリオ" pitchFamily="50" charset="-128"/>
              </a:rPr>
              <a:t>システム概要図</a:t>
            </a:r>
            <a:endParaRPr lang="en-US" altLang="ja-JP" sz="4000" dirty="0" smtClean="0">
              <a:solidFill>
                <a:srgbClr val="0070C0"/>
              </a:solidFill>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en-US" altLang="ja-JP" sz="4000" dirty="0" smtClean="0">
                <a:solidFill>
                  <a:srgbClr val="0070C0"/>
                </a:solidFill>
                <a:latin typeface="メイリオ" pitchFamily="50" charset="-128"/>
                <a:ea typeface="メイリオ" pitchFamily="50" charset="-128"/>
                <a:cs typeface="メイリオ" pitchFamily="50" charset="-128"/>
              </a:rPr>
              <a:t>DFD</a:t>
            </a:r>
            <a:r>
              <a:rPr lang="ja-JP" altLang="en-US" sz="4000" dirty="0" smtClean="0">
                <a:solidFill>
                  <a:srgbClr val="0070C0"/>
                </a:solidFill>
                <a:latin typeface="メイリオ" pitchFamily="50" charset="-128"/>
                <a:ea typeface="メイリオ" pitchFamily="50" charset="-128"/>
                <a:cs typeface="メイリオ" pitchFamily="50" charset="-128"/>
              </a:rPr>
              <a:t>（データフローダイアグラム）</a:t>
            </a:r>
            <a:endParaRPr lang="en-US" altLang="ja-JP" sz="4000" dirty="0" smtClean="0">
              <a:solidFill>
                <a:srgbClr val="0070C0"/>
              </a:solidFill>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ja-JP" altLang="en-US" sz="4000" dirty="0" smtClean="0">
                <a:solidFill>
                  <a:srgbClr val="FF0000"/>
                </a:solidFill>
                <a:latin typeface="メイリオ" pitchFamily="50" charset="-128"/>
                <a:ea typeface="メイリオ" pitchFamily="50" charset="-128"/>
                <a:cs typeface="メイリオ" pitchFamily="50" charset="-128"/>
              </a:rPr>
              <a:t>コード設計書</a:t>
            </a:r>
            <a:endParaRPr lang="en-US" altLang="ja-JP" sz="4000"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en-US" altLang="ja-JP" sz="4000" dirty="0" smtClean="0">
                <a:latin typeface="メイリオ" pitchFamily="50" charset="-128"/>
                <a:ea typeface="メイリオ" pitchFamily="50" charset="-128"/>
                <a:cs typeface="メイリオ" pitchFamily="50" charset="-128"/>
              </a:rPr>
              <a:t>DB</a:t>
            </a:r>
            <a:r>
              <a:rPr lang="ja-JP" altLang="en-US" sz="4000" dirty="0" smtClean="0">
                <a:latin typeface="メイリオ" pitchFamily="50" charset="-128"/>
                <a:ea typeface="メイリオ" pitchFamily="50" charset="-128"/>
                <a:cs typeface="メイリオ" pitchFamily="50" charset="-128"/>
              </a:rPr>
              <a:t>（データベース）仕様書</a:t>
            </a:r>
            <a:endParaRPr lang="en-US" altLang="ja-JP" sz="4000" dirty="0" smtClean="0">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・画面設計書</a:t>
            </a:r>
            <a:endParaRPr lang="en-US" altLang="ja-JP" sz="4000" dirty="0" smtClean="0">
              <a:latin typeface="メイリオ" pitchFamily="50" charset="-128"/>
              <a:ea typeface="メイリオ" pitchFamily="50" charset="-128"/>
              <a:cs typeface="メイリオ" pitchFamily="50" charset="-128"/>
            </a:endParaRPr>
          </a:p>
          <a:p>
            <a:pPr marL="0" indent="0">
              <a:buNone/>
            </a:pPr>
            <a:r>
              <a:rPr kumimoji="1" lang="ja-JP" altLang="en-US" sz="4000" dirty="0" smtClean="0">
                <a:latin typeface="メイリオ" pitchFamily="50" charset="-128"/>
                <a:ea typeface="メイリオ" pitchFamily="50" charset="-128"/>
                <a:cs typeface="メイリオ" pitchFamily="50" charset="-128"/>
              </a:rPr>
              <a:t>　その他</a:t>
            </a:r>
            <a:endParaRPr kumimoji="1" lang="ja-JP" altLang="en-US" sz="4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16517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980728"/>
            <a:ext cx="8496944" cy="5877272"/>
          </a:xfrm>
        </p:spPr>
        <p:txBody>
          <a:bodyPr anchor="ctr">
            <a:normAutofit lnSpcReduction="10000"/>
          </a:bodyPr>
          <a:lstStyle/>
          <a:p>
            <a:pPr marL="0" indent="0" algn="ctr">
              <a:buNone/>
            </a:pPr>
            <a:r>
              <a:rPr lang="ja-JP" altLang="en-US" sz="6000" b="1" u="sng" dirty="0" smtClean="0">
                <a:latin typeface="メイリオ" pitchFamily="50" charset="-128"/>
                <a:ea typeface="メイリオ" pitchFamily="50" charset="-128"/>
                <a:cs typeface="メイリオ" pitchFamily="50" charset="-128"/>
              </a:rPr>
              <a:t>２</a:t>
            </a:r>
            <a:r>
              <a:rPr lang="en-US" altLang="ja-JP" sz="6000" b="1" u="sng" dirty="0" smtClean="0">
                <a:latin typeface="メイリオ" pitchFamily="50" charset="-128"/>
                <a:ea typeface="メイリオ" pitchFamily="50" charset="-128"/>
                <a:cs typeface="メイリオ" pitchFamily="50" charset="-128"/>
              </a:rPr>
              <a:t>A </a:t>
            </a:r>
            <a:r>
              <a:rPr lang="ja-JP" altLang="en-US" sz="6000" b="1" u="sng" dirty="0" smtClean="0">
                <a:latin typeface="メイリオ" pitchFamily="50" charset="-128"/>
                <a:ea typeface="メイリオ" pitchFamily="50" charset="-128"/>
                <a:cs typeface="メイリオ" pitchFamily="50" charset="-128"/>
              </a:rPr>
              <a:t>課題の出題先 </a:t>
            </a:r>
            <a:endParaRPr lang="en-US" altLang="ja-JP" sz="6000" b="1" u="sng" dirty="0" smtClean="0">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出題先</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hlinkClick r:id="rId2" action="ppaction://hlinkfile"/>
              </a:rPr>
              <a:t>\\teasrv\</a:t>
            </a:r>
            <a:r>
              <a:rPr lang="ja-JP" altLang="en-US" sz="4000" b="1" dirty="0" smtClean="0">
                <a:latin typeface="メイリオ" pitchFamily="50" charset="-128"/>
                <a:ea typeface="メイリオ" pitchFamily="50" charset="-128"/>
                <a:cs typeface="メイリオ" pitchFamily="50" charset="-128"/>
                <a:hlinkClick r:id="rId2" action="ppaction://hlinkfile"/>
              </a:rPr>
              <a:t>出題￥</a:t>
            </a:r>
            <a:r>
              <a:rPr lang="ja-JP" altLang="en-US" sz="4000" b="1" dirty="0" smtClean="0">
                <a:latin typeface="メイリオ" pitchFamily="50" charset="-128"/>
                <a:ea typeface="メイリオ" pitchFamily="50" charset="-128"/>
                <a:cs typeface="メイリオ" pitchFamily="50" charset="-128"/>
              </a:rPr>
              <a:t>講師</a:t>
            </a:r>
            <a:r>
              <a:rPr lang="en-US" altLang="ja-JP" sz="4000" b="1" dirty="0" smtClean="0">
                <a:latin typeface="メイリオ" pitchFamily="50" charset="-128"/>
                <a:ea typeface="メイリオ" pitchFamily="50" charset="-128"/>
                <a:cs typeface="メイリオ" pitchFamily="50" charset="-128"/>
              </a:rPr>
              <a:t>[J-P]\</a:t>
            </a:r>
            <a:r>
              <a:rPr lang="ja-JP" altLang="en-US" sz="4000" b="1" dirty="0" smtClean="0">
                <a:latin typeface="メイリオ" pitchFamily="50" charset="-128"/>
                <a:ea typeface="メイリオ" pitchFamily="50" charset="-128"/>
                <a:cs typeface="メイリオ" pitchFamily="50" charset="-128"/>
              </a:rPr>
              <a:t>梶田</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プログラム設計</a:t>
            </a:r>
            <a:r>
              <a:rPr lang="en-US" altLang="ja-JP" sz="4000" b="1" dirty="0" smtClean="0">
                <a:latin typeface="メイリオ" pitchFamily="50" charset="-128"/>
                <a:ea typeface="メイリオ" pitchFamily="50" charset="-128"/>
                <a:cs typeface="メイリオ" pitchFamily="50" charset="-128"/>
              </a:rPr>
              <a:t>\2A</a:t>
            </a:r>
            <a:r>
              <a:rPr lang="ja-JP" altLang="en-US" sz="4000" b="1" dirty="0" smtClean="0">
                <a:latin typeface="メイリオ" pitchFamily="50" charset="-128"/>
                <a:ea typeface="メイリオ" pitchFamily="50" charset="-128"/>
                <a:cs typeface="メイリオ" pitchFamily="50" charset="-128"/>
              </a:rPr>
              <a:t>￥</a:t>
            </a:r>
            <a:r>
              <a:rPr lang="en-US" altLang="ja-JP" sz="4000" b="1" dirty="0" smtClean="0">
                <a:latin typeface="メイリオ" pitchFamily="50" charset="-128"/>
                <a:ea typeface="メイリオ" pitchFamily="50" charset="-128"/>
                <a:cs typeface="メイリオ" pitchFamily="50" charset="-128"/>
              </a:rPr>
              <a:t>0521</a:t>
            </a:r>
          </a:p>
          <a:p>
            <a:pPr marL="0" indent="0">
              <a:buNone/>
            </a:pP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・帳簿</a:t>
            </a:r>
            <a:r>
              <a:rPr lang="en-US" altLang="ja-JP" sz="4000" b="1" dirty="0" smtClean="0">
                <a:solidFill>
                  <a:srgbClr val="FF0000"/>
                </a:solidFill>
                <a:latin typeface="メイリオ" pitchFamily="50" charset="-128"/>
                <a:ea typeface="メイリオ" pitchFamily="50" charset="-128"/>
                <a:cs typeface="メイリオ" pitchFamily="50" charset="-128"/>
              </a:rPr>
              <a:t>.pdf</a:t>
            </a: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・コード設計</a:t>
            </a:r>
            <a:r>
              <a:rPr lang="en-US" altLang="ja-JP" sz="4000" b="1" dirty="0" smtClean="0">
                <a:solidFill>
                  <a:srgbClr val="FF0000"/>
                </a:solidFill>
                <a:latin typeface="メイリオ" pitchFamily="50" charset="-128"/>
                <a:ea typeface="メイリオ" pitchFamily="50" charset="-128"/>
                <a:cs typeface="メイリオ" pitchFamily="50" charset="-128"/>
              </a:rPr>
              <a:t>_</a:t>
            </a:r>
            <a:r>
              <a:rPr lang="ja-JP" altLang="en-US" sz="4000" b="1" dirty="0" smtClean="0">
                <a:solidFill>
                  <a:srgbClr val="FF0000"/>
                </a:solidFill>
                <a:latin typeface="メイリオ" pitchFamily="50" charset="-128"/>
                <a:ea typeface="メイリオ" pitchFamily="50" charset="-128"/>
                <a:cs typeface="メイリオ" pitchFamily="50" charset="-128"/>
              </a:rPr>
              <a:t>ブランク</a:t>
            </a:r>
            <a:r>
              <a:rPr lang="en-US" altLang="ja-JP"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err="1" smtClean="0">
                <a:solidFill>
                  <a:srgbClr val="FF0000"/>
                </a:solidFill>
                <a:latin typeface="メイリオ" pitchFamily="50" charset="-128"/>
                <a:ea typeface="メイリオ" pitchFamily="50" charset="-128"/>
                <a:cs typeface="メイリオ" pitchFamily="50" charset="-128"/>
              </a:rPr>
              <a:t>docx</a:t>
            </a:r>
            <a:endParaRPr lang="en-US" altLang="ja-JP" sz="4000" b="1" dirty="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・コード表</a:t>
            </a:r>
            <a:r>
              <a:rPr lang="en-US" altLang="ja-JP" sz="4000" b="1" dirty="0" smtClean="0">
                <a:solidFill>
                  <a:srgbClr val="FF0000"/>
                </a:solidFill>
                <a:latin typeface="メイリオ" pitchFamily="50" charset="-128"/>
                <a:ea typeface="メイリオ" pitchFamily="50" charset="-128"/>
                <a:cs typeface="メイリオ" pitchFamily="50" charset="-128"/>
              </a:rPr>
              <a:t>_</a:t>
            </a:r>
            <a:r>
              <a:rPr lang="ja-JP" altLang="en-US" sz="4000" b="1" dirty="0">
                <a:solidFill>
                  <a:srgbClr val="FF0000"/>
                </a:solidFill>
                <a:latin typeface="メイリオ" pitchFamily="50" charset="-128"/>
                <a:ea typeface="メイリオ" pitchFamily="50" charset="-128"/>
                <a:cs typeface="メイリオ" pitchFamily="50" charset="-128"/>
              </a:rPr>
              <a:t>ブランク</a:t>
            </a:r>
            <a:r>
              <a:rPr lang="en-US" altLang="ja-JP" sz="4000" b="1" dirty="0">
                <a:solidFill>
                  <a:srgbClr val="FF0000"/>
                </a:solidFill>
                <a:latin typeface="メイリオ" pitchFamily="50" charset="-128"/>
                <a:ea typeface="メイリオ" pitchFamily="50" charset="-128"/>
                <a:cs typeface="メイリオ" pitchFamily="50" charset="-128"/>
              </a:rPr>
              <a:t>.</a:t>
            </a:r>
            <a:r>
              <a:rPr lang="en-US" altLang="ja-JP" sz="4000" b="1" dirty="0" err="1">
                <a:solidFill>
                  <a:srgbClr val="FF0000"/>
                </a:solidFill>
                <a:latin typeface="メイリオ" pitchFamily="50" charset="-128"/>
                <a:ea typeface="メイリオ" pitchFamily="50" charset="-128"/>
                <a:cs typeface="メイリオ" pitchFamily="50" charset="-128"/>
              </a:rPr>
              <a:t>docx</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lgn="ctr">
              <a:buNone/>
            </a:pPr>
            <a:endParaRPr kumimoji="1" lang="ja-JP" altLang="en-US" sz="4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4337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59632" y="260648"/>
            <a:ext cx="6400800" cy="648072"/>
          </a:xfrm>
        </p:spPr>
        <p:txBody>
          <a:bodyPr/>
          <a:lstStyle/>
          <a:p>
            <a:r>
              <a:rPr lang="ja-JP" altLang="en-US" b="1" dirty="0"/>
              <a:t>システムの寿命はコードで決まる！</a:t>
            </a:r>
            <a:endParaRPr kumimoji="1" lang="ja-JP" altLang="en-US" dirty="0"/>
          </a:p>
        </p:txBody>
      </p:sp>
      <p:sp>
        <p:nvSpPr>
          <p:cNvPr id="4" name="サブタイトル 2"/>
          <p:cNvSpPr txBox="1">
            <a:spLocks/>
          </p:cNvSpPr>
          <p:nvPr/>
        </p:nvSpPr>
        <p:spPr>
          <a:xfrm>
            <a:off x="323528" y="1052736"/>
            <a:ext cx="8820472" cy="5400600"/>
          </a:xfrm>
          <a:prstGeom prst="rect">
            <a:avLst/>
          </a:prstGeom>
        </p:spPr>
        <p:txBody>
          <a:bodyPr vert="horz" lIns="91440" tIns="45720" rIns="91440" bIns="45720" rtlCol="0">
            <a:normAutofit fontScale="25000" lnSpcReduction="20000"/>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11200" dirty="0" smtClean="0">
                <a:solidFill>
                  <a:srgbClr val="0070C0"/>
                </a:solidFill>
              </a:rPr>
              <a:t>システムを長く使い続けるためには・・・・下記</a:t>
            </a:r>
            <a:r>
              <a:rPr lang="en-US" altLang="ja-JP" sz="11200" dirty="0" smtClean="0">
                <a:solidFill>
                  <a:srgbClr val="0070C0"/>
                </a:solidFill>
              </a:rPr>
              <a:t>2</a:t>
            </a:r>
            <a:r>
              <a:rPr lang="ja-JP" altLang="en-US" sz="11200" dirty="0" smtClean="0">
                <a:solidFill>
                  <a:srgbClr val="0070C0"/>
                </a:solidFill>
              </a:rPr>
              <a:t>点が重要</a:t>
            </a:r>
            <a:r>
              <a:rPr lang="en-US" altLang="ja-JP" sz="11200" dirty="0" smtClean="0">
                <a:solidFill>
                  <a:srgbClr val="0070C0"/>
                </a:solidFill>
              </a:rPr>
              <a:t>!!</a:t>
            </a:r>
          </a:p>
          <a:p>
            <a:pPr algn="l"/>
            <a:endParaRPr lang="ja-JP" altLang="en-US" sz="4000" dirty="0" smtClean="0">
              <a:solidFill>
                <a:srgbClr val="0070C0"/>
              </a:solidFill>
            </a:endParaRPr>
          </a:p>
          <a:p>
            <a:pPr algn="l"/>
            <a:r>
              <a:rPr lang="ja-JP" altLang="en-US" sz="11200" dirty="0" smtClean="0">
                <a:solidFill>
                  <a:srgbClr val="FF0000"/>
                </a:solidFill>
              </a:rPr>
              <a:t>・コード体系を長期に亘り変更せず利用できるようにする</a:t>
            </a:r>
            <a:endParaRPr lang="en-US" altLang="ja-JP" sz="11200" dirty="0" smtClean="0">
              <a:solidFill>
                <a:srgbClr val="FF0000"/>
              </a:solidFill>
            </a:endParaRPr>
          </a:p>
          <a:p>
            <a:pPr algn="l"/>
            <a:r>
              <a:rPr lang="ja-JP" altLang="en-US" sz="11200" dirty="0" smtClean="0">
                <a:solidFill>
                  <a:srgbClr val="FF0000"/>
                </a:solidFill>
              </a:rPr>
              <a:t>・コード体系とデータベース設計との結合度を小さくする</a:t>
            </a:r>
            <a:endParaRPr lang="ja-JP" altLang="en-US" sz="9600" dirty="0" smtClean="0">
              <a:solidFill>
                <a:srgbClr val="FF0000"/>
              </a:solidFill>
            </a:endParaRPr>
          </a:p>
          <a:p>
            <a:pPr algn="l"/>
            <a:endParaRPr lang="en-US" altLang="ja-JP" sz="9600" dirty="0" smtClean="0">
              <a:solidFill>
                <a:schemeClr val="tx1"/>
              </a:solidFill>
            </a:endParaRPr>
          </a:p>
          <a:p>
            <a:pPr algn="l"/>
            <a:r>
              <a:rPr lang="ja-JP" altLang="en-US" sz="11200" dirty="0" smtClean="0">
                <a:solidFill>
                  <a:schemeClr val="tx1"/>
                </a:solidFill>
              </a:rPr>
              <a:t>なぜなら、コードの桁が足りなくなったり、コードの分類が業務にそぐわなくなったりして、コード体系の見直しを行うことになると、</a:t>
            </a:r>
            <a:r>
              <a:rPr lang="ja-JP" altLang="en-US" sz="11200" dirty="0" smtClean="0">
                <a:solidFill>
                  <a:schemeClr val="accent2"/>
                </a:solidFill>
              </a:rPr>
              <a:t>業務・システムの変更に大きなコスト</a:t>
            </a:r>
            <a:r>
              <a:rPr lang="ja-JP" altLang="en-US" sz="11200" dirty="0" smtClean="0">
                <a:solidFill>
                  <a:schemeClr val="tx1"/>
                </a:solidFill>
              </a:rPr>
              <a:t>がかかってしまう。しかも、このときコード体系とデータベース設計との結合度が大きいと、</a:t>
            </a:r>
            <a:r>
              <a:rPr lang="ja-JP" altLang="en-US" sz="11200" dirty="0" smtClean="0">
                <a:solidFill>
                  <a:schemeClr val="accent2"/>
                </a:solidFill>
              </a:rPr>
              <a:t>システム改修やデータ移行にさらに膨大なコスト</a:t>
            </a:r>
            <a:r>
              <a:rPr lang="ja-JP" altLang="en-US" sz="11200" dirty="0" smtClean="0">
                <a:solidFill>
                  <a:schemeClr val="tx1"/>
                </a:solidFill>
              </a:rPr>
              <a:t>がかかってしまう。</a:t>
            </a:r>
            <a:endParaRPr lang="en-US" altLang="ja-JP" sz="11200" dirty="0" smtClean="0">
              <a:solidFill>
                <a:schemeClr val="tx1"/>
              </a:solidFill>
            </a:endParaRPr>
          </a:p>
          <a:p>
            <a:pPr algn="l"/>
            <a:r>
              <a:rPr lang="ja-JP" altLang="en-US" sz="11200" dirty="0" smtClean="0">
                <a:solidFill>
                  <a:schemeClr val="tx1"/>
                </a:solidFill>
              </a:rPr>
              <a:t>逆にいえば、コード体系が安定し、データベース設計との関係が小さければ、</a:t>
            </a:r>
            <a:r>
              <a:rPr lang="ja-JP" altLang="en-US" sz="11200" dirty="0" smtClean="0">
                <a:solidFill>
                  <a:schemeClr val="accent2"/>
                </a:solidFill>
              </a:rPr>
              <a:t>上記のリスクが減り、業務ルールが安定し、システムの寿命が延びる</a:t>
            </a:r>
            <a:r>
              <a:rPr lang="ja-JP" altLang="en-US" sz="11200" dirty="0" smtClean="0">
                <a:solidFill>
                  <a:schemeClr val="tx1"/>
                </a:solidFill>
              </a:rPr>
              <a:t>ことにつながる。</a:t>
            </a:r>
            <a:endParaRPr lang="ja-JP" altLang="en-US" sz="11200" dirty="0">
              <a:solidFill>
                <a:schemeClr val="tx1"/>
              </a:solidFill>
            </a:endParaRPr>
          </a:p>
        </p:txBody>
      </p:sp>
    </p:spTree>
    <p:extLst>
      <p:ext uri="{BB962C8B-B14F-4D97-AF65-F5344CB8AC3E}">
        <p14:creationId xmlns:p14="http://schemas.microsoft.com/office/powerpoint/2010/main" val="366109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31640" y="188640"/>
            <a:ext cx="6400800" cy="648072"/>
          </a:xfrm>
        </p:spPr>
        <p:txBody>
          <a:bodyPr/>
          <a:lstStyle/>
          <a:p>
            <a:r>
              <a:rPr lang="ja-JP" altLang="en-US" b="1" dirty="0"/>
              <a:t>システムの寿命はコードで決まる！</a:t>
            </a:r>
            <a:endParaRPr kumimoji="1" lang="ja-JP" altLang="en-US" dirty="0"/>
          </a:p>
        </p:txBody>
      </p:sp>
      <p:sp>
        <p:nvSpPr>
          <p:cNvPr id="4" name="サブタイトル 2"/>
          <p:cNvSpPr txBox="1">
            <a:spLocks/>
          </p:cNvSpPr>
          <p:nvPr/>
        </p:nvSpPr>
        <p:spPr>
          <a:xfrm>
            <a:off x="395536" y="908720"/>
            <a:ext cx="8640960" cy="5616624"/>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dirty="0">
                <a:solidFill>
                  <a:srgbClr val="0070C0"/>
                </a:solidFill>
              </a:rPr>
              <a:t>コードはシステムの寿命に大きな影響を</a:t>
            </a:r>
            <a:r>
              <a:rPr lang="ja-JP" altLang="en-US" dirty="0" smtClean="0">
                <a:solidFill>
                  <a:srgbClr val="0070C0"/>
                </a:solidFill>
              </a:rPr>
              <a:t>与える。</a:t>
            </a:r>
            <a:endParaRPr lang="en-US" altLang="ja-JP" dirty="0" smtClean="0">
              <a:solidFill>
                <a:srgbClr val="0070C0"/>
              </a:solidFill>
            </a:endParaRPr>
          </a:p>
          <a:p>
            <a:pPr algn="l"/>
            <a:endParaRPr lang="en-US" altLang="ja-JP" sz="2400" dirty="0" smtClean="0">
              <a:solidFill>
                <a:schemeClr val="tx1"/>
              </a:solidFill>
            </a:endParaRPr>
          </a:p>
          <a:p>
            <a:pPr algn="l"/>
            <a:r>
              <a:rPr lang="ja-JP" altLang="en-US" sz="3000" dirty="0" smtClean="0">
                <a:solidFill>
                  <a:srgbClr val="FF0000"/>
                </a:solidFill>
              </a:rPr>
              <a:t>コード</a:t>
            </a:r>
            <a:r>
              <a:rPr lang="ja-JP" altLang="en-US" sz="3000" dirty="0">
                <a:solidFill>
                  <a:srgbClr val="FF0000"/>
                </a:solidFill>
              </a:rPr>
              <a:t>と</a:t>
            </a:r>
            <a:r>
              <a:rPr lang="ja-JP" altLang="en-US" sz="3000" dirty="0" smtClean="0">
                <a:solidFill>
                  <a:srgbClr val="FF0000"/>
                </a:solidFill>
              </a:rPr>
              <a:t>は</a:t>
            </a:r>
            <a:r>
              <a:rPr lang="ja-JP" altLang="en-US" sz="3000" dirty="0">
                <a:solidFill>
                  <a:srgbClr val="FF0000"/>
                </a:solidFill>
              </a:rPr>
              <a:t>？</a:t>
            </a:r>
            <a:endParaRPr lang="en-US" altLang="ja-JP" sz="3000" dirty="0" smtClean="0">
              <a:solidFill>
                <a:srgbClr val="FF0000"/>
              </a:solidFill>
            </a:endParaRPr>
          </a:p>
          <a:p>
            <a:pPr algn="l"/>
            <a:r>
              <a:rPr lang="ja-JP" altLang="en-US" sz="3000" dirty="0" smtClean="0">
                <a:solidFill>
                  <a:schemeClr val="accent2"/>
                </a:solidFill>
              </a:rPr>
              <a:t>顧客</a:t>
            </a:r>
            <a:r>
              <a:rPr lang="en-US" altLang="ja-JP" sz="3000" dirty="0">
                <a:solidFill>
                  <a:schemeClr val="accent2"/>
                </a:solidFill>
              </a:rPr>
              <a:t>ID</a:t>
            </a:r>
            <a:r>
              <a:rPr lang="ja-JP" altLang="en-US" sz="3000" dirty="0" err="1">
                <a:solidFill>
                  <a:schemeClr val="accent2"/>
                </a:solidFill>
              </a:rPr>
              <a:t>、</a:t>
            </a:r>
            <a:r>
              <a:rPr lang="ja-JP" altLang="en-US" sz="3000" dirty="0">
                <a:solidFill>
                  <a:schemeClr val="accent2"/>
                </a:solidFill>
              </a:rPr>
              <a:t>受注伝票</a:t>
            </a:r>
            <a:r>
              <a:rPr lang="ja-JP" altLang="en-US" sz="3000" dirty="0" smtClean="0">
                <a:solidFill>
                  <a:schemeClr val="accent2"/>
                </a:solidFill>
              </a:rPr>
              <a:t>番号、商品番号など</a:t>
            </a:r>
            <a:r>
              <a:rPr lang="ja-JP" altLang="en-US" sz="3000" dirty="0" smtClean="0">
                <a:solidFill>
                  <a:schemeClr val="tx1"/>
                </a:solidFill>
              </a:rPr>
              <a:t>、業務上</a:t>
            </a:r>
            <a:r>
              <a:rPr lang="ja-JP" altLang="en-US" sz="3000" dirty="0">
                <a:solidFill>
                  <a:schemeClr val="tx1"/>
                </a:solidFill>
              </a:rPr>
              <a:t>利用されるデータを識別・分類するため、各データの本来の名前とは別に割り当てられる記号の</a:t>
            </a:r>
            <a:r>
              <a:rPr lang="ja-JP" altLang="en-US" sz="3000" dirty="0" smtClean="0">
                <a:solidFill>
                  <a:schemeClr val="tx1"/>
                </a:solidFill>
              </a:rPr>
              <a:t>こと。</a:t>
            </a:r>
            <a:endParaRPr lang="ja-JP" altLang="en-US" sz="3000" dirty="0">
              <a:solidFill>
                <a:schemeClr val="tx1"/>
              </a:solidFill>
            </a:endParaRPr>
          </a:p>
          <a:p>
            <a:pPr algn="l"/>
            <a:endParaRPr lang="en-US" altLang="ja-JP" sz="3000" dirty="0" smtClean="0">
              <a:solidFill>
                <a:schemeClr val="tx1"/>
              </a:solidFill>
            </a:endParaRPr>
          </a:p>
          <a:p>
            <a:pPr algn="l"/>
            <a:r>
              <a:rPr lang="ja-JP" altLang="en-US" sz="3000" dirty="0">
                <a:solidFill>
                  <a:schemeClr val="tx1"/>
                </a:solidFill>
              </a:rPr>
              <a:t>　</a:t>
            </a:r>
            <a:r>
              <a:rPr lang="ja-JP" altLang="en-US" sz="3000" dirty="0" smtClean="0">
                <a:solidFill>
                  <a:schemeClr val="tx1"/>
                </a:solidFill>
              </a:rPr>
              <a:t>システムエンジニアは</a:t>
            </a:r>
            <a:r>
              <a:rPr lang="ja-JP" altLang="en-US" sz="3000" dirty="0">
                <a:solidFill>
                  <a:schemeClr val="tx1"/>
                </a:solidFill>
              </a:rPr>
              <a:t>データ設計とデータベース設計</a:t>
            </a:r>
            <a:r>
              <a:rPr lang="ja-JP" altLang="en-US" sz="3000" dirty="0" smtClean="0">
                <a:solidFill>
                  <a:schemeClr val="tx1"/>
                </a:solidFill>
              </a:rPr>
              <a:t>の両方について考慮する必要がある。</a:t>
            </a:r>
            <a:endParaRPr lang="en-US" altLang="ja-JP" sz="3000" dirty="0" smtClean="0">
              <a:solidFill>
                <a:schemeClr val="tx1"/>
              </a:solidFill>
            </a:endParaRPr>
          </a:p>
          <a:p>
            <a:pPr algn="l"/>
            <a:endParaRPr lang="en-US" altLang="ja-JP" sz="3000" dirty="0" smtClean="0">
              <a:solidFill>
                <a:schemeClr val="tx1"/>
              </a:solidFill>
            </a:endParaRPr>
          </a:p>
          <a:p>
            <a:pPr algn="l"/>
            <a:r>
              <a:rPr lang="ja-JP" altLang="en-US" sz="3000" dirty="0" smtClean="0">
                <a:solidFill>
                  <a:schemeClr val="tx1"/>
                </a:solidFill>
              </a:rPr>
              <a:t>そして、システムエンジニアは</a:t>
            </a:r>
            <a:r>
              <a:rPr lang="ja-JP" altLang="en-US" sz="3000" dirty="0">
                <a:solidFill>
                  <a:schemeClr val="tx1"/>
                </a:solidFill>
              </a:rPr>
              <a:t>データ設計の一環として安定したコード体系を設計し、データベースをコード体系に依存しないように設計することが</a:t>
            </a:r>
            <a:r>
              <a:rPr lang="ja-JP" altLang="en-US" sz="3000" dirty="0" smtClean="0">
                <a:solidFill>
                  <a:schemeClr val="tx1"/>
                </a:solidFill>
              </a:rPr>
              <a:t>求められる。</a:t>
            </a:r>
            <a:endParaRPr lang="ja-JP" altLang="en-US" sz="3000" dirty="0">
              <a:solidFill>
                <a:schemeClr val="tx1"/>
              </a:solidFill>
            </a:endParaRPr>
          </a:p>
        </p:txBody>
      </p:sp>
    </p:spTree>
    <p:extLst>
      <p:ext uri="{BB962C8B-B14F-4D97-AF65-F5344CB8AC3E}">
        <p14:creationId xmlns:p14="http://schemas.microsoft.com/office/powerpoint/2010/main" val="414637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31640" y="188640"/>
            <a:ext cx="6400800" cy="648072"/>
          </a:xfrm>
        </p:spPr>
        <p:txBody>
          <a:bodyPr/>
          <a:lstStyle/>
          <a:p>
            <a:r>
              <a:rPr lang="ja-JP" altLang="en-US" b="1" dirty="0" smtClean="0"/>
              <a:t>コードの基礎知識</a:t>
            </a:r>
            <a:endParaRPr lang="ja-JP" altLang="en-US" b="1" dirty="0"/>
          </a:p>
        </p:txBody>
      </p:sp>
      <p:sp>
        <p:nvSpPr>
          <p:cNvPr id="4" name="サブタイトル 2"/>
          <p:cNvSpPr txBox="1">
            <a:spLocks/>
          </p:cNvSpPr>
          <p:nvPr/>
        </p:nvSpPr>
        <p:spPr>
          <a:xfrm>
            <a:off x="395536" y="908720"/>
            <a:ext cx="8640960" cy="5616624"/>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dirty="0" smtClean="0">
                <a:solidFill>
                  <a:srgbClr val="0070C0"/>
                </a:solidFill>
              </a:rPr>
              <a:t>まず</a:t>
            </a:r>
            <a:r>
              <a:rPr lang="ja-JP" altLang="en-US" dirty="0">
                <a:solidFill>
                  <a:srgbClr val="0070C0"/>
                </a:solidFill>
              </a:rPr>
              <a:t>、コードの特徴をいくつかの観点からまとめ、コードの基礎知識を</a:t>
            </a:r>
            <a:r>
              <a:rPr lang="ja-JP" altLang="en-US" dirty="0" smtClean="0">
                <a:solidFill>
                  <a:srgbClr val="0070C0"/>
                </a:solidFill>
              </a:rPr>
              <a:t>整理する。</a:t>
            </a:r>
            <a:endParaRPr lang="ja-JP" altLang="en-US" dirty="0">
              <a:solidFill>
                <a:srgbClr val="0070C0"/>
              </a:solidFill>
            </a:endParaRPr>
          </a:p>
          <a:p>
            <a:pPr algn="l"/>
            <a:r>
              <a:rPr lang="ja-JP" altLang="en-US" b="1" dirty="0" smtClean="0">
                <a:solidFill>
                  <a:srgbClr val="00B050"/>
                </a:solidFill>
              </a:rPr>
              <a:t>（</a:t>
            </a:r>
            <a:r>
              <a:rPr lang="en-US" altLang="ja-JP" b="1" dirty="0">
                <a:solidFill>
                  <a:srgbClr val="00B050"/>
                </a:solidFill>
              </a:rPr>
              <a:t>1</a:t>
            </a:r>
            <a:r>
              <a:rPr lang="ja-JP" altLang="en-US" b="1" dirty="0">
                <a:solidFill>
                  <a:srgbClr val="00B050"/>
                </a:solidFill>
              </a:rPr>
              <a:t>）機能</a:t>
            </a:r>
          </a:p>
          <a:p>
            <a:pPr algn="l"/>
            <a:r>
              <a:rPr lang="ja-JP" altLang="en-US" sz="3000" dirty="0" smtClean="0">
                <a:solidFill>
                  <a:schemeClr val="tx1"/>
                </a:solidFill>
              </a:rPr>
              <a:t>コード</a:t>
            </a:r>
            <a:r>
              <a:rPr lang="ja-JP" altLang="en-US" sz="3000" dirty="0">
                <a:solidFill>
                  <a:schemeClr val="tx1"/>
                </a:solidFill>
              </a:rPr>
              <a:t>には</a:t>
            </a:r>
            <a:r>
              <a:rPr lang="ja-JP" altLang="en-US" sz="3000" dirty="0">
                <a:solidFill>
                  <a:schemeClr val="accent2"/>
                </a:solidFill>
              </a:rPr>
              <a:t>識別機能</a:t>
            </a:r>
            <a:r>
              <a:rPr lang="ja-JP" altLang="en-US" sz="3000" dirty="0">
                <a:solidFill>
                  <a:schemeClr val="tx1"/>
                </a:solidFill>
              </a:rPr>
              <a:t>と</a:t>
            </a:r>
            <a:r>
              <a:rPr lang="ja-JP" altLang="en-US" sz="3000" dirty="0">
                <a:solidFill>
                  <a:schemeClr val="accent2"/>
                </a:solidFill>
              </a:rPr>
              <a:t>分類機能</a:t>
            </a:r>
            <a:r>
              <a:rPr lang="ja-JP" altLang="en-US" sz="3000" dirty="0">
                <a:solidFill>
                  <a:schemeClr val="tx1"/>
                </a:solidFill>
              </a:rPr>
              <a:t>の</a:t>
            </a:r>
            <a:r>
              <a:rPr lang="en-US" altLang="ja-JP" sz="3000" dirty="0">
                <a:solidFill>
                  <a:schemeClr val="tx1"/>
                </a:solidFill>
              </a:rPr>
              <a:t>2</a:t>
            </a:r>
            <a:r>
              <a:rPr lang="ja-JP" altLang="en-US" sz="3000" dirty="0">
                <a:solidFill>
                  <a:schemeClr val="tx1"/>
                </a:solidFill>
              </a:rPr>
              <a:t>つがあります。どんなコードも識別あるいは分類の少なくともどちらか一方の機能を</a:t>
            </a:r>
            <a:r>
              <a:rPr lang="ja-JP" altLang="en-US" sz="3000" dirty="0" smtClean="0">
                <a:solidFill>
                  <a:schemeClr val="tx1"/>
                </a:solidFill>
              </a:rPr>
              <a:t>持つ。</a:t>
            </a:r>
            <a:endParaRPr lang="ja-JP" altLang="en-US" sz="3000" dirty="0">
              <a:solidFill>
                <a:schemeClr val="tx1"/>
              </a:solidFill>
            </a:endParaRPr>
          </a:p>
          <a:p>
            <a:pPr algn="l"/>
            <a:endParaRPr lang="en-US" altLang="ja-JP" b="1" dirty="0" smtClean="0">
              <a:solidFill>
                <a:srgbClr val="00B050"/>
              </a:solidFill>
            </a:endParaRPr>
          </a:p>
          <a:p>
            <a:pPr algn="l"/>
            <a:r>
              <a:rPr lang="ja-JP" altLang="en-US" b="1" dirty="0" smtClean="0">
                <a:solidFill>
                  <a:srgbClr val="00B050"/>
                </a:solidFill>
              </a:rPr>
              <a:t>（</a:t>
            </a:r>
            <a:r>
              <a:rPr lang="en-US" altLang="ja-JP" b="1" dirty="0">
                <a:solidFill>
                  <a:srgbClr val="00B050"/>
                </a:solidFill>
              </a:rPr>
              <a:t>2</a:t>
            </a:r>
            <a:r>
              <a:rPr lang="ja-JP" altLang="en-US" b="1" dirty="0">
                <a:solidFill>
                  <a:srgbClr val="00B050"/>
                </a:solidFill>
              </a:rPr>
              <a:t>）文字種、チェックディジット</a:t>
            </a:r>
          </a:p>
          <a:p>
            <a:pPr algn="l"/>
            <a:r>
              <a:rPr lang="ja-JP" altLang="en-US" sz="3000" dirty="0" smtClean="0">
                <a:solidFill>
                  <a:schemeClr val="accent2"/>
                </a:solidFill>
              </a:rPr>
              <a:t>文字種</a:t>
            </a:r>
            <a:r>
              <a:rPr lang="ja-JP" altLang="en-US" sz="3000" dirty="0" smtClean="0">
                <a:solidFill>
                  <a:schemeClr val="tx1"/>
                </a:solidFill>
              </a:rPr>
              <a:t>としては</a:t>
            </a:r>
            <a:r>
              <a:rPr lang="ja-JP" altLang="en-US" sz="3000" dirty="0">
                <a:solidFill>
                  <a:schemeClr val="accent2"/>
                </a:solidFill>
              </a:rPr>
              <a:t>数字が</a:t>
            </a:r>
            <a:r>
              <a:rPr lang="ja-JP" altLang="en-US" sz="3000" dirty="0" smtClean="0">
                <a:solidFill>
                  <a:schemeClr val="accent2"/>
                </a:solidFill>
              </a:rPr>
              <a:t>多く使用</a:t>
            </a:r>
            <a:r>
              <a:rPr lang="ja-JP" altLang="en-US" sz="3000" dirty="0" smtClean="0">
                <a:solidFill>
                  <a:schemeClr val="tx1"/>
                </a:solidFill>
              </a:rPr>
              <a:t>される。</a:t>
            </a:r>
            <a:endParaRPr lang="en-US" altLang="ja-JP" sz="3000" dirty="0" smtClean="0">
              <a:solidFill>
                <a:schemeClr val="tx1"/>
              </a:solidFill>
            </a:endParaRPr>
          </a:p>
          <a:p>
            <a:pPr algn="l"/>
            <a:r>
              <a:rPr lang="ja-JP" altLang="en-US" sz="3000" dirty="0" smtClean="0">
                <a:solidFill>
                  <a:schemeClr val="tx1"/>
                </a:solidFill>
              </a:rPr>
              <a:t>そして</a:t>
            </a:r>
            <a:r>
              <a:rPr lang="ja-JP" altLang="en-US" sz="3000" dirty="0">
                <a:solidFill>
                  <a:schemeClr val="tx1"/>
                </a:solidFill>
              </a:rPr>
              <a:t>見た目の分かりやすさや入力ミス防止のため、</a:t>
            </a:r>
            <a:r>
              <a:rPr lang="ja-JP" altLang="en-US" sz="3000" dirty="0">
                <a:solidFill>
                  <a:schemeClr val="accent2"/>
                </a:solidFill>
              </a:rPr>
              <a:t>適宜英字や区切り文字を使用</a:t>
            </a:r>
            <a:r>
              <a:rPr lang="ja-JP" altLang="en-US" sz="3000" dirty="0">
                <a:solidFill>
                  <a:schemeClr val="tx1"/>
                </a:solidFill>
              </a:rPr>
              <a:t>したり、</a:t>
            </a:r>
            <a:r>
              <a:rPr lang="ja-JP" altLang="en-US" sz="3000" dirty="0">
                <a:solidFill>
                  <a:schemeClr val="accent2"/>
                </a:solidFill>
              </a:rPr>
              <a:t>末尾にチェックディジットを付けたりするもの</a:t>
            </a:r>
            <a:r>
              <a:rPr lang="ja-JP" altLang="en-US" sz="3000" dirty="0">
                <a:solidFill>
                  <a:schemeClr val="tx1"/>
                </a:solidFill>
              </a:rPr>
              <a:t>も</a:t>
            </a:r>
            <a:r>
              <a:rPr lang="ja-JP" altLang="en-US" sz="3000" dirty="0" smtClean="0">
                <a:solidFill>
                  <a:schemeClr val="tx1"/>
                </a:solidFill>
              </a:rPr>
              <a:t>ある。</a:t>
            </a:r>
            <a:endParaRPr lang="ja-JP" altLang="en-US" sz="3000" dirty="0">
              <a:solidFill>
                <a:schemeClr val="tx1"/>
              </a:solidFill>
            </a:endParaRPr>
          </a:p>
        </p:txBody>
      </p:sp>
    </p:spTree>
    <p:extLst>
      <p:ext uri="{BB962C8B-B14F-4D97-AF65-F5344CB8AC3E}">
        <p14:creationId xmlns:p14="http://schemas.microsoft.com/office/powerpoint/2010/main" val="248983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31640" y="188640"/>
            <a:ext cx="6400800" cy="648072"/>
          </a:xfrm>
        </p:spPr>
        <p:txBody>
          <a:bodyPr/>
          <a:lstStyle/>
          <a:p>
            <a:r>
              <a:rPr lang="ja-JP" altLang="en-US" b="1" dirty="0" smtClean="0"/>
              <a:t>コードの基礎知識</a:t>
            </a:r>
            <a:endParaRPr lang="ja-JP" altLang="en-US" b="1" dirty="0"/>
          </a:p>
        </p:txBody>
      </p:sp>
      <p:sp>
        <p:nvSpPr>
          <p:cNvPr id="4" name="サブタイトル 2"/>
          <p:cNvSpPr txBox="1">
            <a:spLocks/>
          </p:cNvSpPr>
          <p:nvPr/>
        </p:nvSpPr>
        <p:spPr>
          <a:xfrm>
            <a:off x="395536" y="980728"/>
            <a:ext cx="8640960" cy="5616624"/>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b="1" dirty="0">
                <a:solidFill>
                  <a:srgbClr val="00B050"/>
                </a:solidFill>
              </a:rPr>
              <a:t>（</a:t>
            </a:r>
            <a:r>
              <a:rPr lang="en-US" altLang="ja-JP" b="1" dirty="0">
                <a:solidFill>
                  <a:srgbClr val="00B050"/>
                </a:solidFill>
              </a:rPr>
              <a:t>3</a:t>
            </a:r>
            <a:r>
              <a:rPr lang="ja-JP" altLang="en-US" b="1" dirty="0">
                <a:solidFill>
                  <a:srgbClr val="00B050"/>
                </a:solidFill>
              </a:rPr>
              <a:t>）各けたの有意性</a:t>
            </a:r>
          </a:p>
          <a:p>
            <a:pPr algn="l"/>
            <a:r>
              <a:rPr lang="ja-JP" altLang="en-US" sz="2800" dirty="0">
                <a:solidFill>
                  <a:schemeClr val="tx1"/>
                </a:solidFill>
              </a:rPr>
              <a:t>　特定のけたに意味を持つものを「</a:t>
            </a:r>
            <a:r>
              <a:rPr lang="ja-JP" altLang="en-US" sz="2800" dirty="0">
                <a:solidFill>
                  <a:schemeClr val="accent2"/>
                </a:solidFill>
              </a:rPr>
              <a:t>有意コード</a:t>
            </a:r>
            <a:r>
              <a:rPr lang="ja-JP" altLang="en-US" sz="2800" dirty="0">
                <a:solidFill>
                  <a:schemeClr val="tx1"/>
                </a:solidFill>
              </a:rPr>
              <a:t>」といい、</a:t>
            </a:r>
            <a:r>
              <a:rPr lang="ja-JP" altLang="en-US" sz="2800" dirty="0" smtClean="0">
                <a:solidFill>
                  <a:schemeClr val="tx1"/>
                </a:solidFill>
              </a:rPr>
              <a:t>持たない</a:t>
            </a:r>
            <a:r>
              <a:rPr lang="ja-JP" altLang="en-US" sz="2800" dirty="0">
                <a:solidFill>
                  <a:schemeClr val="tx1"/>
                </a:solidFill>
              </a:rPr>
              <a:t>ものを「</a:t>
            </a:r>
            <a:r>
              <a:rPr lang="ja-JP" altLang="en-US" sz="2800" dirty="0">
                <a:solidFill>
                  <a:schemeClr val="accent2"/>
                </a:solidFill>
              </a:rPr>
              <a:t>無意コード</a:t>
            </a:r>
            <a:r>
              <a:rPr lang="ja-JP" altLang="en-US" sz="2800" dirty="0">
                <a:solidFill>
                  <a:schemeClr val="tx1"/>
                </a:solidFill>
              </a:rPr>
              <a:t>」と</a:t>
            </a:r>
            <a:r>
              <a:rPr lang="ja-JP" altLang="en-US" sz="2800" dirty="0" smtClean="0">
                <a:solidFill>
                  <a:schemeClr val="tx1"/>
                </a:solidFill>
              </a:rPr>
              <a:t>いう。</a:t>
            </a:r>
            <a:r>
              <a:rPr lang="ja-JP" altLang="en-US" sz="2800" dirty="0">
                <a:solidFill>
                  <a:schemeClr val="tx1"/>
                </a:solidFill>
              </a:rPr>
              <a:t>有意コードは複数の無意コードを組み合わせたものとも</a:t>
            </a:r>
            <a:r>
              <a:rPr lang="ja-JP" altLang="en-US" sz="2800" dirty="0" smtClean="0">
                <a:solidFill>
                  <a:schemeClr val="tx1"/>
                </a:solidFill>
              </a:rPr>
              <a:t>いえる。</a:t>
            </a:r>
            <a:endParaRPr lang="en-US" altLang="ja-JP" sz="2800" dirty="0" smtClean="0">
              <a:solidFill>
                <a:schemeClr val="tx1"/>
              </a:solidFill>
            </a:endParaRPr>
          </a:p>
          <a:p>
            <a:pPr algn="l"/>
            <a:endParaRPr lang="en-US" altLang="ja-JP" sz="2800" dirty="0" smtClean="0">
              <a:solidFill>
                <a:schemeClr val="tx1"/>
              </a:solidFill>
            </a:endParaRPr>
          </a:p>
          <a:p>
            <a:pPr lvl="0" algn="l" eaLnBrk="0" fontAlgn="base" hangingPunct="0">
              <a:spcBef>
                <a:spcPct val="0"/>
              </a:spcBef>
              <a:spcAft>
                <a:spcPct val="0"/>
              </a:spcAft>
            </a:pPr>
            <a:r>
              <a:rPr kumimoji="0" lang="ja-JP" altLang="ja-JP" sz="2800" dirty="0">
                <a:solidFill>
                  <a:srgbClr val="333333"/>
                </a:solidFill>
                <a:ea typeface="-apple-system"/>
              </a:rPr>
              <a:t>商品コード自体が意味を持つか持たないかで</a:t>
            </a:r>
            <a:endParaRPr kumimoji="0" lang="en-US" altLang="ja-JP" sz="2800" dirty="0">
              <a:solidFill>
                <a:srgbClr val="333333"/>
              </a:solidFill>
              <a:ea typeface="-apple-system"/>
            </a:endParaRPr>
          </a:p>
          <a:p>
            <a:pPr lvl="0" algn="l" eaLnBrk="0" fontAlgn="base" hangingPunct="0">
              <a:spcBef>
                <a:spcPct val="0"/>
              </a:spcBef>
              <a:spcAft>
                <a:spcPct val="0"/>
              </a:spcAft>
            </a:pPr>
            <a:r>
              <a:rPr kumimoji="0" lang="ja-JP" altLang="ja-JP" sz="2800" dirty="0">
                <a:solidFill>
                  <a:srgbClr val="333333"/>
                </a:solidFill>
                <a:ea typeface="-apple-system"/>
              </a:rPr>
              <a:t>有意コードと無意コードに分けられます。</a:t>
            </a:r>
            <a:endParaRPr kumimoji="0" lang="ja-JP" altLang="ja-JP" sz="2800" dirty="0">
              <a:solidFill>
                <a:schemeClr val="tx1"/>
              </a:solidFill>
            </a:endParaRPr>
          </a:p>
          <a:p>
            <a:pPr lvl="0" algn="l" eaLnBrk="0" fontAlgn="base" hangingPunct="0">
              <a:spcBef>
                <a:spcPct val="0"/>
              </a:spcBef>
              <a:spcAft>
                <a:spcPct val="0"/>
              </a:spcAft>
            </a:pPr>
            <a:endParaRPr kumimoji="0" lang="en-US" altLang="ja-JP" sz="2800" dirty="0">
              <a:solidFill>
                <a:srgbClr val="333333"/>
              </a:solidFill>
              <a:ea typeface="-apple-system"/>
            </a:endParaRPr>
          </a:p>
          <a:p>
            <a:pPr lvl="0" algn="l" eaLnBrk="0" fontAlgn="base" hangingPunct="0">
              <a:spcBef>
                <a:spcPct val="0"/>
              </a:spcBef>
              <a:spcAft>
                <a:spcPct val="0"/>
              </a:spcAft>
            </a:pPr>
            <a:r>
              <a:rPr kumimoji="0" lang="ja-JP" altLang="ja-JP" sz="2800" dirty="0" smtClean="0">
                <a:solidFill>
                  <a:srgbClr val="333333"/>
                </a:solidFill>
                <a:ea typeface="-apple-system"/>
              </a:rPr>
              <a:t>例えば</a:t>
            </a:r>
            <a:r>
              <a:rPr kumimoji="0" lang="ja-JP" altLang="en-US" sz="2800" dirty="0">
                <a:solidFill>
                  <a:srgbClr val="333333"/>
                </a:solidFill>
                <a:ea typeface="-apple-system"/>
              </a:rPr>
              <a:t> </a:t>
            </a:r>
            <a:r>
              <a:rPr kumimoji="0" lang="ja-JP" altLang="ja-JP" sz="2800" dirty="0" smtClean="0">
                <a:solidFill>
                  <a:srgbClr val="333333"/>
                </a:solidFill>
                <a:latin typeface="Arial Unicode MS"/>
                <a:ea typeface="SFMono-Regular"/>
              </a:rPr>
              <a:t>A0001</a:t>
            </a:r>
            <a:r>
              <a:rPr kumimoji="0" lang="en-US" altLang="ja-JP" sz="2800" dirty="0" smtClean="0">
                <a:solidFill>
                  <a:srgbClr val="333333"/>
                </a:solidFill>
                <a:latin typeface="Arial Unicode MS"/>
                <a:ea typeface="SFMono-Regular"/>
              </a:rPr>
              <a:t> </a:t>
            </a:r>
            <a:r>
              <a:rPr kumimoji="0" lang="ja-JP" altLang="ja-JP" sz="2800" dirty="0" smtClean="0">
                <a:solidFill>
                  <a:srgbClr val="333333"/>
                </a:solidFill>
                <a:ea typeface="-apple-system"/>
              </a:rPr>
              <a:t>と</a:t>
            </a:r>
            <a:r>
              <a:rPr kumimoji="0" lang="ja-JP" altLang="ja-JP" sz="2800" dirty="0">
                <a:solidFill>
                  <a:srgbClr val="333333"/>
                </a:solidFill>
                <a:ea typeface="-apple-system"/>
              </a:rPr>
              <a:t>いう商品コードがあるとします。</a:t>
            </a:r>
            <a:endParaRPr kumimoji="0" lang="en-US" altLang="ja-JP" sz="2800" dirty="0">
              <a:solidFill>
                <a:srgbClr val="333333"/>
              </a:solidFill>
              <a:ea typeface="-apple-system"/>
            </a:endParaRPr>
          </a:p>
          <a:p>
            <a:pPr lvl="0" algn="l" eaLnBrk="0" fontAlgn="base" hangingPunct="0">
              <a:spcBef>
                <a:spcPct val="0"/>
              </a:spcBef>
              <a:spcAft>
                <a:spcPct val="0"/>
              </a:spcAft>
            </a:pPr>
            <a:r>
              <a:rPr kumimoji="0" lang="ja-JP" altLang="ja-JP" sz="2800" dirty="0">
                <a:solidFill>
                  <a:srgbClr val="333333"/>
                </a:solidFill>
                <a:ea typeface="-apple-system"/>
              </a:rPr>
              <a:t>この時</a:t>
            </a:r>
            <a:r>
              <a:rPr kumimoji="0" lang="ja-JP" altLang="ja-JP" sz="2800" dirty="0">
                <a:solidFill>
                  <a:srgbClr val="333333"/>
                </a:solidFill>
                <a:latin typeface="Arial Unicode MS"/>
                <a:ea typeface="SFMono-Regular"/>
              </a:rPr>
              <a:t>A</a:t>
            </a:r>
            <a:r>
              <a:rPr kumimoji="0" lang="ja-JP" altLang="ja-JP" sz="2800" dirty="0">
                <a:solidFill>
                  <a:srgbClr val="333333"/>
                </a:solidFill>
                <a:ea typeface="-apple-system"/>
              </a:rPr>
              <a:t>が商品の種類を表す区分値で、</a:t>
            </a:r>
            <a:r>
              <a:rPr kumimoji="0" lang="ja-JP" altLang="ja-JP" sz="2800" dirty="0" smtClean="0">
                <a:solidFill>
                  <a:srgbClr val="333333"/>
                </a:solidFill>
                <a:latin typeface="Arial Unicode MS"/>
                <a:ea typeface="SFMono-Regular"/>
              </a:rPr>
              <a:t>0001</a:t>
            </a:r>
            <a:r>
              <a:rPr kumimoji="0" lang="en-US" altLang="ja-JP" sz="2800" dirty="0" smtClean="0">
                <a:solidFill>
                  <a:srgbClr val="333333"/>
                </a:solidFill>
                <a:latin typeface="Arial Unicode MS"/>
                <a:ea typeface="SFMono-Regular"/>
              </a:rPr>
              <a:t> </a:t>
            </a:r>
            <a:r>
              <a:rPr kumimoji="0" lang="ja-JP" altLang="ja-JP" sz="2800" dirty="0" smtClean="0">
                <a:solidFill>
                  <a:srgbClr val="333333"/>
                </a:solidFill>
                <a:ea typeface="-apple-system"/>
              </a:rPr>
              <a:t>が</a:t>
            </a:r>
            <a:r>
              <a:rPr kumimoji="0" lang="ja-JP" altLang="ja-JP" sz="2800" dirty="0">
                <a:solidFill>
                  <a:srgbClr val="333333"/>
                </a:solidFill>
                <a:ea typeface="-apple-system"/>
              </a:rPr>
              <a:t>商品を</a:t>
            </a:r>
            <a:endParaRPr kumimoji="0" lang="en-US" altLang="ja-JP" sz="2800" dirty="0">
              <a:solidFill>
                <a:srgbClr val="333333"/>
              </a:solidFill>
              <a:ea typeface="-apple-system"/>
            </a:endParaRPr>
          </a:p>
          <a:p>
            <a:pPr lvl="0" algn="l" eaLnBrk="0" fontAlgn="base" hangingPunct="0">
              <a:spcBef>
                <a:spcPct val="0"/>
              </a:spcBef>
              <a:spcAft>
                <a:spcPct val="0"/>
              </a:spcAft>
            </a:pPr>
            <a:r>
              <a:rPr kumimoji="0" lang="ja-JP" altLang="ja-JP" sz="2800" dirty="0">
                <a:solidFill>
                  <a:srgbClr val="333333"/>
                </a:solidFill>
                <a:ea typeface="-apple-system"/>
              </a:rPr>
              <a:t>識別する為のコードだとしたらこれは</a:t>
            </a:r>
            <a:r>
              <a:rPr kumimoji="0" lang="ja-JP" altLang="ja-JP" sz="2800" b="1" dirty="0">
                <a:solidFill>
                  <a:schemeClr val="accent2"/>
                </a:solidFill>
                <a:ea typeface="-apple-system"/>
              </a:rPr>
              <a:t>有意コード</a:t>
            </a:r>
            <a:r>
              <a:rPr kumimoji="0" lang="ja-JP" altLang="ja-JP" sz="2800" dirty="0">
                <a:solidFill>
                  <a:srgbClr val="333333"/>
                </a:solidFill>
                <a:ea typeface="-apple-system"/>
              </a:rPr>
              <a:t>です。</a:t>
            </a:r>
            <a:endParaRPr kumimoji="0" lang="ja-JP" altLang="ja-JP" sz="2800" dirty="0">
              <a:solidFill>
                <a:schemeClr val="tx1"/>
              </a:solidFill>
            </a:endParaRPr>
          </a:p>
          <a:p>
            <a:pPr lvl="0" algn="l" eaLnBrk="0" fontAlgn="base" hangingPunct="0">
              <a:spcBef>
                <a:spcPct val="0"/>
              </a:spcBef>
              <a:spcAft>
                <a:spcPct val="0"/>
              </a:spcAft>
            </a:pPr>
            <a:endParaRPr kumimoji="0" lang="en-US" altLang="ja-JP" sz="2800" dirty="0">
              <a:solidFill>
                <a:srgbClr val="333333"/>
              </a:solidFill>
              <a:ea typeface="-apple-system"/>
            </a:endParaRPr>
          </a:p>
          <a:p>
            <a:pPr lvl="0" algn="l" eaLnBrk="0" fontAlgn="base" hangingPunct="0">
              <a:spcBef>
                <a:spcPct val="0"/>
              </a:spcBef>
              <a:spcAft>
                <a:spcPct val="0"/>
              </a:spcAft>
            </a:pPr>
            <a:r>
              <a:rPr kumimoji="0" lang="ja-JP" altLang="ja-JP" sz="2800" dirty="0" smtClean="0">
                <a:solidFill>
                  <a:srgbClr val="333333"/>
                </a:solidFill>
                <a:ea typeface="-apple-system"/>
              </a:rPr>
              <a:t>例えば</a:t>
            </a:r>
            <a:r>
              <a:rPr kumimoji="0" lang="en-US" altLang="ja-JP" sz="2800" dirty="0" smtClean="0">
                <a:solidFill>
                  <a:srgbClr val="333333"/>
                </a:solidFill>
                <a:ea typeface="-apple-system"/>
              </a:rPr>
              <a:t> </a:t>
            </a:r>
            <a:r>
              <a:rPr kumimoji="0" lang="ja-JP" altLang="ja-JP" sz="2800" dirty="0" smtClean="0">
                <a:solidFill>
                  <a:srgbClr val="333333"/>
                </a:solidFill>
                <a:latin typeface="Arial Unicode MS"/>
                <a:ea typeface="SFMono-Regular"/>
              </a:rPr>
              <a:t>10001</a:t>
            </a:r>
            <a:r>
              <a:rPr kumimoji="0" lang="en-US" altLang="ja-JP" sz="2800" dirty="0" smtClean="0">
                <a:solidFill>
                  <a:srgbClr val="333333"/>
                </a:solidFill>
                <a:latin typeface="Arial Unicode MS"/>
                <a:ea typeface="SFMono-Regular"/>
              </a:rPr>
              <a:t> </a:t>
            </a:r>
            <a:r>
              <a:rPr kumimoji="0" lang="ja-JP" altLang="ja-JP" sz="2800" dirty="0" smtClean="0">
                <a:solidFill>
                  <a:srgbClr val="333333"/>
                </a:solidFill>
                <a:ea typeface="-apple-system"/>
              </a:rPr>
              <a:t>と</a:t>
            </a:r>
            <a:r>
              <a:rPr kumimoji="0" lang="ja-JP" altLang="ja-JP" sz="2800" dirty="0">
                <a:solidFill>
                  <a:srgbClr val="333333"/>
                </a:solidFill>
                <a:ea typeface="-apple-system"/>
              </a:rPr>
              <a:t>いう商品コードがあるとします。</a:t>
            </a:r>
            <a:br>
              <a:rPr kumimoji="0" lang="ja-JP" altLang="ja-JP" sz="2800" dirty="0">
                <a:solidFill>
                  <a:srgbClr val="333333"/>
                </a:solidFill>
                <a:ea typeface="-apple-system"/>
              </a:rPr>
            </a:br>
            <a:r>
              <a:rPr kumimoji="0" lang="ja-JP" altLang="ja-JP" sz="2800" dirty="0">
                <a:solidFill>
                  <a:srgbClr val="333333"/>
                </a:solidFill>
                <a:ea typeface="-apple-system"/>
              </a:rPr>
              <a:t>この時数字に意味はなく、</a:t>
            </a:r>
            <a:r>
              <a:rPr kumimoji="0" lang="ja-JP" altLang="ja-JP" sz="2800" dirty="0" smtClean="0">
                <a:solidFill>
                  <a:srgbClr val="333333"/>
                </a:solidFill>
                <a:latin typeface="Arial Unicode MS"/>
                <a:ea typeface="SFMono-Regular"/>
              </a:rPr>
              <a:t>10001</a:t>
            </a:r>
            <a:r>
              <a:rPr kumimoji="0" lang="en-US" altLang="ja-JP" sz="2800" dirty="0" smtClean="0">
                <a:solidFill>
                  <a:srgbClr val="333333"/>
                </a:solidFill>
                <a:latin typeface="Arial Unicode MS"/>
                <a:ea typeface="SFMono-Regular"/>
              </a:rPr>
              <a:t> </a:t>
            </a:r>
            <a:r>
              <a:rPr kumimoji="0" lang="ja-JP" altLang="ja-JP" sz="2800" dirty="0" smtClean="0">
                <a:solidFill>
                  <a:srgbClr val="333333"/>
                </a:solidFill>
                <a:ea typeface="-apple-system"/>
              </a:rPr>
              <a:t>と</a:t>
            </a:r>
            <a:r>
              <a:rPr kumimoji="0" lang="ja-JP" altLang="ja-JP" sz="2800" dirty="0">
                <a:solidFill>
                  <a:srgbClr val="333333"/>
                </a:solidFill>
                <a:ea typeface="-apple-system"/>
              </a:rPr>
              <a:t>いう商品をただ識別</a:t>
            </a:r>
            <a:endParaRPr kumimoji="0" lang="en-US" altLang="ja-JP" sz="2800" dirty="0">
              <a:solidFill>
                <a:srgbClr val="333333"/>
              </a:solidFill>
              <a:ea typeface="-apple-system"/>
            </a:endParaRPr>
          </a:p>
          <a:p>
            <a:pPr lvl="0" algn="l" eaLnBrk="0" fontAlgn="base" hangingPunct="0">
              <a:spcBef>
                <a:spcPct val="0"/>
              </a:spcBef>
              <a:spcAft>
                <a:spcPct val="0"/>
              </a:spcAft>
            </a:pPr>
            <a:r>
              <a:rPr kumimoji="0" lang="ja-JP" altLang="ja-JP" sz="2800" dirty="0">
                <a:solidFill>
                  <a:srgbClr val="333333"/>
                </a:solidFill>
                <a:ea typeface="-apple-system"/>
              </a:rPr>
              <a:t>する為のコードであればこれは</a:t>
            </a:r>
            <a:r>
              <a:rPr kumimoji="0" lang="ja-JP" altLang="ja-JP" sz="2800" b="1" dirty="0">
                <a:solidFill>
                  <a:schemeClr val="accent2"/>
                </a:solidFill>
                <a:ea typeface="-apple-system"/>
              </a:rPr>
              <a:t>無意コード</a:t>
            </a:r>
            <a:r>
              <a:rPr kumimoji="0" lang="ja-JP" altLang="ja-JP" sz="2800" dirty="0">
                <a:solidFill>
                  <a:srgbClr val="333333"/>
                </a:solidFill>
                <a:ea typeface="-apple-system"/>
              </a:rPr>
              <a:t>です</a:t>
            </a:r>
            <a:r>
              <a:rPr kumimoji="0" lang="ja-JP" altLang="ja-JP" sz="2800" dirty="0" smtClean="0">
                <a:solidFill>
                  <a:srgbClr val="333333"/>
                </a:solidFill>
                <a:ea typeface="-apple-system"/>
              </a:rPr>
              <a:t>。</a:t>
            </a:r>
            <a:endParaRPr kumimoji="0" lang="ja-JP" altLang="ja-JP" sz="2800" dirty="0">
              <a:solidFill>
                <a:schemeClr val="tx1"/>
              </a:solidFill>
            </a:endParaRPr>
          </a:p>
        </p:txBody>
      </p:sp>
    </p:spTree>
    <p:extLst>
      <p:ext uri="{BB962C8B-B14F-4D97-AF65-F5344CB8AC3E}">
        <p14:creationId xmlns:p14="http://schemas.microsoft.com/office/powerpoint/2010/main" val="348660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67544" y="476672"/>
            <a:ext cx="8496944" cy="2677656"/>
          </a:xfrm>
          <a:prstGeom prst="rect">
            <a:avLst/>
          </a:prstGeom>
        </p:spPr>
        <p:txBody>
          <a:bodyPr wrap="square">
            <a:spAutoFit/>
          </a:bodyPr>
          <a:lstStyle/>
          <a:p>
            <a:r>
              <a:rPr lang="ja-JP" altLang="en-US" sz="2800" b="1" dirty="0">
                <a:solidFill>
                  <a:srgbClr val="00B050"/>
                </a:solidFill>
              </a:rPr>
              <a:t>（</a:t>
            </a:r>
            <a:r>
              <a:rPr lang="en-US" altLang="ja-JP" sz="2800" b="1" dirty="0">
                <a:solidFill>
                  <a:srgbClr val="00B050"/>
                </a:solidFill>
              </a:rPr>
              <a:t>4</a:t>
            </a:r>
            <a:r>
              <a:rPr lang="ja-JP" altLang="en-US" sz="2800" b="1" dirty="0">
                <a:solidFill>
                  <a:srgbClr val="00B050"/>
                </a:solidFill>
              </a:rPr>
              <a:t>）標準コード・独自コード</a:t>
            </a:r>
          </a:p>
          <a:p>
            <a:r>
              <a:rPr lang="ja-JP" altLang="en-US" sz="2800" dirty="0"/>
              <a:t>　コードは企業が独自に作成するものもあるが、</a:t>
            </a:r>
            <a:r>
              <a:rPr lang="en-US" altLang="ja-JP" sz="2800" dirty="0"/>
              <a:t>ISO</a:t>
            </a:r>
            <a:r>
              <a:rPr lang="ja-JP" altLang="en-US" sz="2800" dirty="0"/>
              <a:t>や</a:t>
            </a:r>
            <a:r>
              <a:rPr lang="en-US" altLang="ja-JP" sz="2800" dirty="0"/>
              <a:t>JIS</a:t>
            </a:r>
            <a:r>
              <a:rPr lang="ja-JP" altLang="en-US" sz="2800" dirty="0"/>
              <a:t>といった標準化団体・各種業界団体が作成する標準コードもある。標準コードはそれ自体、各企業の業務に利用されるものだが、企業独自にコードを作成する際にも大いに参考になる。</a:t>
            </a:r>
          </a:p>
        </p:txBody>
      </p:sp>
    </p:spTree>
    <p:extLst>
      <p:ext uri="{BB962C8B-B14F-4D97-AF65-F5344CB8AC3E}">
        <p14:creationId xmlns:p14="http://schemas.microsoft.com/office/powerpoint/2010/main" val="6605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33872" y="4149080"/>
            <a:ext cx="8558608" cy="2376264"/>
          </a:xfrm>
          <a:prstGeom prst="rect">
            <a:avLst/>
          </a:prstGeom>
          <a:solidFill>
            <a:srgbClr val="FFFF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サブタイトル 2"/>
          <p:cNvSpPr>
            <a:spLocks noGrp="1"/>
          </p:cNvSpPr>
          <p:nvPr>
            <p:ph type="subTitle" idx="1"/>
          </p:nvPr>
        </p:nvSpPr>
        <p:spPr>
          <a:xfrm>
            <a:off x="1331640" y="188640"/>
            <a:ext cx="6400800" cy="648072"/>
          </a:xfrm>
        </p:spPr>
        <p:txBody>
          <a:bodyPr/>
          <a:lstStyle/>
          <a:p>
            <a:r>
              <a:rPr lang="ja-JP" altLang="en-US" b="1" dirty="0" smtClean="0"/>
              <a:t>コード設計の手順</a:t>
            </a:r>
            <a:endParaRPr lang="ja-JP" altLang="en-US" b="1" dirty="0"/>
          </a:p>
        </p:txBody>
      </p:sp>
      <p:sp>
        <p:nvSpPr>
          <p:cNvPr id="4" name="サブタイトル 2"/>
          <p:cNvSpPr txBox="1">
            <a:spLocks/>
          </p:cNvSpPr>
          <p:nvPr/>
        </p:nvSpPr>
        <p:spPr>
          <a:xfrm>
            <a:off x="395536" y="908720"/>
            <a:ext cx="8640960" cy="352839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marL="514350" indent="-514350" algn="l">
              <a:buFont typeface="+mj-lt"/>
              <a:buAutoNum type="arabicPeriod"/>
            </a:pPr>
            <a:r>
              <a:rPr lang="ja-JP" altLang="en-US" sz="2800" b="1" dirty="0" smtClean="0">
                <a:solidFill>
                  <a:schemeClr val="tx1"/>
                </a:solidFill>
              </a:rPr>
              <a:t>コード化</a:t>
            </a:r>
            <a:r>
              <a:rPr lang="ja-JP" altLang="en-US" sz="2800" b="1" dirty="0">
                <a:solidFill>
                  <a:schemeClr val="tx1"/>
                </a:solidFill>
              </a:rPr>
              <a:t>対象を洗い出す。</a:t>
            </a:r>
          </a:p>
          <a:p>
            <a:pPr marL="514350" indent="-514350" algn="l">
              <a:buFont typeface="+mj-lt"/>
              <a:buAutoNum type="arabicPeriod"/>
            </a:pPr>
            <a:r>
              <a:rPr lang="ja-JP" altLang="en-US" sz="2800" b="1" dirty="0">
                <a:solidFill>
                  <a:schemeClr val="tx1"/>
                </a:solidFill>
              </a:rPr>
              <a:t>コード化対象の特性やデータ量を基にコード構成やサイズを検討する。</a:t>
            </a:r>
          </a:p>
          <a:p>
            <a:pPr marL="514350" indent="-514350" algn="l">
              <a:buFont typeface="+mj-lt"/>
              <a:buAutoNum type="arabicPeriod"/>
            </a:pPr>
            <a:r>
              <a:rPr lang="ja-JP" altLang="en-US" sz="2800" b="1" dirty="0">
                <a:solidFill>
                  <a:schemeClr val="tx1"/>
                </a:solidFill>
              </a:rPr>
              <a:t>データ量の増加や状況の変化に対し、拡張性の側面から見直す。</a:t>
            </a:r>
          </a:p>
          <a:p>
            <a:pPr marL="514350" indent="-514350" algn="l">
              <a:buFont typeface="+mj-lt"/>
              <a:buAutoNum type="arabicPeriod"/>
            </a:pPr>
            <a:r>
              <a:rPr lang="ja-JP" altLang="en-US" sz="2800" b="1" dirty="0">
                <a:solidFill>
                  <a:schemeClr val="tx1"/>
                </a:solidFill>
              </a:rPr>
              <a:t>コード一覧を作成する。</a:t>
            </a:r>
          </a:p>
          <a:p>
            <a:pPr marL="514350" indent="-514350" algn="l">
              <a:buFont typeface="+mj-lt"/>
              <a:buAutoNum type="arabicPeriod"/>
            </a:pPr>
            <a:r>
              <a:rPr lang="ja-JP" altLang="en-US" sz="2800" b="1" dirty="0">
                <a:solidFill>
                  <a:schemeClr val="tx1"/>
                </a:solidFill>
              </a:rPr>
              <a:t>コードの管理方法について検討する。 </a:t>
            </a:r>
            <a:r>
              <a:rPr lang="ja-JP" altLang="en-US" dirty="0"/>
              <a:t/>
            </a:r>
            <a:br>
              <a:rPr lang="ja-JP" altLang="en-US" dirty="0"/>
            </a:br>
            <a:endParaRPr lang="ja-JP" altLang="en-US" sz="2800" dirty="0">
              <a:solidFill>
                <a:schemeClr val="tx1"/>
              </a:solidFill>
            </a:endParaRPr>
          </a:p>
        </p:txBody>
      </p:sp>
      <p:sp>
        <p:nvSpPr>
          <p:cNvPr id="2" name="正方形/長方形 1"/>
          <p:cNvSpPr/>
          <p:nvPr/>
        </p:nvSpPr>
        <p:spPr>
          <a:xfrm>
            <a:off x="755576" y="4167664"/>
            <a:ext cx="7992888" cy="2246769"/>
          </a:xfrm>
          <a:prstGeom prst="rect">
            <a:avLst/>
          </a:prstGeom>
        </p:spPr>
        <p:txBody>
          <a:bodyPr wrap="square">
            <a:spAutoFit/>
          </a:bodyPr>
          <a:lstStyle/>
          <a:p>
            <a:r>
              <a:rPr lang="en-US" altLang="ja-JP" sz="2800" dirty="0" smtClean="0">
                <a:solidFill>
                  <a:srgbClr val="FF0000"/>
                </a:solidFill>
              </a:rPr>
              <a:t>Point ⇒</a:t>
            </a:r>
            <a:r>
              <a:rPr lang="ja-JP" altLang="en-US" sz="2800" dirty="0">
                <a:solidFill>
                  <a:srgbClr val="FF0000"/>
                </a:solidFill>
              </a:rPr>
              <a:t>　</a:t>
            </a:r>
            <a:r>
              <a:rPr lang="ja-JP" altLang="en-US" sz="2800" dirty="0"/>
              <a:t>コードを設計する際に検討すべき</a:t>
            </a:r>
            <a:r>
              <a:rPr lang="ja-JP" altLang="en-US" sz="2800" dirty="0" smtClean="0"/>
              <a:t>ポイント</a:t>
            </a:r>
            <a:endParaRPr lang="en-US" altLang="ja-JP" sz="2800" dirty="0" smtClean="0"/>
          </a:p>
          <a:p>
            <a:pPr marL="457200" indent="-457200">
              <a:buFont typeface="Wingdings" panose="05000000000000000000" pitchFamily="2" charset="2"/>
              <a:buChar char="l"/>
            </a:pPr>
            <a:r>
              <a:rPr lang="ja-JP" altLang="en-US" sz="2800" dirty="0" smtClean="0"/>
              <a:t>適用</a:t>
            </a:r>
            <a:r>
              <a:rPr lang="ja-JP" altLang="en-US" sz="2800" dirty="0"/>
              <a:t>範囲・管理者（適用範囲は広めに！）</a:t>
            </a:r>
          </a:p>
          <a:p>
            <a:pPr marL="457200" indent="-457200">
              <a:buFont typeface="Wingdings" panose="05000000000000000000" pitchFamily="2" charset="2"/>
              <a:buChar char="l"/>
            </a:pPr>
            <a:r>
              <a:rPr lang="ja-JP" altLang="en-US" sz="2800" dirty="0"/>
              <a:t>有意コードにするか、無意コードにするか</a:t>
            </a:r>
          </a:p>
          <a:p>
            <a:pPr marL="457200" indent="-457200">
              <a:buFont typeface="Wingdings" panose="05000000000000000000" pitchFamily="2" charset="2"/>
              <a:buChar char="l"/>
            </a:pPr>
            <a:r>
              <a:rPr lang="ja-JP" altLang="en-US" sz="2800" dirty="0"/>
              <a:t>コード化するデータの件数</a:t>
            </a:r>
          </a:p>
          <a:p>
            <a:pPr marL="457200" indent="-457200">
              <a:buFont typeface="Wingdings" panose="05000000000000000000" pitchFamily="2" charset="2"/>
              <a:buChar char="l"/>
            </a:pPr>
            <a:r>
              <a:rPr lang="ja-JP" altLang="en-US" sz="2800" dirty="0"/>
              <a:t>人間の使い勝手</a:t>
            </a:r>
          </a:p>
        </p:txBody>
      </p:sp>
    </p:spTree>
    <p:extLst>
      <p:ext uri="{BB962C8B-B14F-4D97-AF65-F5344CB8AC3E}">
        <p14:creationId xmlns:p14="http://schemas.microsoft.com/office/powerpoint/2010/main" val="9004471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782</Words>
  <Application>Microsoft Office PowerPoint</Application>
  <PresentationFormat>画面に合わせる (4:3)</PresentationFormat>
  <Paragraphs>100</Paragraphs>
  <Slides>14</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-apple-system</vt:lpstr>
      <vt:lpstr>Arial Unicode MS</vt:lpstr>
      <vt:lpstr>ＭＳ Ｐゴシック</vt:lpstr>
      <vt:lpstr>SFMono-Regular</vt:lpstr>
      <vt:lpstr>メイリオ</vt:lpstr>
      <vt:lpstr>游ゴシック</vt:lpstr>
      <vt:lpstr>Arial</vt:lpstr>
      <vt:lpstr>Calibri</vt:lpstr>
      <vt:lpstr>Wingdings</vt:lpstr>
      <vt:lpstr>Office ​​テーマ</vt:lpstr>
      <vt:lpstr>プログラム設計 </vt:lpstr>
      <vt:lpstr>今後のプログラム設計科目の流れ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岩田 正綱</dc:creator>
  <cp:lastModifiedBy>梶田 純孝</cp:lastModifiedBy>
  <cp:revision>28</cp:revision>
  <dcterms:created xsi:type="dcterms:W3CDTF">2017-04-27T00:00:48Z</dcterms:created>
  <dcterms:modified xsi:type="dcterms:W3CDTF">2019-05-21T02:11:44Z</dcterms:modified>
</cp:coreProperties>
</file>