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67" r:id="rId4"/>
    <p:sldId id="274" r:id="rId5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9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9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80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82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6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84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A55-B038-41BF-BB6B-A5D957382443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83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15616" y="188640"/>
            <a:ext cx="6768752" cy="648072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入出力関連図とは？</a:t>
            </a:r>
            <a:endParaRPr lang="ja-JP" altLang="en-US" b="1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390141" y="4656854"/>
            <a:ext cx="8640960" cy="165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ja-JP" altLang="en-US" sz="2400" b="1" dirty="0">
                <a:solidFill>
                  <a:schemeClr val="tx1"/>
                </a:solidFill>
                <a:latin typeface="+mn-ea"/>
              </a:rPr>
              <a:t>アプリケーションを作成する際に、その処理（プログラム）が何をきっかけに起動され、</a:t>
            </a:r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どのファイルを</a:t>
            </a:r>
            <a:r>
              <a:rPr lang="ja-JP" altLang="en-US" sz="2400" b="1" dirty="0">
                <a:solidFill>
                  <a:schemeClr val="tx1"/>
                </a:solidFill>
                <a:latin typeface="+mn-ea"/>
              </a:rPr>
              <a:t>参照して</a:t>
            </a:r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どのファイルを</a:t>
            </a:r>
            <a:r>
              <a:rPr lang="ja-JP" altLang="en-US" sz="2400" b="1" dirty="0">
                <a:solidFill>
                  <a:schemeClr val="tx1"/>
                </a:solidFill>
                <a:latin typeface="+mn-ea"/>
              </a:rPr>
              <a:t>更新しているかを一目で表し、処理全体の役割や位置づけの理解を</a:t>
            </a:r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支援</a:t>
            </a:r>
            <a:r>
              <a:rPr lang="ja-JP" altLang="en-US" sz="2400" b="1" dirty="0">
                <a:solidFill>
                  <a:schemeClr val="tx1"/>
                </a:solidFill>
                <a:latin typeface="+mn-ea"/>
              </a:rPr>
              <a:t>する</a:t>
            </a:r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。</a:t>
            </a:r>
            <a:endParaRPr lang="ja-JP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97968" y="1234628"/>
            <a:ext cx="3065919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b="1" dirty="0" smtClean="0">
                <a:solidFill>
                  <a:srgbClr val="0070C0"/>
                </a:solidFill>
                <a:latin typeface="+mn-ea"/>
              </a:rPr>
              <a:t>画面</a:t>
            </a:r>
            <a:r>
              <a:rPr lang="ja-JP" altLang="en-US" sz="2800" b="1" dirty="0">
                <a:solidFill>
                  <a:srgbClr val="0070C0"/>
                </a:solidFill>
                <a:latin typeface="+mn-ea"/>
              </a:rPr>
              <a:t>や帳票などのアプリケーションが</a:t>
            </a:r>
            <a:r>
              <a:rPr lang="ja-JP" altLang="en-US" sz="2800" b="1" dirty="0" smtClean="0">
                <a:solidFill>
                  <a:srgbClr val="0070C0"/>
                </a:solidFill>
                <a:latin typeface="+mn-ea"/>
              </a:rPr>
              <a:t>どの</a:t>
            </a:r>
            <a:r>
              <a:rPr lang="ja-JP" altLang="en-US" sz="2800" b="1" dirty="0">
                <a:solidFill>
                  <a:srgbClr val="0070C0"/>
                </a:solidFill>
                <a:latin typeface="+mn-ea"/>
              </a:rPr>
              <a:t>ファイル</a:t>
            </a:r>
            <a:r>
              <a:rPr lang="ja-JP" altLang="en-US" sz="2800" b="1" dirty="0" smtClean="0">
                <a:solidFill>
                  <a:srgbClr val="0070C0"/>
                </a:solidFill>
                <a:latin typeface="+mn-ea"/>
              </a:rPr>
              <a:t>を</a:t>
            </a:r>
            <a:r>
              <a:rPr lang="ja-JP" altLang="en-US" sz="2800" b="1" dirty="0">
                <a:solidFill>
                  <a:srgbClr val="0070C0"/>
                </a:solidFill>
                <a:latin typeface="+mn-ea"/>
              </a:rPr>
              <a:t>参照しているか、</a:t>
            </a:r>
            <a:r>
              <a:rPr lang="ja-JP" altLang="en-US" sz="2800" b="1" dirty="0" smtClean="0">
                <a:solidFill>
                  <a:srgbClr val="0070C0"/>
                </a:solidFill>
                <a:latin typeface="+mn-ea"/>
              </a:rPr>
              <a:t>どのファイルのデータ</a:t>
            </a:r>
            <a:r>
              <a:rPr lang="ja-JP" altLang="en-US" sz="2800" b="1" dirty="0">
                <a:solidFill>
                  <a:srgbClr val="0070C0"/>
                </a:solidFill>
                <a:latin typeface="+mn-ea"/>
              </a:rPr>
              <a:t>を更新しているかを図で表した</a:t>
            </a:r>
            <a:r>
              <a:rPr lang="ja-JP" altLang="en-US" sz="2800" b="1" dirty="0" smtClean="0">
                <a:solidFill>
                  <a:srgbClr val="0070C0"/>
                </a:solidFill>
                <a:latin typeface="+mn-ea"/>
              </a:rPr>
              <a:t>もの。</a:t>
            </a:r>
            <a:endParaRPr lang="ja-JP" altLang="en-US" sz="2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9" name="Picture 2" descr="I/O関連図の記述方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4792658" cy="38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24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9632" y="260648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入出力関連図</a:t>
            </a:r>
            <a:r>
              <a:rPr lang="ja-JP" altLang="en-US" b="1" dirty="0"/>
              <a:t>の記述方法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323528" y="1052736"/>
            <a:ext cx="8820472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1200" dirty="0">
                <a:solidFill>
                  <a:srgbClr val="0070C0"/>
                </a:solidFill>
              </a:rPr>
              <a:t> </a:t>
            </a:r>
            <a:r>
              <a:rPr lang="ja-JP" altLang="en-US" sz="11200" dirty="0" smtClean="0">
                <a:solidFill>
                  <a:srgbClr val="0070C0"/>
                </a:solidFill>
              </a:rPr>
              <a:t>入出力関連図</a:t>
            </a:r>
            <a:r>
              <a:rPr lang="ja-JP" altLang="en-US" sz="11200" dirty="0">
                <a:solidFill>
                  <a:srgbClr val="0070C0"/>
                </a:solidFill>
              </a:rPr>
              <a:t>では、下記のように中央に処理（本例では受注入力）、左側</a:t>
            </a:r>
            <a:r>
              <a:rPr lang="ja-JP" altLang="en-US" sz="11200" dirty="0" smtClean="0">
                <a:solidFill>
                  <a:srgbClr val="0070C0"/>
                </a:solidFill>
              </a:rPr>
              <a:t>に入出力を</a:t>
            </a:r>
            <a:r>
              <a:rPr lang="ja-JP" altLang="en-US" sz="11200" dirty="0">
                <a:solidFill>
                  <a:srgbClr val="0070C0"/>
                </a:solidFill>
              </a:rPr>
              <a:t>起動するためのインターフェース（画面など）を</a:t>
            </a:r>
            <a:r>
              <a:rPr lang="ja-JP" altLang="en-US" sz="11200" dirty="0" smtClean="0">
                <a:solidFill>
                  <a:srgbClr val="0070C0"/>
                </a:solidFill>
              </a:rPr>
              <a:t>記述する。</a:t>
            </a:r>
            <a:endParaRPr lang="ja-JP" altLang="en-US" sz="112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08104" y="2695408"/>
            <a:ext cx="3528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処理プログラムがアクセス</a:t>
            </a:r>
            <a:r>
              <a:rPr lang="ja-JP" altLang="en-US" sz="2800" dirty="0" smtClean="0"/>
              <a:t>するファイルは</a:t>
            </a:r>
            <a:r>
              <a:rPr lang="ja-JP" altLang="en-US" sz="2800" dirty="0"/>
              <a:t>、アクセス内容に</a:t>
            </a:r>
            <a:r>
              <a:rPr lang="ja-JP" altLang="en-US" sz="2800" dirty="0" smtClean="0"/>
              <a:t>より</a:t>
            </a:r>
            <a:endParaRPr lang="en-US" altLang="ja-JP" sz="2800" dirty="0" smtClean="0"/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上部</a:t>
            </a:r>
            <a:r>
              <a:rPr lang="ja-JP" altLang="en-US" sz="2800" dirty="0">
                <a:solidFill>
                  <a:srgbClr val="FF0000"/>
                </a:solidFill>
              </a:rPr>
              <a:t>（参照のみ）</a:t>
            </a:r>
            <a:r>
              <a:rPr lang="ja-JP" altLang="en-US" sz="2800" dirty="0" smtClean="0">
                <a:solidFill>
                  <a:srgbClr val="FF0000"/>
                </a:solidFill>
              </a:rPr>
              <a:t>、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右部</a:t>
            </a:r>
            <a:r>
              <a:rPr lang="ja-JP" altLang="en-US" sz="2800" dirty="0">
                <a:solidFill>
                  <a:srgbClr val="FF0000"/>
                </a:solidFill>
              </a:rPr>
              <a:t>（入出力）</a:t>
            </a:r>
            <a:r>
              <a:rPr lang="ja-JP" altLang="en-US" sz="2800" dirty="0" smtClean="0">
                <a:solidFill>
                  <a:srgbClr val="FF0000"/>
                </a:solidFill>
              </a:rPr>
              <a:t>、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下部</a:t>
            </a:r>
            <a:r>
              <a:rPr lang="ja-JP" altLang="en-US" sz="2800" dirty="0">
                <a:solidFill>
                  <a:srgbClr val="FF0000"/>
                </a:solidFill>
              </a:rPr>
              <a:t>（出力のみ</a:t>
            </a:r>
            <a:r>
              <a:rPr lang="ja-JP" altLang="en-US" sz="2800" dirty="0" smtClean="0">
                <a:solidFill>
                  <a:srgbClr val="FF0000"/>
                </a:solidFill>
              </a:rPr>
              <a:t>）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/>
              <a:t>に配置する。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5292080" y="2319263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0070C0"/>
                </a:solidFill>
              </a:rPr>
              <a:t>【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入出力関連図</a:t>
            </a:r>
            <a:r>
              <a:rPr lang="ja-JP" altLang="en-US" sz="2400" b="1" dirty="0">
                <a:solidFill>
                  <a:srgbClr val="0070C0"/>
                </a:solidFill>
              </a:rPr>
              <a:t>の記述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方法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】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4" y="2148533"/>
            <a:ext cx="4877557" cy="446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48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2"/>
          <p:cNvSpPr txBox="1">
            <a:spLocks/>
          </p:cNvSpPr>
          <p:nvPr/>
        </p:nvSpPr>
        <p:spPr>
          <a:xfrm>
            <a:off x="395536" y="908720"/>
            <a:ext cx="8640960" cy="5760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ja-JP" altLang="en-US" sz="2800" dirty="0">
                <a:solidFill>
                  <a:srgbClr val="0070C0"/>
                </a:solidFill>
              </a:rPr>
              <a:t>対象と</a:t>
            </a:r>
            <a:r>
              <a:rPr lang="ja-JP" altLang="en-US" sz="2800" dirty="0" smtClean="0">
                <a:solidFill>
                  <a:srgbClr val="0070C0"/>
                </a:solidFill>
              </a:rPr>
              <a:t>なる</a:t>
            </a:r>
            <a:r>
              <a:rPr lang="ja-JP" altLang="en-US" sz="2800" dirty="0">
                <a:solidFill>
                  <a:srgbClr val="0070C0"/>
                </a:solidFill>
              </a:rPr>
              <a:t>ファイル</a:t>
            </a:r>
            <a:r>
              <a:rPr lang="ja-JP" altLang="en-US" sz="2800" dirty="0" smtClean="0">
                <a:solidFill>
                  <a:srgbClr val="0070C0"/>
                </a:solidFill>
              </a:rPr>
              <a:t>は</a:t>
            </a:r>
            <a:r>
              <a:rPr lang="ja-JP" altLang="en-US" sz="2800" dirty="0">
                <a:solidFill>
                  <a:srgbClr val="0070C0"/>
                </a:solidFill>
              </a:rPr>
              <a:t>すべて記述する</a:t>
            </a: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大きな</a:t>
            </a:r>
            <a:r>
              <a:rPr lang="ja-JP" altLang="en-US" sz="2400" dirty="0">
                <a:solidFill>
                  <a:schemeClr val="tx1"/>
                </a:solidFill>
              </a:rPr>
              <a:t>プログラムでは対象と</a:t>
            </a:r>
            <a:r>
              <a:rPr lang="ja-JP" altLang="en-US" sz="2400" dirty="0" smtClean="0">
                <a:solidFill>
                  <a:schemeClr val="tx1"/>
                </a:solidFill>
              </a:rPr>
              <a:t>なるファイルが</a:t>
            </a:r>
            <a:r>
              <a:rPr lang="ja-JP" altLang="en-US" sz="2400" dirty="0">
                <a:solidFill>
                  <a:schemeClr val="tx1"/>
                </a:solidFill>
              </a:rPr>
              <a:t>かなりの数と</a:t>
            </a:r>
            <a:r>
              <a:rPr lang="ja-JP" altLang="en-US" sz="2400" dirty="0" smtClean="0">
                <a:solidFill>
                  <a:schemeClr val="tx1"/>
                </a:solidFill>
              </a:rPr>
              <a:t>なるが、基本的</a:t>
            </a:r>
            <a:r>
              <a:rPr lang="ja-JP" altLang="en-US" sz="2400" dirty="0">
                <a:solidFill>
                  <a:schemeClr val="tx1"/>
                </a:solidFill>
              </a:rPr>
              <a:t>にそのアプリケーションで使用</a:t>
            </a:r>
            <a:r>
              <a:rPr lang="ja-JP" altLang="en-US" sz="2400" dirty="0" smtClean="0">
                <a:solidFill>
                  <a:schemeClr val="tx1"/>
                </a:solidFill>
              </a:rPr>
              <a:t>するファイルは全て書き出す。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endParaRPr lang="ja-JP" altLang="en-US" sz="20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 startAt="2"/>
            </a:pPr>
            <a:r>
              <a:rPr lang="en-US" altLang="ja-JP" sz="2800" dirty="0">
                <a:solidFill>
                  <a:srgbClr val="0070C0"/>
                </a:solidFill>
              </a:rPr>
              <a:t>CRUD</a:t>
            </a:r>
            <a:r>
              <a:rPr lang="ja-JP" altLang="en-US" sz="2800" dirty="0">
                <a:solidFill>
                  <a:srgbClr val="0070C0"/>
                </a:solidFill>
              </a:rPr>
              <a:t>表の元と</a:t>
            </a:r>
            <a:r>
              <a:rPr lang="ja-JP" altLang="en-US" sz="2800" dirty="0" smtClean="0">
                <a:solidFill>
                  <a:srgbClr val="0070C0"/>
                </a:solidFill>
              </a:rPr>
              <a:t>なる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</a:rPr>
              <a:t>CRUD</a:t>
            </a:r>
            <a:r>
              <a:rPr lang="ja-JP" altLang="en-US" sz="2400" dirty="0" smtClean="0">
                <a:solidFill>
                  <a:schemeClr val="tx1"/>
                </a:solidFill>
              </a:rPr>
              <a:t>表と</a:t>
            </a:r>
            <a:r>
              <a:rPr lang="ja-JP" altLang="en-US" sz="2400" dirty="0">
                <a:solidFill>
                  <a:schemeClr val="tx1"/>
                </a:solidFill>
              </a:rPr>
              <a:t>は、アプリケーションと使用</a:t>
            </a:r>
            <a:r>
              <a:rPr lang="ja-JP" altLang="en-US" sz="2400" dirty="0" smtClean="0">
                <a:solidFill>
                  <a:schemeClr val="tx1"/>
                </a:solidFill>
              </a:rPr>
              <a:t>するファイルの関係（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作成（</a:t>
            </a:r>
            <a:r>
              <a:rPr lang="en-US" altLang="ja-JP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ja-JP" sz="2400" dirty="0">
                <a:solidFill>
                  <a:schemeClr val="tx1"/>
                </a:solidFill>
                <a:latin typeface="+mn-ea"/>
              </a:rPr>
              <a:t>reate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）参照（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ja-JP" sz="2400" dirty="0">
                <a:solidFill>
                  <a:schemeClr val="tx1"/>
                </a:solidFill>
                <a:latin typeface="+mn-ea"/>
              </a:rPr>
              <a:t>ead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）更新（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U</a:t>
            </a:r>
            <a:r>
              <a:rPr lang="en-US" altLang="ja-JP" sz="2400" dirty="0">
                <a:solidFill>
                  <a:schemeClr val="tx1"/>
                </a:solidFill>
                <a:latin typeface="+mn-ea"/>
              </a:rPr>
              <a:t>pdate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）削除（</a:t>
            </a: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ja-JP" sz="2400" dirty="0">
                <a:solidFill>
                  <a:schemeClr val="tx1"/>
                </a:solidFill>
                <a:latin typeface="+mn-ea"/>
              </a:rPr>
              <a:t>elete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）</a:t>
            </a:r>
            <a:r>
              <a:rPr lang="ja-JP" altLang="en-US" sz="2400" dirty="0" smtClean="0">
                <a:solidFill>
                  <a:schemeClr val="tx1"/>
                </a:solidFill>
              </a:rPr>
              <a:t>）を</a:t>
            </a:r>
            <a:r>
              <a:rPr lang="ja-JP" altLang="en-US" sz="2400" dirty="0">
                <a:solidFill>
                  <a:schemeClr val="tx1"/>
                </a:solidFill>
              </a:rPr>
              <a:t>表した</a:t>
            </a:r>
            <a:r>
              <a:rPr lang="ja-JP" altLang="en-US" sz="2400" dirty="0" smtClean="0">
                <a:solidFill>
                  <a:schemeClr val="tx1"/>
                </a:solidFill>
              </a:rPr>
              <a:t>もの。</a:t>
            </a:r>
            <a:r>
              <a:rPr lang="ja-JP" altLang="en-US" sz="2400" dirty="0">
                <a:solidFill>
                  <a:schemeClr val="tx1"/>
                </a:solidFill>
              </a:rPr>
              <a:t>縦にアプリケーション、横</a:t>
            </a:r>
            <a:r>
              <a:rPr lang="ja-JP" altLang="en-US" sz="2400" dirty="0" smtClean="0">
                <a:solidFill>
                  <a:schemeClr val="tx1"/>
                </a:solidFill>
              </a:rPr>
              <a:t>にファイルを</a:t>
            </a:r>
            <a:r>
              <a:rPr lang="ja-JP" altLang="en-US" sz="2400" dirty="0">
                <a:solidFill>
                  <a:schemeClr val="tx1"/>
                </a:solidFill>
              </a:rPr>
              <a:t>並べ、どのアプリケーションが</a:t>
            </a:r>
            <a:r>
              <a:rPr lang="ja-JP" altLang="en-US" sz="2400" dirty="0" smtClean="0">
                <a:solidFill>
                  <a:schemeClr val="tx1"/>
                </a:solidFill>
              </a:rPr>
              <a:t>どのファイルを</a:t>
            </a:r>
            <a:r>
              <a:rPr lang="ja-JP" altLang="en-US" sz="2400" dirty="0">
                <a:solidFill>
                  <a:schemeClr val="tx1"/>
                </a:solidFill>
              </a:rPr>
              <a:t>アクセスしているかを一目で理解できる</a:t>
            </a:r>
            <a:r>
              <a:rPr lang="ja-JP" altLang="en-US" sz="2400" dirty="0" smtClean="0">
                <a:solidFill>
                  <a:schemeClr val="tx1"/>
                </a:solidFill>
              </a:rPr>
              <a:t>もの。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l"/>
            <a:endParaRPr lang="ja-JP" altLang="en-US" sz="24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 startAt="3"/>
            </a:pPr>
            <a:r>
              <a:rPr lang="ja-JP" altLang="en-US" sz="2800" dirty="0">
                <a:solidFill>
                  <a:srgbClr val="0070C0"/>
                </a:solidFill>
              </a:rPr>
              <a:t>処理は機能単位で記述</a:t>
            </a: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</a:rPr>
              <a:t>中央</a:t>
            </a:r>
            <a:r>
              <a:rPr lang="ja-JP" altLang="en-US" sz="2400" dirty="0">
                <a:solidFill>
                  <a:schemeClr val="tx1"/>
                </a:solidFill>
              </a:rPr>
              <a:t>に配置する「処理」は、個々のプロシージャの場合も</a:t>
            </a:r>
            <a:r>
              <a:rPr lang="ja-JP" altLang="en-US" sz="2400" dirty="0" smtClean="0">
                <a:solidFill>
                  <a:schemeClr val="tx1"/>
                </a:solidFill>
              </a:rPr>
              <a:t>あるが</a:t>
            </a:r>
            <a:r>
              <a:rPr lang="ja-JP" altLang="en-US" sz="2400" dirty="0">
                <a:solidFill>
                  <a:schemeClr val="tx1"/>
                </a:solidFill>
              </a:rPr>
              <a:t>、複数のプロシージャを</a:t>
            </a:r>
            <a:r>
              <a:rPr lang="ja-JP" altLang="en-US" sz="2400" dirty="0" smtClean="0">
                <a:solidFill>
                  <a:schemeClr val="tx1"/>
                </a:solidFill>
              </a:rPr>
              <a:t>まとめた</a:t>
            </a:r>
            <a:r>
              <a:rPr lang="en-US" altLang="ja-JP" sz="2400" dirty="0" smtClean="0">
                <a:solidFill>
                  <a:schemeClr val="tx1"/>
                </a:solidFill>
              </a:rPr>
              <a:t>“</a:t>
            </a:r>
            <a:r>
              <a:rPr lang="ja-JP" altLang="en-US" sz="2400" dirty="0" smtClean="0">
                <a:solidFill>
                  <a:schemeClr val="tx1"/>
                </a:solidFill>
              </a:rPr>
              <a:t>機能</a:t>
            </a:r>
            <a:r>
              <a:rPr lang="en-US" altLang="ja-JP" sz="2400" dirty="0" smtClean="0">
                <a:solidFill>
                  <a:schemeClr val="tx1"/>
                </a:solidFill>
              </a:rPr>
              <a:t>”</a:t>
            </a:r>
            <a:r>
              <a:rPr lang="ja-JP" altLang="en-US" sz="2400" dirty="0" smtClean="0">
                <a:solidFill>
                  <a:schemeClr val="tx1"/>
                </a:solidFill>
              </a:rPr>
              <a:t>と</a:t>
            </a:r>
            <a:r>
              <a:rPr lang="ja-JP" altLang="en-US" sz="2400" dirty="0">
                <a:solidFill>
                  <a:schemeClr val="tx1"/>
                </a:solidFill>
              </a:rPr>
              <a:t>いう位置づけに</a:t>
            </a:r>
            <a:r>
              <a:rPr lang="ja-JP" altLang="en-US" sz="2400" dirty="0" smtClean="0">
                <a:solidFill>
                  <a:schemeClr val="tx1"/>
                </a:solidFill>
              </a:rPr>
              <a:t>なる。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115616" y="188640"/>
            <a:ext cx="676875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smtClean="0"/>
              <a:t>入出力関連図を作成する場合のポイント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5393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15616" y="188640"/>
            <a:ext cx="6768752" cy="648072"/>
          </a:xfrm>
        </p:spPr>
        <p:txBody>
          <a:bodyPr>
            <a:normAutofit fontScale="92500"/>
          </a:bodyPr>
          <a:lstStyle/>
          <a:p>
            <a:r>
              <a:rPr lang="ja-JP" altLang="en-US" b="1" dirty="0" smtClean="0"/>
              <a:t>入出力関連図</a:t>
            </a:r>
            <a:r>
              <a:rPr lang="ja-JP" altLang="en-US" b="1" dirty="0"/>
              <a:t>を作成する場合の</a:t>
            </a:r>
            <a:r>
              <a:rPr lang="ja-JP" altLang="en-US" b="1" dirty="0" smtClean="0"/>
              <a:t>ポイント</a:t>
            </a:r>
            <a:endParaRPr lang="ja-JP" altLang="en-US" b="1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395536" y="908720"/>
            <a:ext cx="864096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400" b="1" dirty="0" smtClean="0">
                <a:solidFill>
                  <a:srgbClr val="FF0000"/>
                </a:solidFill>
                <a:latin typeface="+mn-ea"/>
              </a:rPr>
              <a:t>CRUD</a:t>
            </a:r>
            <a:r>
              <a:rPr lang="ja-JP" altLang="en-US" sz="2400" b="1" dirty="0" smtClean="0">
                <a:solidFill>
                  <a:srgbClr val="FF0000"/>
                </a:solidFill>
                <a:latin typeface="+mn-ea"/>
              </a:rPr>
              <a:t>表</a:t>
            </a:r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サンプル</a:t>
            </a:r>
            <a:endParaRPr lang="en-US" altLang="ja-JP" sz="24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ファイル作成（</a:t>
            </a:r>
            <a:r>
              <a:rPr lang="en-US" altLang="ja-JP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reate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）参照（</a:t>
            </a:r>
            <a:r>
              <a:rPr lang="en-US" altLang="ja-JP" sz="2400" b="1" dirty="0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ead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）更新（</a:t>
            </a:r>
            <a:r>
              <a:rPr lang="en-US" altLang="ja-JP" sz="2400" b="1" dirty="0" smtClean="0">
                <a:solidFill>
                  <a:srgbClr val="FF0000"/>
                </a:solidFill>
                <a:latin typeface="+mn-ea"/>
              </a:rPr>
              <a:t>U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pdate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）削除（</a:t>
            </a:r>
            <a:r>
              <a:rPr lang="en-US" altLang="ja-JP" sz="2400" b="1" dirty="0" smtClean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</a:rPr>
              <a:t>elete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33306"/>
              </p:ext>
            </p:extLst>
          </p:nvPr>
        </p:nvGraphicFramePr>
        <p:xfrm>
          <a:off x="425961" y="2031934"/>
          <a:ext cx="8178487" cy="4498900"/>
        </p:xfrm>
        <a:graphic>
          <a:graphicData uri="http://schemas.openxmlformats.org/drawingml/2006/table">
            <a:tbl>
              <a:tblPr/>
              <a:tblGrid>
                <a:gridCol w="1337727"/>
                <a:gridCol w="648072"/>
                <a:gridCol w="576064"/>
                <a:gridCol w="576064"/>
                <a:gridCol w="576064"/>
                <a:gridCol w="550234"/>
                <a:gridCol w="576064"/>
                <a:gridCol w="576064"/>
                <a:gridCol w="601894"/>
                <a:gridCol w="576064"/>
                <a:gridCol w="576064"/>
                <a:gridCol w="504056"/>
                <a:gridCol w="504056"/>
              </a:tblGrid>
              <a:tr h="82625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 smtClean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受注データ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受注明細データ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商品マスタ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625387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アプリケーション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26259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受注入力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26259">
                <a:tc>
                  <a:txBody>
                    <a:bodyPr/>
                    <a:lstStyle/>
                    <a:p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受注照会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○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ja-JP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6914"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effectLst/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36219" marR="36219" marT="14488" marB="1448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44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364</Words>
  <Application>Microsoft Office PowerPoint</Application>
  <PresentationFormat>画面に合わせる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岩田 正綱</dc:creator>
  <cp:lastModifiedBy>岩田 正綱</cp:lastModifiedBy>
  <cp:revision>21</cp:revision>
  <cp:lastPrinted>2017-06-01T04:49:21Z</cp:lastPrinted>
  <dcterms:created xsi:type="dcterms:W3CDTF">2017-05-30T01:27:06Z</dcterms:created>
  <dcterms:modified xsi:type="dcterms:W3CDTF">2017-06-01T06:55:37Z</dcterms:modified>
</cp:coreProperties>
</file>