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9" r:id="rId4"/>
    <p:sldId id="270" r:id="rId5"/>
    <p:sldId id="269" r:id="rId6"/>
    <p:sldId id="273" r:id="rId7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40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59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30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9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91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80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82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66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9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1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84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0A55-B038-41BF-BB6B-A5D957382443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83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1640" y="188640"/>
            <a:ext cx="6400800" cy="648072"/>
          </a:xfrm>
        </p:spPr>
        <p:txBody>
          <a:bodyPr/>
          <a:lstStyle/>
          <a:p>
            <a:r>
              <a:rPr lang="ja-JP" altLang="en-US" b="1" dirty="0" smtClean="0"/>
              <a:t>コード</a:t>
            </a:r>
            <a:r>
              <a:rPr lang="ja-JP" altLang="en-US" b="1" dirty="0"/>
              <a:t>関連</a:t>
            </a:r>
            <a:r>
              <a:rPr lang="ja-JP" altLang="en-US" b="1" dirty="0" smtClean="0"/>
              <a:t>の過去問題</a:t>
            </a:r>
            <a:endParaRPr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520" y="836712"/>
            <a:ext cx="87849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【</a:t>
            </a:r>
            <a:r>
              <a:rPr lang="zh-TW" altLang="en-US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応用</a:t>
            </a:r>
            <a:r>
              <a:rPr lang="zh-TW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情報技術者 平成</a:t>
            </a:r>
            <a:r>
              <a:rPr lang="en-US" altLang="zh-TW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21</a:t>
            </a:r>
            <a:r>
              <a:rPr lang="zh-TW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年度春季 問題</a:t>
            </a:r>
            <a:r>
              <a:rPr lang="en-US" altLang="zh-TW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26</a:t>
            </a:r>
            <a:r>
              <a:rPr lang="en-US" altLang="ja-JP" sz="3200" dirty="0" smtClean="0"/>
              <a:t>】</a:t>
            </a:r>
            <a:endParaRPr lang="en-US" altLang="ja-JP" sz="3200" dirty="0"/>
          </a:p>
          <a:p>
            <a:endParaRPr lang="en-US" altLang="ja-JP" sz="2400" dirty="0"/>
          </a:p>
          <a:p>
            <a:r>
              <a:rPr lang="ja-JP" altLang="en-US" sz="2400" dirty="0"/>
              <a:t>コード設計の作業のうち，最初に行うべき作業はどれか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endParaRPr lang="ja-JP" altLang="en-US" sz="2400" dirty="0"/>
          </a:p>
          <a:p>
            <a:r>
              <a:rPr lang="ja-JP" altLang="en-US" sz="2400" dirty="0" smtClean="0"/>
              <a:t>（ア）</a:t>
            </a:r>
            <a:r>
              <a:rPr lang="ja-JP" altLang="en-US" sz="2400" dirty="0"/>
              <a:t>　</a:t>
            </a:r>
            <a:r>
              <a:rPr lang="ja-JP" altLang="en-US" sz="2400" dirty="0" smtClean="0"/>
              <a:t>コード化</a:t>
            </a:r>
            <a:r>
              <a:rPr lang="ja-JP" altLang="en-US" sz="2400" dirty="0"/>
              <a:t>作業とコード表作成</a:t>
            </a:r>
          </a:p>
          <a:p>
            <a:r>
              <a:rPr lang="ja-JP" altLang="en-US" sz="2400" dirty="0" smtClean="0"/>
              <a:t>（イ）　コード化</a:t>
            </a:r>
            <a:r>
              <a:rPr lang="ja-JP" altLang="en-US" sz="2400" dirty="0"/>
              <a:t>対象の選定</a:t>
            </a:r>
          </a:p>
          <a:p>
            <a:r>
              <a:rPr lang="ja-JP" altLang="en-US" sz="2400" dirty="0" smtClean="0"/>
              <a:t>（ウ）　コード</a:t>
            </a:r>
            <a:r>
              <a:rPr lang="ja-JP" altLang="en-US" sz="2400" dirty="0"/>
              <a:t>の管理基準の設計</a:t>
            </a:r>
          </a:p>
          <a:p>
            <a:r>
              <a:rPr lang="ja-JP" altLang="en-US" sz="2400" dirty="0" smtClean="0"/>
              <a:t>（エ）　使用</a:t>
            </a:r>
            <a:r>
              <a:rPr lang="ja-JP" altLang="en-US" sz="2400" dirty="0"/>
              <a:t>期間とデータ量の予測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693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1640" y="188640"/>
            <a:ext cx="6400800" cy="648072"/>
          </a:xfrm>
        </p:spPr>
        <p:txBody>
          <a:bodyPr/>
          <a:lstStyle/>
          <a:p>
            <a:r>
              <a:rPr lang="ja-JP" altLang="en-US" b="1" dirty="0" smtClean="0"/>
              <a:t>コード</a:t>
            </a:r>
            <a:r>
              <a:rPr lang="ja-JP" altLang="en-US" b="1" dirty="0"/>
              <a:t>関連</a:t>
            </a:r>
            <a:r>
              <a:rPr lang="ja-JP" altLang="en-US" b="1" dirty="0" smtClean="0"/>
              <a:t>の過去問題</a:t>
            </a:r>
            <a:endParaRPr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520" y="836712"/>
            <a:ext cx="90730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/>
              <a:t>解説　</a:t>
            </a:r>
            <a:r>
              <a:rPr lang="ja-JP" altLang="en-US" sz="3600" dirty="0" smtClean="0">
                <a:solidFill>
                  <a:srgbClr val="FF0000"/>
                </a:solidFill>
              </a:rPr>
              <a:t>正解：</a:t>
            </a:r>
            <a:r>
              <a:rPr lang="ja-JP" altLang="en-US" sz="3600" dirty="0">
                <a:solidFill>
                  <a:srgbClr val="FF0000"/>
                </a:solidFill>
              </a:rPr>
              <a:t>イ</a:t>
            </a:r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コード</a:t>
            </a:r>
            <a:r>
              <a:rPr lang="ja-JP" altLang="en-US" sz="2400" dirty="0"/>
              <a:t>設計の作業手順は</a:t>
            </a:r>
          </a:p>
          <a:p>
            <a:r>
              <a:rPr lang="en-US" altLang="ja-JP" sz="2400" dirty="0"/>
              <a:t>1.(</a:t>
            </a:r>
            <a:r>
              <a:rPr lang="ja-JP" altLang="en-US" sz="2400" dirty="0"/>
              <a:t>イ</a:t>
            </a:r>
            <a:r>
              <a:rPr lang="en-US" altLang="ja-JP" sz="2400" dirty="0"/>
              <a:t>)</a:t>
            </a:r>
            <a:r>
              <a:rPr lang="ja-JP" altLang="en-US" sz="2400" dirty="0"/>
              <a:t>コード化対象の</a:t>
            </a:r>
            <a:r>
              <a:rPr lang="ja-JP" altLang="en-US" sz="2400" dirty="0" smtClean="0"/>
              <a:t>選定</a:t>
            </a:r>
            <a:endParaRPr lang="en-US" altLang="ja-JP" sz="2400" dirty="0" smtClean="0"/>
          </a:p>
          <a:p>
            <a:r>
              <a:rPr lang="en-US" altLang="ja-JP" sz="2400" dirty="0"/>
              <a:t>	</a:t>
            </a:r>
            <a:r>
              <a:rPr lang="ja-JP" altLang="en-US" sz="2400" dirty="0" smtClean="0"/>
              <a:t>コード化</a:t>
            </a:r>
            <a:r>
              <a:rPr lang="ja-JP" altLang="en-US" sz="2400" dirty="0"/>
              <a:t>を行う対象を選定する。</a:t>
            </a:r>
          </a:p>
          <a:p>
            <a:r>
              <a:rPr lang="en-US" altLang="ja-JP" sz="2400" dirty="0"/>
              <a:t>2.(</a:t>
            </a:r>
            <a:r>
              <a:rPr lang="ja-JP" altLang="en-US" sz="2400" dirty="0"/>
              <a:t>エ</a:t>
            </a:r>
            <a:r>
              <a:rPr lang="en-US" altLang="ja-JP" sz="2400" dirty="0"/>
              <a:t>)</a:t>
            </a:r>
            <a:r>
              <a:rPr lang="ja-JP" altLang="en-US" sz="2400" dirty="0"/>
              <a:t>使用期間とデータ量の</a:t>
            </a:r>
            <a:r>
              <a:rPr lang="ja-JP" altLang="en-US" sz="2400" dirty="0" smtClean="0"/>
              <a:t>予測</a:t>
            </a:r>
            <a:endParaRPr lang="en-US" altLang="ja-JP" sz="2400" dirty="0" smtClean="0"/>
          </a:p>
          <a:p>
            <a:r>
              <a:rPr lang="en-US" altLang="ja-JP" sz="2400" dirty="0"/>
              <a:t>	</a:t>
            </a:r>
            <a:r>
              <a:rPr lang="ja-JP" altLang="en-US" sz="2400" dirty="0" smtClean="0"/>
              <a:t>コード</a:t>
            </a:r>
            <a:r>
              <a:rPr lang="ja-JP" altLang="en-US" sz="2400" dirty="0"/>
              <a:t>の使用期間とデータ量を予測し</a:t>
            </a:r>
            <a:r>
              <a:rPr lang="ja-JP" altLang="en-US" sz="2400" dirty="0" smtClean="0"/>
              <a:t>、</a:t>
            </a:r>
            <a:endParaRPr lang="en-US" altLang="ja-JP" sz="2400" dirty="0" smtClean="0"/>
          </a:p>
          <a:p>
            <a:r>
              <a:rPr lang="en-US" altLang="ja-JP" sz="2400" dirty="0"/>
              <a:t>	</a:t>
            </a:r>
            <a:r>
              <a:rPr lang="ja-JP" altLang="en-US" sz="2400" dirty="0" smtClean="0"/>
              <a:t>コード</a:t>
            </a:r>
            <a:r>
              <a:rPr lang="ja-JP" altLang="en-US" sz="2400" dirty="0"/>
              <a:t>の桁数を設計する。</a:t>
            </a:r>
          </a:p>
          <a:p>
            <a:r>
              <a:rPr lang="en-US" altLang="ja-JP" sz="2400" dirty="0"/>
              <a:t>3.(</a:t>
            </a:r>
            <a:r>
              <a:rPr lang="ja-JP" altLang="en-US" sz="2400" dirty="0"/>
              <a:t>ウ</a:t>
            </a:r>
            <a:r>
              <a:rPr lang="en-US" altLang="ja-JP" sz="2400" dirty="0"/>
              <a:t>)</a:t>
            </a:r>
            <a:r>
              <a:rPr lang="ja-JP" altLang="en-US" sz="2400" dirty="0"/>
              <a:t>コード管理基準の選定</a:t>
            </a:r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コード</a:t>
            </a:r>
            <a:r>
              <a:rPr lang="ja-JP" altLang="en-US" sz="2400" dirty="0"/>
              <a:t>の管理方法を設計する。</a:t>
            </a:r>
          </a:p>
          <a:p>
            <a:r>
              <a:rPr lang="en-US" altLang="ja-JP" sz="2400" dirty="0"/>
              <a:t>4.(</a:t>
            </a:r>
            <a:r>
              <a:rPr lang="ja-JP" altLang="en-US" sz="2400" dirty="0"/>
              <a:t>ア</a:t>
            </a:r>
            <a:r>
              <a:rPr lang="en-US" altLang="ja-JP" sz="2400" dirty="0"/>
              <a:t>)</a:t>
            </a:r>
            <a:r>
              <a:rPr lang="ja-JP" altLang="en-US" sz="2400" dirty="0"/>
              <a:t>コード化作業とコード表作成</a:t>
            </a:r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コード化</a:t>
            </a:r>
            <a:r>
              <a:rPr lang="ja-JP" altLang="en-US" sz="2400" dirty="0"/>
              <a:t>方針に従い、コード化対象にコードを付け</a:t>
            </a:r>
            <a:r>
              <a:rPr lang="ja-JP" altLang="en-US" sz="2400" dirty="0" smtClean="0"/>
              <a:t>、</a:t>
            </a:r>
            <a:endParaRPr lang="en-US" altLang="ja-JP" sz="2400" dirty="0" smtClean="0"/>
          </a:p>
          <a:p>
            <a:r>
              <a:rPr lang="en-US" altLang="ja-JP" sz="2400" dirty="0"/>
              <a:t>	</a:t>
            </a:r>
            <a:r>
              <a:rPr lang="ja-JP" altLang="en-US" sz="2400" dirty="0" smtClean="0"/>
              <a:t>コード表</a:t>
            </a:r>
            <a:r>
              <a:rPr lang="ja-JP" altLang="en-US" sz="2400" dirty="0"/>
              <a:t>としてまとめる</a:t>
            </a:r>
            <a:r>
              <a:rPr lang="ja-JP" altLang="en-US" sz="2400" dirty="0" smtClean="0"/>
              <a:t>。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538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1640" y="188640"/>
            <a:ext cx="6400800" cy="648072"/>
          </a:xfrm>
        </p:spPr>
        <p:txBody>
          <a:bodyPr/>
          <a:lstStyle/>
          <a:p>
            <a:r>
              <a:rPr lang="ja-JP" altLang="en-US" b="1" dirty="0" smtClean="0"/>
              <a:t>コード</a:t>
            </a:r>
            <a:r>
              <a:rPr lang="ja-JP" altLang="en-US" b="1" dirty="0"/>
              <a:t>関連</a:t>
            </a:r>
            <a:r>
              <a:rPr lang="ja-JP" altLang="en-US" b="1" dirty="0" smtClean="0"/>
              <a:t>の過去問題</a:t>
            </a:r>
            <a:endParaRPr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520" y="836712"/>
            <a:ext cx="87849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【</a:t>
            </a:r>
            <a:r>
              <a:rPr lang="ja-JP" altLang="en-US" sz="3200" dirty="0" smtClean="0"/>
              <a:t>基本情報</a:t>
            </a:r>
            <a:r>
              <a:rPr lang="ja-JP" altLang="en-US" sz="3200" dirty="0"/>
              <a:t>技術者 平成</a:t>
            </a:r>
            <a:r>
              <a:rPr lang="en-US" altLang="ja-JP" sz="3200" dirty="0"/>
              <a:t>16</a:t>
            </a:r>
            <a:r>
              <a:rPr lang="ja-JP" altLang="en-US" sz="3200" dirty="0"/>
              <a:t>年春期 午前問</a:t>
            </a:r>
            <a:r>
              <a:rPr lang="en-US" altLang="ja-JP" sz="3200" dirty="0" smtClean="0"/>
              <a:t>51】</a:t>
            </a:r>
            <a:endParaRPr lang="en-US" altLang="ja-JP" sz="3200" dirty="0"/>
          </a:p>
          <a:p>
            <a:endParaRPr lang="en-US" altLang="ja-JP" sz="2400" dirty="0"/>
          </a:p>
          <a:p>
            <a:r>
              <a:rPr lang="ja-JP" altLang="en-US" sz="2400" dirty="0"/>
              <a:t>業務システムのコード設計に関する記述のうち，最も適切なものはどれか。</a:t>
            </a:r>
          </a:p>
          <a:p>
            <a:endParaRPr lang="ja-JP" altLang="en-US" sz="24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 smtClean="0"/>
              <a:t>コード</a:t>
            </a:r>
            <a:r>
              <a:rPr lang="ja-JP" altLang="en-US" sz="2400" dirty="0"/>
              <a:t>の実際の付番は，コードの処理方法に詳しいシステム設計担当者が行うべきである。</a:t>
            </a:r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 smtClean="0"/>
              <a:t>コード</a:t>
            </a:r>
            <a:r>
              <a:rPr lang="ja-JP" altLang="en-US" sz="2400" dirty="0"/>
              <a:t>の属性とけた数は，コンピュータの内部処理効率に重点を置いて設計すべきである。</a:t>
            </a:r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 smtClean="0"/>
              <a:t>コード</a:t>
            </a:r>
            <a:r>
              <a:rPr lang="ja-JP" altLang="en-US" sz="2400" dirty="0"/>
              <a:t>の入力ミスが業務に重大な影響を及ぼすと判断されるときは，検査文字</a:t>
            </a:r>
            <a:r>
              <a:rPr lang="en-US" altLang="ja-JP" sz="2400" dirty="0"/>
              <a:t>(</a:t>
            </a:r>
            <a:r>
              <a:rPr lang="ja-JP" altLang="en-US" sz="2400" dirty="0"/>
              <a:t>チェックディジットなど</a:t>
            </a:r>
            <a:r>
              <a:rPr lang="en-US" altLang="ja-JP" sz="2400" dirty="0"/>
              <a:t>)</a:t>
            </a:r>
            <a:r>
              <a:rPr lang="ja-JP" altLang="en-US" sz="2400" dirty="0"/>
              <a:t>を採用すべきである。</a:t>
            </a:r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 smtClean="0"/>
              <a:t>コード</a:t>
            </a:r>
            <a:r>
              <a:rPr lang="ja-JP" altLang="en-US" sz="2400" dirty="0"/>
              <a:t>の保守方法</a:t>
            </a:r>
            <a:r>
              <a:rPr lang="en-US" altLang="ja-JP" sz="2400" dirty="0"/>
              <a:t>(</a:t>
            </a:r>
            <a:r>
              <a:rPr lang="ja-JP" altLang="en-US" sz="2400" dirty="0"/>
              <a:t>追加，廃止，変更など</a:t>
            </a:r>
            <a:r>
              <a:rPr lang="en-US" altLang="ja-JP" sz="2400" dirty="0"/>
              <a:t>)</a:t>
            </a:r>
            <a:r>
              <a:rPr lang="ja-JP" altLang="en-US" sz="2400" dirty="0"/>
              <a:t>については，運用テストの段階で決めるべきである。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972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1640" y="188640"/>
            <a:ext cx="6400800" cy="648072"/>
          </a:xfrm>
        </p:spPr>
        <p:txBody>
          <a:bodyPr/>
          <a:lstStyle/>
          <a:p>
            <a:r>
              <a:rPr lang="ja-JP" altLang="en-US" b="1" dirty="0" smtClean="0"/>
              <a:t>コード</a:t>
            </a:r>
            <a:r>
              <a:rPr lang="ja-JP" altLang="en-US" b="1" dirty="0"/>
              <a:t>関連</a:t>
            </a:r>
            <a:r>
              <a:rPr lang="ja-JP" altLang="en-US" b="1" dirty="0" smtClean="0"/>
              <a:t>の過去問題</a:t>
            </a:r>
            <a:endParaRPr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520" y="836712"/>
            <a:ext cx="878497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/>
              <a:t>解説</a:t>
            </a:r>
            <a:r>
              <a:rPr lang="ja-JP" altLang="en-US" sz="3600" dirty="0"/>
              <a:t>　</a:t>
            </a:r>
            <a:r>
              <a:rPr lang="ja-JP" altLang="en-US" sz="3600" dirty="0">
                <a:solidFill>
                  <a:srgbClr val="FF0000"/>
                </a:solidFill>
              </a:rPr>
              <a:t>正解</a:t>
            </a:r>
            <a:r>
              <a:rPr lang="ja-JP" altLang="en-US" sz="3600" dirty="0" smtClean="0">
                <a:solidFill>
                  <a:srgbClr val="FF0000"/>
                </a:solidFill>
              </a:rPr>
              <a:t>：③</a:t>
            </a:r>
            <a:endParaRPr lang="ja-JP" altLang="en-US" sz="3600" dirty="0">
              <a:solidFill>
                <a:srgbClr val="FF0000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 smtClean="0"/>
              <a:t>コード</a:t>
            </a:r>
            <a:r>
              <a:rPr lang="ja-JP" altLang="en-US" sz="2400" dirty="0"/>
              <a:t>の実際の付番は，コードの処理方法に詳しいシステム設計担当者が行うべきである</a:t>
            </a:r>
            <a:r>
              <a:rPr lang="ja-JP" altLang="en-US" sz="2400" dirty="0" smtClean="0"/>
              <a:t>。</a:t>
            </a:r>
            <a:r>
              <a:rPr lang="ja-JP" altLang="en-US" sz="2400" dirty="0" smtClean="0">
                <a:solidFill>
                  <a:srgbClr val="FF0000"/>
                </a:solidFill>
              </a:rPr>
              <a:t>コード</a:t>
            </a:r>
            <a:r>
              <a:rPr lang="ja-JP" altLang="en-US" sz="2400" dirty="0">
                <a:solidFill>
                  <a:srgbClr val="FF0000"/>
                </a:solidFill>
              </a:rPr>
              <a:t>の実際の付番は</a:t>
            </a:r>
            <a:r>
              <a:rPr lang="ja-JP" altLang="en-US" sz="2400" dirty="0">
                <a:solidFill>
                  <a:srgbClr val="C00000"/>
                </a:solidFill>
              </a:rPr>
              <a:t>運用担当者</a:t>
            </a:r>
            <a:r>
              <a:rPr lang="ja-JP" altLang="en-US" sz="2400" dirty="0">
                <a:solidFill>
                  <a:srgbClr val="FF0000"/>
                </a:solidFill>
              </a:rPr>
              <a:t>が行います。</a:t>
            </a:r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 smtClean="0"/>
              <a:t>コード</a:t>
            </a:r>
            <a:r>
              <a:rPr lang="ja-JP" altLang="en-US" sz="2400" dirty="0"/>
              <a:t>の属性とけた数は，コンピュータの内部処理効率に重点を置いて設計すべきである</a:t>
            </a:r>
            <a:r>
              <a:rPr lang="ja-JP" altLang="en-US" sz="2400" dirty="0" smtClean="0"/>
              <a:t>。</a:t>
            </a:r>
            <a:r>
              <a:rPr lang="ja-JP" altLang="en-US" sz="2400" dirty="0" smtClean="0">
                <a:solidFill>
                  <a:srgbClr val="FF0000"/>
                </a:solidFill>
              </a:rPr>
              <a:t>けた</a:t>
            </a:r>
            <a:r>
              <a:rPr lang="ja-JP" altLang="en-US" sz="2400" dirty="0">
                <a:solidFill>
                  <a:srgbClr val="FF0000"/>
                </a:solidFill>
              </a:rPr>
              <a:t>数は</a:t>
            </a:r>
            <a:r>
              <a:rPr lang="ja-JP" altLang="en-US" sz="2400" dirty="0">
                <a:solidFill>
                  <a:srgbClr val="C00000"/>
                </a:solidFill>
              </a:rPr>
              <a:t>今後の増加見込み</a:t>
            </a:r>
            <a:r>
              <a:rPr lang="ja-JP" altLang="en-US" sz="2400" dirty="0" smtClean="0">
                <a:solidFill>
                  <a:srgbClr val="C00000"/>
                </a:solidFill>
              </a:rPr>
              <a:t>など</a:t>
            </a:r>
            <a:r>
              <a:rPr lang="ja-JP" altLang="en-US" sz="2400" dirty="0" smtClean="0">
                <a:solidFill>
                  <a:srgbClr val="FF0000"/>
                </a:solidFill>
              </a:rPr>
              <a:t>に基づいて</a:t>
            </a:r>
            <a:r>
              <a:rPr lang="ja-JP" altLang="en-US" sz="2400" dirty="0">
                <a:solidFill>
                  <a:srgbClr val="FF0000"/>
                </a:solidFill>
              </a:rPr>
              <a:t>決定し、属性は</a:t>
            </a:r>
            <a:r>
              <a:rPr lang="ja-JP" altLang="en-US" sz="2400" dirty="0">
                <a:solidFill>
                  <a:srgbClr val="C00000"/>
                </a:solidFill>
              </a:rPr>
              <a:t>コードから管理対象が連想</a:t>
            </a:r>
            <a:r>
              <a:rPr lang="ja-JP" altLang="en-US" sz="2400" dirty="0">
                <a:solidFill>
                  <a:srgbClr val="FF0000"/>
                </a:solidFill>
              </a:rPr>
              <a:t>できるようなものにしたほうがよいです。</a:t>
            </a:r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 smtClean="0"/>
              <a:t>コード</a:t>
            </a:r>
            <a:r>
              <a:rPr lang="ja-JP" altLang="en-US" sz="2400" dirty="0"/>
              <a:t>の入力ミスが業務に重大な影響を及ぼすと判断されるときは，検査文字</a:t>
            </a:r>
            <a:r>
              <a:rPr lang="en-US" altLang="ja-JP" sz="2400" dirty="0"/>
              <a:t>(</a:t>
            </a:r>
            <a:r>
              <a:rPr lang="ja-JP" altLang="en-US" sz="2400" dirty="0"/>
              <a:t>チェックディジットなど</a:t>
            </a:r>
            <a:r>
              <a:rPr lang="en-US" altLang="ja-JP" sz="2400" dirty="0"/>
              <a:t>)</a:t>
            </a:r>
            <a:r>
              <a:rPr lang="ja-JP" altLang="en-US" sz="2400" dirty="0"/>
              <a:t>を採用すべきである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r>
              <a:rPr lang="ja-JP" altLang="en-US" sz="2400" dirty="0" smtClean="0"/>
              <a:t>　　 </a:t>
            </a:r>
            <a:r>
              <a:rPr lang="ja-JP" altLang="en-US" sz="2400" dirty="0" smtClean="0">
                <a:solidFill>
                  <a:srgbClr val="FF0000"/>
                </a:solidFill>
              </a:rPr>
              <a:t>正しい。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 marL="457200" indent="-457200">
              <a:buFont typeface="+mj-ea"/>
              <a:buAutoNum type="circleNumDbPlain" startAt="4"/>
            </a:pPr>
            <a:r>
              <a:rPr lang="ja-JP" altLang="en-US" sz="2400" dirty="0" smtClean="0"/>
              <a:t>コード</a:t>
            </a:r>
            <a:r>
              <a:rPr lang="ja-JP" altLang="en-US" sz="2400" dirty="0"/>
              <a:t>の保守方法</a:t>
            </a:r>
            <a:r>
              <a:rPr lang="en-US" altLang="ja-JP" sz="2400" dirty="0"/>
              <a:t>(</a:t>
            </a:r>
            <a:r>
              <a:rPr lang="ja-JP" altLang="en-US" sz="2400" dirty="0"/>
              <a:t>追加，廃止，変更など</a:t>
            </a:r>
            <a:r>
              <a:rPr lang="en-US" altLang="ja-JP" sz="2400" dirty="0"/>
              <a:t>)</a:t>
            </a:r>
            <a:r>
              <a:rPr lang="ja-JP" altLang="en-US" sz="2400" dirty="0"/>
              <a:t>については，運用テストの段階で決めるべきである</a:t>
            </a:r>
            <a:r>
              <a:rPr lang="ja-JP" altLang="en-US" sz="2400" dirty="0" smtClean="0"/>
              <a:t>。</a:t>
            </a:r>
            <a:r>
              <a:rPr lang="ja-JP" altLang="en-US" sz="2400" dirty="0" smtClean="0">
                <a:solidFill>
                  <a:srgbClr val="FF0000"/>
                </a:solidFill>
              </a:rPr>
              <a:t>コード</a:t>
            </a:r>
            <a:r>
              <a:rPr lang="ja-JP" altLang="en-US" sz="2400" dirty="0">
                <a:solidFill>
                  <a:srgbClr val="FF0000"/>
                </a:solidFill>
              </a:rPr>
              <a:t>の保守方法は</a:t>
            </a:r>
            <a:r>
              <a:rPr lang="ja-JP" altLang="en-US" sz="2400" dirty="0">
                <a:solidFill>
                  <a:srgbClr val="C00000"/>
                </a:solidFill>
              </a:rPr>
              <a:t>設計段階</a:t>
            </a:r>
            <a:r>
              <a:rPr lang="ja-JP" altLang="en-US" sz="2400" dirty="0">
                <a:solidFill>
                  <a:srgbClr val="FF0000"/>
                </a:solidFill>
              </a:rPr>
              <a:t>で決めるべきです。</a:t>
            </a:r>
          </a:p>
        </p:txBody>
      </p:sp>
    </p:spTree>
    <p:extLst>
      <p:ext uri="{BB962C8B-B14F-4D97-AF65-F5344CB8AC3E}">
        <p14:creationId xmlns:p14="http://schemas.microsoft.com/office/powerpoint/2010/main" val="15551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1640" y="188640"/>
            <a:ext cx="6400800" cy="648072"/>
          </a:xfrm>
        </p:spPr>
        <p:txBody>
          <a:bodyPr/>
          <a:lstStyle/>
          <a:p>
            <a:r>
              <a:rPr lang="ja-JP" altLang="en-US" b="1" dirty="0" smtClean="0"/>
              <a:t>コード</a:t>
            </a:r>
            <a:r>
              <a:rPr lang="ja-JP" altLang="en-US" b="1" dirty="0"/>
              <a:t>関連</a:t>
            </a:r>
            <a:r>
              <a:rPr lang="ja-JP" altLang="en-US" b="1" dirty="0" smtClean="0"/>
              <a:t>の過去問題</a:t>
            </a:r>
            <a:endParaRPr lang="ja-JP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8" y="1204165"/>
            <a:ext cx="9036496" cy="5604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51520" y="692696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【</a:t>
            </a:r>
            <a:r>
              <a:rPr lang="ja-JP" altLang="en-US" sz="3200" dirty="0" smtClean="0"/>
              <a:t>初級シスアド</a:t>
            </a:r>
            <a:r>
              <a:rPr lang="en-US" altLang="ja-JP" sz="3200" dirty="0" smtClean="0"/>
              <a:t>】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14011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1640" y="188640"/>
            <a:ext cx="6400800" cy="648072"/>
          </a:xfrm>
        </p:spPr>
        <p:txBody>
          <a:bodyPr/>
          <a:lstStyle/>
          <a:p>
            <a:r>
              <a:rPr lang="ja-JP" altLang="en-US" b="1" dirty="0" smtClean="0"/>
              <a:t>コード</a:t>
            </a:r>
            <a:r>
              <a:rPr lang="ja-JP" altLang="en-US" b="1" dirty="0"/>
              <a:t>関連</a:t>
            </a:r>
            <a:r>
              <a:rPr lang="ja-JP" altLang="en-US" b="1" dirty="0" smtClean="0"/>
              <a:t>の過去問題</a:t>
            </a:r>
            <a:endParaRPr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520" y="836712"/>
            <a:ext cx="907300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/>
              <a:t>解説　</a:t>
            </a:r>
            <a:r>
              <a:rPr lang="ja-JP" altLang="en-US" sz="3600" dirty="0" smtClean="0">
                <a:solidFill>
                  <a:srgbClr val="FF0000"/>
                </a:solidFill>
              </a:rPr>
              <a:t>正解：現在の設計は適切ではない</a:t>
            </a:r>
          </a:p>
          <a:p>
            <a:endParaRPr lang="en-US" altLang="ja-JP" sz="2400" dirty="0" smtClean="0"/>
          </a:p>
          <a:p>
            <a:r>
              <a:rPr lang="ja-JP" altLang="en-US" sz="2400" dirty="0" smtClean="0">
                <a:latin typeface="+mn-ea"/>
              </a:rPr>
              <a:t>現在のコード設計は</a:t>
            </a:r>
            <a:r>
              <a:rPr lang="ja-JP" altLang="en-US" sz="2400" u="sng" dirty="0" smtClean="0">
                <a:latin typeface="+mn-ea"/>
              </a:rPr>
              <a:t>○○</a:t>
            </a:r>
            <a:r>
              <a:rPr lang="ja-JP" altLang="en-US" sz="2400" dirty="0" err="1" smtClean="0">
                <a:latin typeface="+mn-ea"/>
              </a:rPr>
              <a:t>ー</a:t>
            </a:r>
            <a:r>
              <a:rPr lang="ja-JP" altLang="en-US" sz="2400" u="sng" dirty="0" smtClean="0">
                <a:latin typeface="+mn-ea"/>
              </a:rPr>
              <a:t>○</a:t>
            </a:r>
            <a:r>
              <a:rPr lang="ja-JP" altLang="en-US" sz="2400" dirty="0" err="1" smtClean="0">
                <a:latin typeface="+mn-ea"/>
              </a:rPr>
              <a:t>ー</a:t>
            </a:r>
            <a:r>
              <a:rPr lang="ja-JP" altLang="en-US" sz="2400" u="sng" dirty="0" smtClean="0">
                <a:latin typeface="+mn-ea"/>
              </a:rPr>
              <a:t>○○</a:t>
            </a:r>
            <a:r>
              <a:rPr lang="ja-JP" altLang="en-US" sz="2400" dirty="0" smtClean="0">
                <a:latin typeface="+mn-ea"/>
              </a:rPr>
              <a:t>の５ケタとなっているが、</a:t>
            </a:r>
            <a:endParaRPr lang="en-US" altLang="ja-JP" sz="2400" u="sng" dirty="0" smtClean="0">
              <a:latin typeface="+mn-ea"/>
            </a:endParaRPr>
          </a:p>
          <a:p>
            <a:r>
              <a:rPr lang="en-US" altLang="ja-JP" sz="2400" dirty="0" smtClean="0">
                <a:latin typeface="+mn-ea"/>
              </a:rPr>
              <a:t>			</a:t>
            </a:r>
            <a:r>
              <a:rPr lang="ja-JP" altLang="en-US" sz="2400" dirty="0" smtClean="0">
                <a:latin typeface="+mn-ea"/>
              </a:rPr>
              <a:t>部　　課　個人</a:t>
            </a:r>
            <a:r>
              <a:rPr lang="en-US" altLang="ja-JP" sz="2400" dirty="0" smtClean="0">
                <a:latin typeface="+mn-ea"/>
              </a:rPr>
              <a:t>/</a:t>
            </a:r>
            <a:r>
              <a:rPr lang="ja-JP" altLang="en-US" sz="2400" dirty="0" smtClean="0">
                <a:latin typeface="+mn-ea"/>
              </a:rPr>
              <a:t>課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お客</a:t>
            </a:r>
            <a:r>
              <a:rPr lang="ja-JP" altLang="en-US" sz="2400" dirty="0" smtClean="0">
                <a:latin typeface="+mn-ea"/>
              </a:rPr>
              <a:t>様情報に安全係数を掛けて、設計すべきである。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安全係数</a:t>
            </a:r>
            <a:r>
              <a:rPr lang="ja-JP" altLang="en-US" sz="2400" dirty="0" smtClean="0">
                <a:latin typeface="+mn-ea"/>
              </a:rPr>
              <a:t>はお客様の情報の信頼性が高ければ「２」とし、低ければ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「３～５」程度を見込む方が良い。</a:t>
            </a:r>
            <a:endParaRPr lang="en-US" altLang="ja-JP" sz="2400" dirty="0" smtClean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r>
              <a:rPr lang="en-US" altLang="ja-JP" sz="2400" dirty="0" smtClean="0">
                <a:latin typeface="+mn-ea"/>
              </a:rPr>
              <a:t>	</a:t>
            </a:r>
            <a:r>
              <a:rPr lang="ja-JP" altLang="en-US" sz="2400" dirty="0" smtClean="0">
                <a:latin typeface="+mn-ea"/>
              </a:rPr>
              <a:t>部</a:t>
            </a:r>
            <a:r>
              <a:rPr lang="en-US" altLang="ja-JP" sz="2400" dirty="0" smtClean="0">
                <a:latin typeface="+mn-ea"/>
              </a:rPr>
              <a:t>	</a:t>
            </a:r>
            <a:r>
              <a:rPr lang="ja-JP" altLang="en-US" sz="2400" dirty="0" smtClean="0">
                <a:latin typeface="+mn-ea"/>
              </a:rPr>
              <a:t>１４</a:t>
            </a:r>
            <a:r>
              <a:rPr lang="en-US" altLang="ja-JP" sz="2400" dirty="0" smtClean="0">
                <a:latin typeface="+mn-ea"/>
              </a:rPr>
              <a:t>	</a:t>
            </a:r>
            <a:r>
              <a:rPr lang="ja-JP" altLang="en-US" sz="2400" dirty="0" smtClean="0">
                <a:latin typeface="+mn-ea"/>
              </a:rPr>
              <a:t>１４</a:t>
            </a:r>
            <a:r>
              <a:rPr lang="ja-JP" altLang="en-US" sz="2400" dirty="0" smtClean="0">
                <a:solidFill>
                  <a:srgbClr val="00B0F0"/>
                </a:solidFill>
                <a:latin typeface="+mn-ea"/>
              </a:rPr>
              <a:t>ｘ２</a:t>
            </a:r>
            <a:r>
              <a:rPr lang="ja-JP" altLang="en-US" sz="2400" dirty="0" smtClean="0">
                <a:latin typeface="+mn-ea"/>
              </a:rPr>
              <a:t>＝２８</a:t>
            </a:r>
            <a:r>
              <a:rPr lang="en-US" altLang="ja-JP" sz="2400" dirty="0" smtClean="0">
                <a:latin typeface="+mn-ea"/>
              </a:rPr>
              <a:t>	</a:t>
            </a:r>
            <a:r>
              <a:rPr lang="ja-JP" altLang="en-US" sz="2400" dirty="0" smtClean="0">
                <a:latin typeface="+mn-ea"/>
                <a:sym typeface="Wingdings" panose="05000000000000000000" pitchFamily="2" charset="2"/>
              </a:rPr>
              <a:t>２ケタで充分</a:t>
            </a:r>
            <a:endParaRPr lang="en-US" altLang="ja-JP" sz="2400" dirty="0" smtClean="0">
              <a:latin typeface="+mn-ea"/>
            </a:endParaRPr>
          </a:p>
          <a:p>
            <a:r>
              <a:rPr lang="en-US" altLang="ja-JP" sz="2400" dirty="0" smtClean="0">
                <a:latin typeface="+mn-ea"/>
              </a:rPr>
              <a:t>	</a:t>
            </a:r>
            <a:r>
              <a:rPr lang="ja-JP" altLang="en-US" sz="2400" dirty="0" smtClean="0">
                <a:latin typeface="+mn-ea"/>
              </a:rPr>
              <a:t>課</a:t>
            </a:r>
            <a:r>
              <a:rPr lang="en-US" altLang="ja-JP" sz="2400" dirty="0" smtClean="0">
                <a:latin typeface="+mn-ea"/>
              </a:rPr>
              <a:t>	</a:t>
            </a:r>
            <a:r>
              <a:rPr lang="ja-JP" altLang="en-US" sz="2400" dirty="0" smtClean="0">
                <a:latin typeface="+mn-ea"/>
              </a:rPr>
              <a:t>　８</a:t>
            </a:r>
            <a:r>
              <a:rPr lang="en-US" altLang="ja-JP" sz="2400" dirty="0" smtClean="0">
                <a:latin typeface="+mn-ea"/>
              </a:rPr>
              <a:t>	</a:t>
            </a:r>
            <a:r>
              <a:rPr lang="ja-JP" altLang="en-US" sz="2400" dirty="0">
                <a:latin typeface="+mn-ea"/>
              </a:rPr>
              <a:t>　</a:t>
            </a:r>
            <a:r>
              <a:rPr lang="ja-JP" altLang="en-US" sz="2400" dirty="0" smtClean="0">
                <a:latin typeface="+mn-ea"/>
              </a:rPr>
              <a:t>８</a:t>
            </a:r>
            <a:r>
              <a:rPr lang="ja-JP" altLang="en-US" sz="2400" dirty="0" smtClean="0">
                <a:solidFill>
                  <a:srgbClr val="00B0F0"/>
                </a:solidFill>
                <a:latin typeface="+mn-ea"/>
              </a:rPr>
              <a:t>ｘ２</a:t>
            </a:r>
            <a:r>
              <a:rPr lang="ja-JP" altLang="en-US" sz="2400" dirty="0" smtClean="0">
                <a:latin typeface="+mn-ea"/>
              </a:rPr>
              <a:t>＝１６</a:t>
            </a:r>
            <a:r>
              <a:rPr lang="en-US" altLang="ja-JP" sz="2400" dirty="0" smtClean="0">
                <a:latin typeface="+mn-ea"/>
              </a:rPr>
              <a:t>	</a:t>
            </a:r>
            <a:r>
              <a:rPr lang="ja-JP" altLang="en-US" sz="2400" dirty="0">
                <a:latin typeface="+mn-ea"/>
                <a:sym typeface="Wingdings" panose="05000000000000000000" pitchFamily="2" charset="2"/>
              </a:rPr>
              <a:t></a:t>
            </a:r>
            <a:r>
              <a:rPr lang="ja-JP" altLang="en-US" sz="2400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２</a:t>
            </a:r>
            <a:r>
              <a:rPr lang="ja-JP" altLang="en-US" sz="240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ケタにすべき</a:t>
            </a:r>
            <a:endParaRPr lang="en-US" altLang="ja-JP" sz="2400" b="1" dirty="0" smtClean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ja-JP" altLang="en-US" sz="2400" dirty="0" smtClean="0">
                <a:latin typeface="+mn-ea"/>
              </a:rPr>
              <a:t>　　　人数</a:t>
            </a:r>
            <a:r>
              <a:rPr lang="en-US" altLang="ja-JP" sz="2400" dirty="0" smtClean="0">
                <a:latin typeface="+mn-ea"/>
              </a:rPr>
              <a:t>/</a:t>
            </a:r>
            <a:r>
              <a:rPr lang="ja-JP" altLang="en-US" sz="2400" dirty="0" smtClean="0">
                <a:latin typeface="+mn-ea"/>
              </a:rPr>
              <a:t>課</a:t>
            </a:r>
            <a:r>
              <a:rPr lang="en-US" altLang="ja-JP" sz="2400" dirty="0" smtClean="0">
                <a:latin typeface="+mn-ea"/>
              </a:rPr>
              <a:t>	</a:t>
            </a:r>
            <a:r>
              <a:rPr lang="ja-JP" altLang="en-US" sz="2400" dirty="0" smtClean="0">
                <a:latin typeface="+mn-ea"/>
              </a:rPr>
              <a:t>８０</a:t>
            </a:r>
            <a:r>
              <a:rPr lang="en-US" altLang="ja-JP" sz="2400" dirty="0" smtClean="0">
                <a:latin typeface="+mn-ea"/>
              </a:rPr>
              <a:t>	</a:t>
            </a:r>
            <a:r>
              <a:rPr lang="ja-JP" altLang="en-US" sz="2400" dirty="0" smtClean="0">
                <a:latin typeface="+mn-ea"/>
              </a:rPr>
              <a:t>８０</a:t>
            </a:r>
            <a:r>
              <a:rPr lang="ja-JP" altLang="en-US" sz="2400" dirty="0" smtClean="0">
                <a:solidFill>
                  <a:srgbClr val="00B0F0"/>
                </a:solidFill>
                <a:latin typeface="+mn-ea"/>
              </a:rPr>
              <a:t>ｘ２</a:t>
            </a:r>
            <a:r>
              <a:rPr lang="ja-JP" altLang="en-US" sz="2400" dirty="0" smtClean="0">
                <a:latin typeface="+mn-ea"/>
              </a:rPr>
              <a:t>＝１６０</a:t>
            </a:r>
            <a:r>
              <a:rPr lang="en-US" altLang="ja-JP" sz="2400" dirty="0" smtClean="0">
                <a:latin typeface="+mn-ea"/>
              </a:rPr>
              <a:t>	</a:t>
            </a:r>
            <a:r>
              <a:rPr lang="ja-JP" altLang="en-US" sz="2400" dirty="0" smtClean="0">
                <a:latin typeface="+mn-ea"/>
                <a:sym typeface="Wingdings" panose="05000000000000000000" pitchFamily="2" charset="2"/>
              </a:rPr>
              <a:t></a:t>
            </a:r>
            <a:r>
              <a:rPr lang="ja-JP" altLang="en-US" sz="2400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３</a:t>
            </a:r>
            <a:r>
              <a:rPr lang="ja-JP" altLang="en-US" sz="240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ケタ</a:t>
            </a:r>
            <a:r>
              <a:rPr lang="ja-JP" altLang="en-US" sz="2400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にす</a:t>
            </a:r>
            <a:r>
              <a:rPr lang="ja-JP" altLang="en-US" sz="240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べき</a:t>
            </a:r>
            <a:endParaRPr lang="en-US" altLang="ja-JP" sz="2400" b="1" dirty="0" smtClean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endParaRPr lang="en-US" altLang="ja-JP" sz="2400" b="1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ja-JP" altLang="en-US" sz="2400" b="1" dirty="0" smtClean="0">
                <a:solidFill>
                  <a:srgbClr val="FF0000"/>
                </a:solidFill>
                <a:latin typeface="+mn-ea"/>
              </a:rPr>
              <a:t>提案すべきコード設計代替案は</a:t>
            </a:r>
            <a:r>
              <a:rPr lang="ja-JP" altLang="en-US" sz="2400" b="1" u="sng" dirty="0">
                <a:solidFill>
                  <a:srgbClr val="FF0000"/>
                </a:solidFill>
                <a:latin typeface="+mn-ea"/>
              </a:rPr>
              <a:t>○○</a:t>
            </a:r>
            <a:r>
              <a:rPr lang="ja-JP" altLang="en-US" sz="2400" b="1" dirty="0" err="1">
                <a:solidFill>
                  <a:srgbClr val="FF0000"/>
                </a:solidFill>
                <a:latin typeface="+mn-ea"/>
              </a:rPr>
              <a:t>ー</a:t>
            </a:r>
            <a:r>
              <a:rPr lang="ja-JP" altLang="en-US" sz="2400" b="1" u="sng" dirty="0" smtClean="0">
                <a:solidFill>
                  <a:srgbClr val="FF0000"/>
                </a:solidFill>
                <a:latin typeface="+mn-ea"/>
              </a:rPr>
              <a:t>○○</a:t>
            </a:r>
            <a:r>
              <a:rPr lang="ja-JP" altLang="en-US" sz="2400" b="1" dirty="0" err="1" smtClean="0">
                <a:solidFill>
                  <a:srgbClr val="FF0000"/>
                </a:solidFill>
                <a:latin typeface="+mn-ea"/>
              </a:rPr>
              <a:t>ー</a:t>
            </a:r>
            <a:r>
              <a:rPr lang="ja-JP" altLang="en-US" sz="2400" b="1" u="sng" dirty="0" smtClean="0">
                <a:solidFill>
                  <a:srgbClr val="FF0000"/>
                </a:solidFill>
                <a:latin typeface="+mn-ea"/>
              </a:rPr>
              <a:t>○○○</a:t>
            </a:r>
            <a:r>
              <a:rPr lang="ja-JP" altLang="en-US" sz="2400" b="1" dirty="0" smtClean="0">
                <a:solidFill>
                  <a:srgbClr val="FF0000"/>
                </a:solidFill>
                <a:latin typeface="+mn-ea"/>
              </a:rPr>
              <a:t>の７ケタ</a:t>
            </a:r>
            <a:endParaRPr lang="en-US" altLang="ja-JP" sz="2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ja-JP" sz="2400" dirty="0">
                <a:latin typeface="+mn-ea"/>
              </a:rPr>
              <a:t>		</a:t>
            </a:r>
            <a:r>
              <a:rPr lang="en-US" altLang="ja-JP" sz="2400" dirty="0" smtClean="0">
                <a:latin typeface="+mn-ea"/>
              </a:rPr>
              <a:t>	</a:t>
            </a:r>
            <a:r>
              <a:rPr lang="en-US" altLang="ja-JP" sz="2400" dirty="0">
                <a:latin typeface="+mn-ea"/>
              </a:rPr>
              <a:t>	</a:t>
            </a:r>
            <a:r>
              <a:rPr lang="ja-JP" altLang="en-US" sz="2400" dirty="0">
                <a:latin typeface="+mn-ea"/>
              </a:rPr>
              <a:t>　</a:t>
            </a:r>
            <a:r>
              <a:rPr lang="ja-JP" altLang="en-US" sz="2400" dirty="0" smtClean="0">
                <a:latin typeface="+mn-ea"/>
              </a:rPr>
              <a:t>　　</a:t>
            </a:r>
            <a:r>
              <a:rPr lang="ja-JP" altLang="en-US" sz="2400" dirty="0" smtClean="0">
                <a:solidFill>
                  <a:srgbClr val="FF0000"/>
                </a:solidFill>
                <a:latin typeface="+mn-ea"/>
              </a:rPr>
              <a:t>部</a:t>
            </a:r>
            <a:r>
              <a:rPr lang="ja-JP" altLang="en-US" sz="2400" dirty="0">
                <a:solidFill>
                  <a:srgbClr val="FF0000"/>
                </a:solidFill>
                <a:latin typeface="+mn-ea"/>
              </a:rPr>
              <a:t>　　</a:t>
            </a:r>
            <a:r>
              <a:rPr lang="ja-JP" altLang="en-US" sz="2400" dirty="0" smtClean="0">
                <a:solidFill>
                  <a:srgbClr val="FF0000"/>
                </a:solidFill>
                <a:latin typeface="+mn-ea"/>
              </a:rPr>
              <a:t>　課</a:t>
            </a:r>
            <a:r>
              <a:rPr lang="ja-JP" altLang="en-US" sz="2400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sz="2400" dirty="0" smtClean="0">
                <a:solidFill>
                  <a:srgbClr val="FF0000"/>
                </a:solidFill>
                <a:latin typeface="+mn-ea"/>
              </a:rPr>
              <a:t>　個人</a:t>
            </a:r>
            <a:r>
              <a:rPr lang="en-US" altLang="ja-JP" sz="2400" dirty="0">
                <a:solidFill>
                  <a:srgbClr val="FF0000"/>
                </a:solidFill>
                <a:latin typeface="+mn-ea"/>
              </a:rPr>
              <a:t>/</a:t>
            </a:r>
            <a:r>
              <a:rPr lang="ja-JP" altLang="en-US" sz="2400" dirty="0" smtClean="0">
                <a:solidFill>
                  <a:srgbClr val="FF0000"/>
                </a:solidFill>
                <a:latin typeface="+mn-ea"/>
              </a:rPr>
              <a:t>課</a:t>
            </a:r>
            <a:endParaRPr lang="en-US" altLang="ja-JP" sz="2400" dirty="0">
              <a:solidFill>
                <a:srgbClr val="FF0000"/>
              </a:solidFill>
              <a:latin typeface="+mn-ea"/>
            </a:endParaRPr>
          </a:p>
          <a:p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948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199</Words>
  <Application>Microsoft Office PowerPoint</Application>
  <PresentationFormat>画面に合わせる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Wingdings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岩田 正綱</dc:creator>
  <cp:lastModifiedBy>梶田 純孝</cp:lastModifiedBy>
  <cp:revision>18</cp:revision>
  <cp:lastPrinted>2017-06-01T04:49:21Z</cp:lastPrinted>
  <dcterms:created xsi:type="dcterms:W3CDTF">2017-05-30T01:27:06Z</dcterms:created>
  <dcterms:modified xsi:type="dcterms:W3CDTF">2019-06-04T15:17:57Z</dcterms:modified>
</cp:coreProperties>
</file>