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1" r:id="rId3"/>
    <p:sldId id="256" r:id="rId4"/>
    <p:sldId id="276" r:id="rId5"/>
    <p:sldId id="278" r:id="rId6"/>
    <p:sldId id="277" r:id="rId7"/>
    <p:sldId id="282" r:id="rId8"/>
    <p:sldId id="280" r:id="rId9"/>
    <p:sldId id="283" r:id="rId10"/>
    <p:sldId id="284" r:id="rId11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107C-7701-4950-AA0A-C59B19578017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0D21F-8D2A-4C6B-8CD8-DA8F72B0D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D21F-8D2A-4C6B-8CD8-DA8F72B0DC4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3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2B05-9906-4BA7-AD6C-93FE08CE9651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C982-A3E3-4154-BD11-5D929F2E1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u="sng" dirty="0" smtClean="0"/>
              <a:t>基本設計：困惑する現場の現状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2558" y="5272608"/>
            <a:ext cx="8557914" cy="1468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ユーザー</a:t>
            </a:r>
            <a:r>
              <a:rPr lang="ja-JP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の高品質，短納期の要求に応える</a:t>
            </a:r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ため，</a:t>
            </a:r>
            <a:r>
              <a:rPr lang="ja-JP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「基本設計</a:t>
            </a:r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」</a:t>
            </a:r>
            <a:r>
              <a:rPr lang="ja-JP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（外部設計）</a:t>
            </a:r>
            <a:r>
              <a:rPr lang="ja-JP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のスキル強化が改めて求められている！！！</a:t>
            </a:r>
            <a:endParaRPr kumimoji="1" lang="ja-JP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2493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>
            <a:off x="3779912" y="4797152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33670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ja-JP" altLang="en-US" sz="45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45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45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課題の提出期限 </a:t>
            </a:r>
            <a:endParaRPr lang="en-US" altLang="ja-JP" sz="45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画面仕様書</a:t>
            </a:r>
            <a:endParaRPr lang="en-US" altLang="ja-JP" sz="3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会員画面＋注文画面</a:t>
            </a:r>
            <a:endParaRPr lang="en-US" altLang="ja-JP" sz="3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６日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水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ま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sz="3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ファイル名</a:t>
            </a:r>
            <a:endParaRPr lang="en-US" altLang="ja-JP" sz="3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クラス番号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仕様書</a:t>
            </a:r>
            <a:endParaRPr lang="en-US" altLang="ja-JP" sz="3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0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VisualStudio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などで作成したイメージを提出用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EXCEL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2AyyZZ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_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画面仕様書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」に貼付して提出下さい</a:t>
            </a:r>
            <a:endParaRPr lang="en-US" altLang="ja-JP" sz="3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</a:t>
            </a:r>
            <a:endParaRPr lang="en-US" altLang="ja-JP" sz="3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提出￥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3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システム設計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3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￥画面設計</a:t>
            </a:r>
            <a:endParaRPr lang="en-US" altLang="ja-JP" sz="30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u="sng" dirty="0" smtClean="0"/>
              <a:t>画面設計の位置づけ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2558" y="5085184"/>
            <a:ext cx="8229600" cy="1468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b="1" dirty="0"/>
              <a:t>「基本設計</a:t>
            </a:r>
            <a:r>
              <a:rPr lang="ja-JP" altLang="en-US" b="1" dirty="0" smtClean="0"/>
              <a:t>」（外部設計）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b="1" dirty="0" smtClean="0"/>
              <a:t>システム</a:t>
            </a:r>
            <a:r>
              <a:rPr lang="ja-JP" altLang="en-US" b="1" dirty="0"/>
              <a:t>の構造や実装方針を決定し，アプリケーションの機能，データ，</a:t>
            </a:r>
            <a:r>
              <a:rPr lang="ja-JP" altLang="en-US" b="1" dirty="0">
                <a:solidFill>
                  <a:srgbClr val="FF0000"/>
                </a:solidFill>
              </a:rPr>
              <a:t>画面などを定義</a:t>
            </a:r>
            <a:r>
              <a:rPr lang="ja-JP" altLang="en-US" b="1" dirty="0" smtClean="0"/>
              <a:t>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667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3491880" y="4005064"/>
            <a:ext cx="2520280" cy="576064"/>
          </a:xfrm>
          <a:prstGeom prst="ellipse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084168" y="4509120"/>
            <a:ext cx="1872208" cy="576064"/>
          </a:xfrm>
          <a:prstGeom prst="wedgeRoundRectCallout">
            <a:avLst>
              <a:gd name="adj1" fmla="val -81112"/>
              <a:gd name="adj2" fmla="val -8874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④コード</a:t>
            </a:r>
            <a:r>
              <a:rPr lang="ja-JP" altLang="en-US" dirty="0" smtClean="0"/>
              <a:t>設計書</a:t>
            </a:r>
            <a:endParaRPr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242342" y="408095"/>
            <a:ext cx="2097410" cy="576064"/>
          </a:xfrm>
          <a:prstGeom prst="wedgeRoundRectCallout">
            <a:avLst>
              <a:gd name="adj1" fmla="val 101249"/>
              <a:gd name="adj2" fmla="val 10143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③</a:t>
            </a:r>
            <a:r>
              <a:rPr lang="en-US" altLang="ja-JP" dirty="0"/>
              <a:t>DFD</a:t>
            </a:r>
          </a:p>
          <a:p>
            <a:r>
              <a:rPr lang="ja-JP" altLang="en-US" dirty="0"/>
              <a:t>②システム概要図</a:t>
            </a:r>
            <a:endParaRPr lang="en-US" altLang="ja-JP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42342" y="1127711"/>
            <a:ext cx="1305322" cy="576064"/>
          </a:xfrm>
          <a:prstGeom prst="wedgeRoundRectCallout">
            <a:avLst>
              <a:gd name="adj1" fmla="val 66377"/>
              <a:gd name="adj2" fmla="val -638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①現状分析調査表</a:t>
            </a:r>
            <a:endParaRPr lang="en-US" altLang="ja-JP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148097" y="2276872"/>
            <a:ext cx="1111535" cy="864096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開発要求定義書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 rot="10800000">
            <a:off x="597076" y="1772816"/>
            <a:ext cx="2834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427984" y="4941168"/>
            <a:ext cx="1584176" cy="576064"/>
          </a:xfrm>
          <a:prstGeom prst="wedgeRoundRectCallout">
            <a:avLst>
              <a:gd name="adj1" fmla="val 17249"/>
              <a:gd name="adj2" fmla="val -1531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⑤</a:t>
            </a:r>
            <a:r>
              <a:rPr lang="ja-JP" altLang="en-US" dirty="0"/>
              <a:t>画面設計</a:t>
            </a:r>
          </a:p>
        </p:txBody>
      </p:sp>
    </p:spTree>
    <p:extLst>
      <p:ext uri="{BB962C8B-B14F-4D97-AF65-F5344CB8AC3E}">
        <p14:creationId xmlns:p14="http://schemas.microsoft.com/office/powerpoint/2010/main" val="20203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964488" cy="5400600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先ず画面</a:t>
            </a:r>
            <a:r>
              <a:rPr lang="ja-JP" altLang="en-US" dirty="0">
                <a:solidFill>
                  <a:schemeClr val="tx1"/>
                </a:solidFill>
              </a:rPr>
              <a:t>のデザインと操作性にかかわる共通事項や制約条件を「画面設計基準</a:t>
            </a:r>
            <a:r>
              <a:rPr lang="ja-JP" altLang="en-US" dirty="0" smtClean="0">
                <a:solidFill>
                  <a:schemeClr val="tx1"/>
                </a:solidFill>
              </a:rPr>
              <a:t>」として決定する。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endParaRPr lang="en-US" altLang="ja-JP" sz="800" dirty="0" smtClean="0">
              <a:solidFill>
                <a:srgbClr val="0070C0"/>
              </a:solidFill>
            </a:endParaRPr>
          </a:p>
          <a:p>
            <a:pPr algn="l"/>
            <a:r>
              <a:rPr lang="en-US" altLang="ja-JP" sz="2800" dirty="0" smtClean="0">
                <a:solidFill>
                  <a:srgbClr val="0070C0"/>
                </a:solidFill>
              </a:rPr>
              <a:t>(</a:t>
            </a:r>
            <a:r>
              <a:rPr lang="en-US" altLang="ja-JP" sz="2800" dirty="0">
                <a:solidFill>
                  <a:srgbClr val="0070C0"/>
                </a:solidFill>
              </a:rPr>
              <a:t>1</a:t>
            </a:r>
            <a:r>
              <a:rPr lang="en-US" altLang="ja-JP" sz="2800" dirty="0" smtClean="0">
                <a:solidFill>
                  <a:srgbClr val="0070C0"/>
                </a:solidFill>
              </a:rPr>
              <a:t>)</a:t>
            </a:r>
            <a:r>
              <a:rPr lang="ja-JP" altLang="en-US" sz="2800" dirty="0" smtClean="0">
                <a:solidFill>
                  <a:srgbClr val="0070C0"/>
                </a:solidFill>
              </a:rPr>
              <a:t>画面設計基準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早い</a:t>
            </a:r>
            <a:r>
              <a:rPr lang="ja-JP" altLang="en-US" sz="2800" dirty="0">
                <a:solidFill>
                  <a:schemeClr val="tx1"/>
                </a:solidFill>
              </a:rPr>
              <a:t>段階でルールを</a:t>
            </a:r>
            <a:r>
              <a:rPr lang="ja-JP" altLang="en-US" sz="2800" dirty="0" smtClean="0">
                <a:solidFill>
                  <a:schemeClr val="tx1"/>
                </a:solidFill>
              </a:rPr>
              <a:t>確立する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ことで，作業者全員</a:t>
            </a:r>
            <a:r>
              <a:rPr lang="ja-JP" altLang="en-US" sz="2800" dirty="0">
                <a:solidFill>
                  <a:schemeClr val="tx1"/>
                </a:solidFill>
              </a:rPr>
              <a:t>が共通</a:t>
            </a:r>
            <a:r>
              <a:rPr lang="ja-JP" altLang="en-US" sz="2800" dirty="0" smtClean="0">
                <a:solidFill>
                  <a:schemeClr val="tx1"/>
                </a:solidFill>
              </a:rPr>
              <a:t>認識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を持って</a:t>
            </a:r>
            <a:r>
              <a:rPr lang="ja-JP" altLang="en-US" sz="2800" dirty="0">
                <a:solidFill>
                  <a:schemeClr val="tx1"/>
                </a:solidFill>
              </a:rPr>
              <a:t>設計に臨める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70C0"/>
                </a:solidFill>
              </a:rPr>
              <a:t>今回の実習では</a:t>
            </a:r>
            <a:r>
              <a:rPr lang="ja-JP" altLang="en-US" sz="2800" dirty="0">
                <a:solidFill>
                  <a:srgbClr val="0070C0"/>
                </a:solidFill>
              </a:rPr>
              <a:t>出題</a:t>
            </a:r>
            <a:r>
              <a:rPr lang="ja-JP" altLang="en-US" sz="2800" dirty="0" smtClean="0">
                <a:solidFill>
                  <a:srgbClr val="0070C0"/>
                </a:solidFill>
              </a:rPr>
              <a:t>フォルダー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70C0"/>
                </a:solidFill>
              </a:rPr>
              <a:t>の</a:t>
            </a:r>
            <a:r>
              <a:rPr lang="ja-JP" altLang="en-US" sz="2800" dirty="0" smtClean="0">
                <a:solidFill>
                  <a:srgbClr val="FF0000"/>
                </a:solidFill>
              </a:rPr>
              <a:t>「画面仕様書</a:t>
            </a:r>
            <a:r>
              <a:rPr lang="en-US" altLang="ja-JP" sz="2800" dirty="0" smtClean="0">
                <a:solidFill>
                  <a:srgbClr val="FF0000"/>
                </a:solidFill>
              </a:rPr>
              <a:t>.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xlsx</a:t>
            </a:r>
            <a:r>
              <a:rPr lang="ja-JP" altLang="en-US" sz="2800" dirty="0" smtClean="0">
                <a:solidFill>
                  <a:srgbClr val="FF0000"/>
                </a:solidFill>
              </a:rPr>
              <a:t>」</a:t>
            </a:r>
            <a:r>
              <a:rPr lang="ja-JP" altLang="en-US" sz="2800" dirty="0" smtClean="0">
                <a:solidFill>
                  <a:srgbClr val="0070C0"/>
                </a:solidFill>
              </a:rPr>
              <a:t>に</a:t>
            </a:r>
            <a:r>
              <a:rPr lang="ja-JP" altLang="en-US" sz="2800" dirty="0">
                <a:solidFill>
                  <a:srgbClr val="0070C0"/>
                </a:solidFill>
              </a:rPr>
              <a:t>記載</a:t>
            </a:r>
            <a:r>
              <a:rPr lang="ja-JP" altLang="en-US" sz="2800" dirty="0" smtClean="0">
                <a:solidFill>
                  <a:srgbClr val="0070C0"/>
                </a:solidFill>
              </a:rPr>
              <a:t>され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70C0"/>
                </a:solidFill>
              </a:rPr>
              <a:t>た様式を画面</a:t>
            </a:r>
            <a:r>
              <a:rPr lang="ja-JP" altLang="en-US" sz="2800" dirty="0">
                <a:solidFill>
                  <a:srgbClr val="0070C0"/>
                </a:solidFill>
              </a:rPr>
              <a:t>設計</a:t>
            </a:r>
            <a:r>
              <a:rPr lang="ja-JP" altLang="en-US" sz="2800" dirty="0" smtClean="0">
                <a:solidFill>
                  <a:srgbClr val="0070C0"/>
                </a:solidFill>
              </a:rPr>
              <a:t>基準とし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70C0"/>
                </a:solidFill>
              </a:rPr>
              <a:t>（画面仕様書）、それに従って，画面設計を実施する</a:t>
            </a:r>
            <a:r>
              <a:rPr lang="ja-JP" altLang="en-US" sz="2800" dirty="0" smtClean="0">
                <a:solidFill>
                  <a:srgbClr val="00B050"/>
                </a:solidFill>
              </a:rPr>
              <a:t>。</a:t>
            </a:r>
            <a:endParaRPr lang="en-US" altLang="ja-JP" sz="2800" dirty="0" smtClean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880"/>
            <a:ext cx="399593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64095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8964488" cy="5877272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rgbClr val="0070C0"/>
                </a:solidFill>
              </a:rPr>
              <a:t>(</a:t>
            </a:r>
            <a:r>
              <a:rPr lang="en-US" altLang="ja-JP" sz="2800" dirty="0">
                <a:solidFill>
                  <a:srgbClr val="0070C0"/>
                </a:solidFill>
              </a:rPr>
              <a:t>2)</a:t>
            </a:r>
            <a:r>
              <a:rPr lang="ja-JP" altLang="en-US" sz="2800" dirty="0">
                <a:solidFill>
                  <a:srgbClr val="0070C0"/>
                </a:solidFill>
              </a:rPr>
              <a:t>単一画面</a:t>
            </a:r>
            <a:r>
              <a:rPr lang="ja-JP" altLang="en-US" sz="2800" dirty="0" smtClean="0">
                <a:solidFill>
                  <a:srgbClr val="0070C0"/>
                </a:solidFill>
              </a:rPr>
              <a:t>設計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</a:rPr>
              <a:t>作成・提出する画面はコード設計で各自が作成した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rgbClr val="FF0000"/>
                </a:solidFill>
              </a:rPr>
              <a:t>「会員情報」ともう一つの「注文情報」の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画面とする。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</a:rPr>
              <a:t>以下は今回の実習では作成しないが、一般に画面設計では下記の</a:t>
            </a:r>
            <a:r>
              <a:rPr kumimoji="1" lang="ja-JP" altLang="en-US" sz="2800" dirty="0" smtClean="0">
                <a:solidFill>
                  <a:srgbClr val="00B050"/>
                </a:solidFill>
              </a:rPr>
              <a:t>成果物</a:t>
            </a:r>
            <a:r>
              <a:rPr lang="ja-JP" altLang="en-US" sz="2800" dirty="0">
                <a:solidFill>
                  <a:schemeClr val="tx1"/>
                </a:solidFill>
              </a:rPr>
              <a:t>も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作成する。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l"/>
            <a:endParaRPr lang="en-US" altLang="ja-JP" sz="1200" dirty="0" smtClean="0">
              <a:solidFill>
                <a:srgbClr val="0070C0"/>
              </a:solidFill>
            </a:endParaRPr>
          </a:p>
          <a:p>
            <a:pPr algn="l"/>
            <a:r>
              <a:rPr lang="en-US" altLang="ja-JP" sz="2800" dirty="0" smtClean="0">
                <a:solidFill>
                  <a:srgbClr val="0070C0"/>
                </a:solidFill>
              </a:rPr>
              <a:t>(</a:t>
            </a:r>
            <a:r>
              <a:rPr lang="en-US" altLang="ja-JP" sz="2800" dirty="0">
                <a:solidFill>
                  <a:srgbClr val="0070C0"/>
                </a:solidFill>
              </a:rPr>
              <a:t>3)</a:t>
            </a:r>
            <a:r>
              <a:rPr lang="ja-JP" altLang="en-US" sz="2800" dirty="0">
                <a:solidFill>
                  <a:srgbClr val="0070C0"/>
                </a:solidFill>
              </a:rPr>
              <a:t>画面遷移</a:t>
            </a:r>
            <a:r>
              <a:rPr lang="ja-JP" altLang="en-US" sz="2800" dirty="0" smtClean="0">
                <a:solidFill>
                  <a:srgbClr val="0070C0"/>
                </a:solidFill>
              </a:rPr>
              <a:t>設計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B050"/>
                </a:solidFill>
              </a:rPr>
              <a:t>「</a:t>
            </a:r>
            <a:r>
              <a:rPr lang="ja-JP" altLang="en-US" sz="2800" dirty="0">
                <a:solidFill>
                  <a:srgbClr val="00B050"/>
                </a:solidFill>
              </a:rPr>
              <a:t>画面遷移図」</a:t>
            </a:r>
            <a:r>
              <a:rPr lang="ja-JP" altLang="en-US" sz="2800" dirty="0">
                <a:solidFill>
                  <a:schemeClr val="tx1"/>
                </a:solidFill>
              </a:rPr>
              <a:t>とはアプリ</a:t>
            </a:r>
            <a:r>
              <a:rPr lang="ja-JP" altLang="en-US" sz="2800" dirty="0" smtClean="0">
                <a:solidFill>
                  <a:schemeClr val="tx1"/>
                </a:solidFill>
              </a:rPr>
              <a:t>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操作</a:t>
            </a:r>
            <a:r>
              <a:rPr lang="ja-JP" altLang="en-US" sz="2800" dirty="0">
                <a:solidFill>
                  <a:schemeClr val="tx1"/>
                </a:solidFill>
              </a:rPr>
              <a:t>の流れを見える形</a:t>
            </a:r>
            <a:r>
              <a:rPr lang="ja-JP" altLang="en-US" sz="2800" dirty="0" smtClean="0">
                <a:solidFill>
                  <a:schemeClr val="tx1"/>
                </a:solidFill>
              </a:rPr>
              <a:t>にする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endParaRPr lang="en-US" altLang="ja-JP" sz="120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800" dirty="0" smtClean="0">
                <a:solidFill>
                  <a:srgbClr val="0070C0"/>
                </a:solidFill>
              </a:rPr>
              <a:t>(</a:t>
            </a:r>
            <a:r>
              <a:rPr lang="en-US" altLang="ja-JP" sz="2800" dirty="0">
                <a:solidFill>
                  <a:srgbClr val="0070C0"/>
                </a:solidFill>
              </a:rPr>
              <a:t>4)</a:t>
            </a:r>
            <a:r>
              <a:rPr lang="ja-JP" altLang="en-US" sz="2800" dirty="0">
                <a:solidFill>
                  <a:srgbClr val="0070C0"/>
                </a:solidFill>
              </a:rPr>
              <a:t>アクション</a:t>
            </a:r>
            <a:r>
              <a:rPr lang="ja-JP" altLang="en-US" sz="2800" dirty="0" smtClean="0">
                <a:solidFill>
                  <a:srgbClr val="0070C0"/>
                </a:solidFill>
              </a:rPr>
              <a:t>設計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 smtClean="0">
                <a:solidFill>
                  <a:srgbClr val="00B050"/>
                </a:solidFill>
              </a:rPr>
              <a:t>「アクション明細」</a:t>
            </a:r>
            <a:r>
              <a:rPr lang="ja-JP" altLang="en-US" sz="2800" dirty="0" smtClean="0">
                <a:solidFill>
                  <a:schemeClr val="tx1"/>
                </a:solidFill>
              </a:rPr>
              <a:t>画面</a:t>
            </a:r>
            <a:r>
              <a:rPr lang="ja-JP" altLang="en-US" sz="2800" dirty="0">
                <a:solidFill>
                  <a:schemeClr val="tx1"/>
                </a:solidFill>
              </a:rPr>
              <a:t>単位にボタンを押すなど</a:t>
            </a:r>
            <a:r>
              <a:rPr lang="ja-JP" altLang="en-US" sz="2800" dirty="0" smtClean="0">
                <a:solidFill>
                  <a:schemeClr val="tx1"/>
                </a:solidFill>
              </a:rPr>
              <a:t>の各々の</a:t>
            </a:r>
            <a:r>
              <a:rPr lang="ja-JP" altLang="en-US" sz="2800" dirty="0">
                <a:solidFill>
                  <a:schemeClr val="tx1"/>
                </a:solidFill>
              </a:rPr>
              <a:t>イベントに対して発生するアクションの動作について説明する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28184" y="551032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「画面遷移図」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64488" cy="653112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0070C0"/>
                </a:solidFill>
              </a:rPr>
              <a:t>3)</a:t>
            </a:r>
            <a:r>
              <a:rPr lang="ja-JP" altLang="en-US" dirty="0">
                <a:solidFill>
                  <a:srgbClr val="0070C0"/>
                </a:solidFill>
              </a:rPr>
              <a:t>画面</a:t>
            </a:r>
            <a:r>
              <a:rPr lang="ja-JP" altLang="en-US" dirty="0" smtClean="0">
                <a:solidFill>
                  <a:srgbClr val="0070C0"/>
                </a:solidFill>
              </a:rPr>
              <a:t>遷移設計　画面遷移図</a:t>
            </a:r>
            <a:endParaRPr lang="en-US" altLang="ja-JP" dirty="0">
              <a:solidFill>
                <a:srgbClr val="0070C0"/>
              </a:solidFill>
            </a:endParaRPr>
          </a:p>
          <a:p>
            <a:pPr algn="l"/>
            <a:endParaRPr lang="en-US" altLang="ja-JP" dirty="0" smtClean="0">
              <a:solidFill>
                <a:srgbClr val="0070C0"/>
              </a:solidFill>
            </a:endParaRPr>
          </a:p>
          <a:p>
            <a:pPr algn="l"/>
            <a:endParaRPr lang="en-US" altLang="ja-JP" dirty="0">
              <a:solidFill>
                <a:srgbClr val="0070C0"/>
              </a:solidFill>
            </a:endParaRPr>
          </a:p>
          <a:p>
            <a:pPr algn="l"/>
            <a:endParaRPr lang="en-US" altLang="ja-JP" dirty="0" smtClean="0">
              <a:solidFill>
                <a:srgbClr val="0070C0"/>
              </a:solidFill>
            </a:endParaRPr>
          </a:p>
          <a:p>
            <a:pPr algn="l"/>
            <a:endParaRPr lang="en-US" altLang="ja-JP" dirty="0" smtClean="0">
              <a:solidFill>
                <a:srgbClr val="0070C0"/>
              </a:solidFill>
            </a:endParaRPr>
          </a:p>
          <a:p>
            <a:pPr algn="l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3110854" cy="43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15929"/>
            <a:ext cx="5389959" cy="382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691680" y="584361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画面遷移は左上から右下へ</a:t>
            </a:r>
          </a:p>
        </p:txBody>
      </p:sp>
    </p:spTree>
    <p:extLst>
      <p:ext uri="{BB962C8B-B14F-4D97-AF65-F5344CB8AC3E}">
        <p14:creationId xmlns:p14="http://schemas.microsoft.com/office/powerpoint/2010/main" val="995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864095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964488" cy="3960440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４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ja-JP" altLang="en-US" dirty="0">
                <a:solidFill>
                  <a:srgbClr val="0070C0"/>
                </a:solidFill>
              </a:rPr>
              <a:t>アクション</a:t>
            </a:r>
            <a:r>
              <a:rPr lang="ja-JP" altLang="en-US" dirty="0" smtClean="0">
                <a:solidFill>
                  <a:srgbClr val="0070C0"/>
                </a:solidFill>
              </a:rPr>
              <a:t>設計 　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>
                <a:solidFill>
                  <a:srgbClr val="0070C0"/>
                </a:solidFill>
              </a:rPr>
              <a:t>①</a:t>
            </a:r>
            <a:r>
              <a:rPr lang="ja-JP" altLang="en-US" sz="2800" dirty="0" smtClean="0">
                <a:solidFill>
                  <a:srgbClr val="0070C0"/>
                </a:solidFill>
              </a:rPr>
              <a:t>イベント</a:t>
            </a:r>
            <a:r>
              <a:rPr lang="ja-JP" altLang="en-US" sz="2800" dirty="0">
                <a:solidFill>
                  <a:srgbClr val="0070C0"/>
                </a:solidFill>
              </a:rPr>
              <a:t>・アクションを記載</a:t>
            </a:r>
            <a:r>
              <a:rPr lang="ja-JP" altLang="en-US" sz="2800" dirty="0" smtClean="0">
                <a:solidFill>
                  <a:srgbClr val="0070C0"/>
                </a:solidFill>
              </a:rPr>
              <a:t>する</a:t>
            </a:r>
            <a:endParaRPr lang="en-US" altLang="ja-JP" sz="2800" b="1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画面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単位にボタンを押すなど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の各々の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イベントに対して発生するアクションの動作を説明する。</a:t>
            </a:r>
          </a:p>
          <a:p>
            <a:pPr algn="l"/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・イベント</a:t>
            </a: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と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は</a:t>
            </a:r>
            <a:r>
              <a:rPr lang="en-US" altLang="ja-JP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	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　：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　画面遷移を引き起こすきっかけとなるもの</a:t>
            </a: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・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アクション</a:t>
            </a: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と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は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：　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画面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遷移に伴って起動される動作</a:t>
            </a:r>
          </a:p>
          <a:p>
            <a:pPr algn="l"/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＝＝＞メニューやボタンなど画面上で実行することのできる機能単位（例：キーボード入力・マウス操作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dirty="0" smtClean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8121724" cy="246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012160" y="4201343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著作権表示：</a:t>
            </a:r>
            <a:r>
              <a:rPr lang="en-US" altLang="ja-JP" sz="1400" dirty="0"/>
              <a:t>Copyright2008 IPA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94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80120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8964488" cy="5184576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４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ja-JP" altLang="en-US" dirty="0">
                <a:solidFill>
                  <a:srgbClr val="0070C0"/>
                </a:solidFill>
              </a:rPr>
              <a:t>アクション</a:t>
            </a:r>
            <a:r>
              <a:rPr lang="ja-JP" altLang="en-US" dirty="0" smtClean="0">
                <a:solidFill>
                  <a:srgbClr val="0070C0"/>
                </a:solidFill>
              </a:rPr>
              <a:t>設計</a:t>
            </a:r>
            <a:endParaRPr lang="en-US" altLang="ja-JP" dirty="0">
              <a:solidFill>
                <a:srgbClr val="0070C0"/>
              </a:solidFill>
            </a:endParaRPr>
          </a:p>
          <a:p>
            <a:pPr algn="l"/>
            <a:r>
              <a:rPr lang="ja-JP" altLang="en-US" sz="2800" dirty="0">
                <a:solidFill>
                  <a:srgbClr val="0070C0"/>
                </a:solidFill>
              </a:rPr>
              <a:t>①イベント・アクションを記載</a:t>
            </a:r>
            <a:r>
              <a:rPr lang="ja-JP" altLang="en-US" sz="2800" dirty="0" smtClean="0">
                <a:solidFill>
                  <a:srgbClr val="0070C0"/>
                </a:solidFill>
              </a:rPr>
              <a:t>する</a:t>
            </a:r>
            <a:r>
              <a:rPr lang="ja-JP" altLang="en-US" sz="2800" b="1" dirty="0" smtClean="0">
                <a:solidFill>
                  <a:srgbClr val="0070C0"/>
                </a:solidFill>
              </a:rPr>
              <a:t>　　</a:t>
            </a:r>
            <a:r>
              <a:rPr lang="ja-JP" altLang="en-US" sz="2800" dirty="0" smtClean="0">
                <a:solidFill>
                  <a:srgbClr val="0070C0"/>
                </a:solidFill>
              </a:rPr>
              <a:t>つづき 　</a:t>
            </a:r>
            <a:endParaRPr lang="en-US" altLang="ja-JP" sz="2800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アクション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には正常系だけでなく，エラー処理も記述する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ユーザー</a:t>
            </a:r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が誤った操作をしたときにどんな応答を画面に返すかを，ここで明らかにする。</a:t>
            </a:r>
          </a:p>
          <a:p>
            <a:pPr algn="l"/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異常系を含めて考えられるパターンを全て洗い出すことにより，テストにおけるテストケースにもなる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800" dirty="0">
                <a:solidFill>
                  <a:srgbClr val="0070C0"/>
                </a:solidFill>
              </a:rPr>
              <a:t>②アクション明細を作成する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アクションを具体的に説明した工程成果物</a:t>
            </a:r>
          </a:p>
          <a:p>
            <a:pPr algn="l"/>
            <a:r>
              <a:rPr lang="ja-JP" altLang="en-US" sz="2400" dirty="0">
                <a:solidFill>
                  <a:schemeClr val="tx1"/>
                </a:solidFill>
                <a:latin typeface="+mn-ea"/>
              </a:rPr>
              <a:t>＝＝＞処理内容と入出力条件（例：ＤＢ検索・ＤＢ登録・絞込み　など）</a:t>
            </a:r>
            <a:endParaRPr lang="en-US" altLang="ja-JP" sz="2400" dirty="0">
              <a:solidFill>
                <a:srgbClr val="0070C0"/>
              </a:solidFill>
              <a:latin typeface="+mn-ea"/>
            </a:endParaRPr>
          </a:p>
          <a:p>
            <a:pPr algn="l"/>
            <a:endParaRPr lang="ja-JP" altLang="en-US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dirty="0">
              <a:solidFill>
                <a:srgbClr val="0070C0"/>
              </a:solidFill>
            </a:endParaRPr>
          </a:p>
          <a:p>
            <a:pPr algn="l"/>
            <a:endParaRPr lang="en-US" altLang="ja-JP" dirty="0" smtClean="0">
              <a:solidFill>
                <a:srgbClr val="0070C0"/>
              </a:solidFill>
            </a:endParaRPr>
          </a:p>
          <a:p>
            <a:pPr algn="l"/>
            <a:endParaRPr lang="en-US" altLang="ja-JP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864095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9217024" cy="1008112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４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ja-JP" altLang="en-US" dirty="0">
                <a:solidFill>
                  <a:srgbClr val="0070C0"/>
                </a:solidFill>
              </a:rPr>
              <a:t>アクション</a:t>
            </a:r>
            <a:r>
              <a:rPr lang="ja-JP" altLang="en-US" dirty="0" smtClean="0">
                <a:solidFill>
                  <a:srgbClr val="0070C0"/>
                </a:solidFill>
              </a:rPr>
              <a:t>設計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pPr algn="l"/>
            <a:r>
              <a:rPr lang="ja-JP" altLang="en-US" sz="2400" dirty="0" smtClean="0">
                <a:solidFill>
                  <a:srgbClr val="0070C0"/>
                </a:solidFill>
                <a:latin typeface="+mn-ea"/>
              </a:rPr>
              <a:t>　</a:t>
            </a:r>
            <a:r>
              <a:rPr lang="ja-JP" altLang="en-US" sz="2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ja-JP" altLang="en-US" sz="2400" dirty="0" smtClean="0">
                <a:solidFill>
                  <a:srgbClr val="0070C0"/>
                </a:solidFill>
                <a:latin typeface="+mn-ea"/>
              </a:rPr>
              <a:t>例　　アクション明細</a:t>
            </a:r>
            <a:endParaRPr lang="en-US" altLang="ja-JP" sz="2400" dirty="0" smtClean="0">
              <a:solidFill>
                <a:srgbClr val="0070C0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4" y="1844824"/>
            <a:ext cx="82677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864095"/>
          </a:xfrm>
        </p:spPr>
        <p:txBody>
          <a:bodyPr>
            <a:normAutofit/>
          </a:bodyPr>
          <a:lstStyle/>
          <a:p>
            <a:r>
              <a:rPr kumimoji="1" lang="ja-JP" altLang="en-US" u="sng" dirty="0" smtClean="0">
                <a:solidFill>
                  <a:srgbClr val="0070C0"/>
                </a:solidFill>
              </a:rPr>
              <a:t>画面設計の手順について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9217024" cy="648072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rgbClr val="0070C0"/>
                </a:solidFill>
              </a:rPr>
              <a:t>(</a:t>
            </a:r>
            <a:r>
              <a:rPr lang="ja-JP" altLang="en-US" dirty="0" smtClean="0">
                <a:solidFill>
                  <a:srgbClr val="0070C0"/>
                </a:solidFill>
              </a:rPr>
              <a:t>４</a:t>
            </a:r>
            <a:r>
              <a:rPr lang="en-US" altLang="ja-JP" dirty="0" smtClean="0">
                <a:solidFill>
                  <a:srgbClr val="0070C0"/>
                </a:solidFill>
              </a:rPr>
              <a:t>)</a:t>
            </a:r>
            <a:r>
              <a:rPr lang="ja-JP" altLang="en-US" dirty="0">
                <a:solidFill>
                  <a:srgbClr val="0070C0"/>
                </a:solidFill>
              </a:rPr>
              <a:t>アクション</a:t>
            </a:r>
            <a:r>
              <a:rPr lang="ja-JP" altLang="en-US" dirty="0" smtClean="0">
                <a:solidFill>
                  <a:srgbClr val="0070C0"/>
                </a:solidFill>
              </a:rPr>
              <a:t>設計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</a:rPr>
              <a:t>アクション明細書き方のコツ</a:t>
            </a:r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ja-JP" sz="2400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76374"/>
            <a:ext cx="8620125" cy="48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394</Words>
  <Application>Microsoft Office PowerPoint</Application>
  <PresentationFormat>画面に合わせる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メイリオ</vt:lpstr>
      <vt:lpstr>游ゴシック</vt:lpstr>
      <vt:lpstr>Arial</vt:lpstr>
      <vt:lpstr>Calibri</vt:lpstr>
      <vt:lpstr>Office ​​テーマ</vt:lpstr>
      <vt:lpstr>基本設計：困惑する現場の現状</vt:lpstr>
      <vt:lpstr>画面設計の位置づけ</vt:lpstr>
      <vt:lpstr>画面設計の手順について</vt:lpstr>
      <vt:lpstr>画面設計の手順について</vt:lpstr>
      <vt:lpstr>画面設計の手順について</vt:lpstr>
      <vt:lpstr>画面設計の手順について</vt:lpstr>
      <vt:lpstr>画面設計の手順について</vt:lpstr>
      <vt:lpstr>画面設計の手順について</vt:lpstr>
      <vt:lpstr>画面設計の手順について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コード設計書作成のヒント</dc:title>
  <dc:creator>岩田 正綱</dc:creator>
  <cp:lastModifiedBy>梶田 純孝</cp:lastModifiedBy>
  <cp:revision>40</cp:revision>
  <cp:lastPrinted>2017-06-10T04:41:59Z</cp:lastPrinted>
  <dcterms:created xsi:type="dcterms:W3CDTF">2017-06-05T23:43:34Z</dcterms:created>
  <dcterms:modified xsi:type="dcterms:W3CDTF">2019-06-10T12:38:36Z</dcterms:modified>
</cp:coreProperties>
</file>