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76" r:id="rId6"/>
    <p:sldId id="283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3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2B05-9906-4BA7-AD6C-93FE08CE9651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12487;&#12540;&#12479;&#12505;&#12540;&#12473;&#27491;&#35215;&#21270;.docx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8964488" cy="4824536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solidFill>
                  <a:schemeClr val="tx1"/>
                </a:solidFill>
              </a:rPr>
              <a:t>ファイル（テーブル）には</a:t>
            </a:r>
            <a:endParaRPr lang="en-US" altLang="ja-JP" sz="5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5400" dirty="0" smtClean="0">
                <a:solidFill>
                  <a:srgbClr val="FF0000"/>
                </a:solidFill>
              </a:rPr>
              <a:t>		</a:t>
            </a:r>
            <a:r>
              <a:rPr lang="ja-JP" altLang="en-US" sz="5400" dirty="0" smtClean="0">
                <a:solidFill>
                  <a:srgbClr val="00B050"/>
                </a:solidFill>
              </a:rPr>
              <a:t>「マスタ」</a:t>
            </a:r>
            <a:endParaRPr lang="en-US" altLang="ja-JP" sz="5400" dirty="0" smtClean="0">
              <a:solidFill>
                <a:srgbClr val="00B050"/>
              </a:solidFill>
            </a:endParaRPr>
          </a:p>
          <a:p>
            <a:pPr algn="l"/>
            <a:r>
              <a:rPr lang="en-US" altLang="ja-JP" sz="5400" dirty="0" smtClean="0">
                <a:solidFill>
                  <a:srgbClr val="FF0000"/>
                </a:solidFill>
              </a:rPr>
              <a:t>		</a:t>
            </a:r>
            <a:r>
              <a:rPr lang="ja-JP" altLang="en-US" sz="5400" dirty="0" smtClean="0">
                <a:solidFill>
                  <a:srgbClr val="FF0000"/>
                </a:solidFill>
              </a:rPr>
              <a:t>「トランザクション」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algn="l"/>
            <a:r>
              <a:rPr lang="ja-JP" altLang="en-US" sz="5400" dirty="0" smtClean="0">
                <a:solidFill>
                  <a:schemeClr val="tx1"/>
                </a:solidFill>
              </a:rPr>
              <a:t>の</a:t>
            </a:r>
            <a:r>
              <a:rPr lang="en-US" altLang="ja-JP" sz="5400" dirty="0" smtClean="0">
                <a:solidFill>
                  <a:schemeClr val="tx1"/>
                </a:solidFill>
              </a:rPr>
              <a:t>2</a:t>
            </a:r>
            <a:r>
              <a:rPr lang="ja-JP" altLang="en-US" sz="5400" dirty="0" smtClean="0">
                <a:solidFill>
                  <a:schemeClr val="tx1"/>
                </a:solidFill>
              </a:rPr>
              <a:t>種類がある！！！</a:t>
            </a:r>
            <a:endParaRPr lang="en-US" altLang="ja-JP" sz="2800" dirty="0" smtClean="0">
              <a:solidFill>
                <a:srgbClr val="00B050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設計の前に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>
                <a:solidFill>
                  <a:srgbClr val="0070C0"/>
                </a:solidFill>
              </a:rPr>
              <a:t>論理設計と正規化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データの整合性を保持するための</a:t>
            </a:r>
            <a:r>
              <a:rPr lang="ja-JP" altLang="en-US" sz="3200" dirty="0" smtClean="0">
                <a:solidFill>
                  <a:srgbClr val="00B050"/>
                </a:solidFill>
              </a:rPr>
              <a:t>正規化とは？</a:t>
            </a:r>
            <a:endParaRPr lang="en-US" altLang="ja-JP" sz="2400" dirty="0" smtClean="0">
              <a:solidFill>
                <a:srgbClr val="00B050"/>
              </a:solidFill>
            </a:endParaRPr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正規形</a:t>
            </a:r>
            <a:r>
              <a:rPr lang="ja-JP" altLang="en-US" sz="2800" dirty="0"/>
              <a:t>にする手順のことを正規化といいます。</a:t>
            </a:r>
            <a:br>
              <a:rPr lang="ja-JP" altLang="en-US" sz="2800" dirty="0"/>
            </a:br>
            <a:r>
              <a:rPr lang="ja-JP" altLang="en-US" sz="2800" dirty="0"/>
              <a:t>具体的には、テーブルの全ての列が、関数従属性を満たすように整理していきます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ja-JP" altLang="en-US" sz="2800" dirty="0"/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正規形：</a:t>
            </a:r>
            <a:r>
              <a:rPr lang="en-US" altLang="ja-JP" sz="2800" dirty="0"/>
              <a:t>DB</a:t>
            </a:r>
            <a:r>
              <a:rPr lang="ja-JP" altLang="en-US" sz="2800" dirty="0" err="1"/>
              <a:t>で保</a:t>
            </a:r>
            <a:r>
              <a:rPr lang="ja-JP" altLang="en-US" sz="2800" dirty="0"/>
              <a:t>持するデータの</a:t>
            </a:r>
            <a:r>
              <a:rPr lang="ja-JP" altLang="en-US" sz="2800" dirty="0">
                <a:solidFill>
                  <a:srgbClr val="C00000"/>
                </a:solidFill>
              </a:rPr>
              <a:t>冗長性を排除</a:t>
            </a:r>
            <a:r>
              <a:rPr lang="ja-JP" altLang="en-US" sz="2800" dirty="0"/>
              <a:t>し、一貫性と効率性を保持するためのデータ形式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関数従属性：ある属性</a:t>
            </a:r>
            <a:r>
              <a:rPr lang="en-US" altLang="ja-JP" sz="2800" dirty="0"/>
              <a:t>A</a:t>
            </a:r>
            <a:r>
              <a:rPr lang="ja-JP" altLang="en-US" sz="2800" dirty="0"/>
              <a:t>の値が決まるとき、属性</a:t>
            </a:r>
            <a:r>
              <a:rPr lang="en-US" altLang="ja-JP" sz="2800" dirty="0"/>
              <a:t>B</a:t>
            </a:r>
            <a:r>
              <a:rPr lang="ja-JP" altLang="en-US" sz="2800" dirty="0"/>
              <a:t>の値が一意に決まる関係「</a:t>
            </a:r>
            <a:r>
              <a:rPr lang="en-US" altLang="ja-JP" sz="2800" dirty="0"/>
              <a:t>A→B</a:t>
            </a:r>
            <a:r>
              <a:rPr lang="ja-JP" altLang="en-US" sz="2800" dirty="0"/>
              <a:t>」のこと</a:t>
            </a:r>
          </a:p>
        </p:txBody>
      </p:sp>
    </p:spTree>
    <p:extLst>
      <p:ext uri="{BB962C8B-B14F-4D97-AF65-F5344CB8AC3E}">
        <p14:creationId xmlns:p14="http://schemas.microsoft.com/office/powerpoint/2010/main" val="29410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>
                <a:solidFill>
                  <a:srgbClr val="0070C0"/>
                </a:solidFill>
              </a:rPr>
              <a:t>論理設計と正規化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正規化については、第三</a:t>
            </a:r>
            <a:r>
              <a:rPr lang="ja-JP" altLang="en-US" sz="3200" dirty="0" smtClean="0">
                <a:solidFill>
                  <a:srgbClr val="00B050"/>
                </a:solidFill>
              </a:rPr>
              <a:t>正規形まで実施します。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4400" dirty="0" smtClean="0"/>
              <a:t>第一正規形</a:t>
            </a:r>
            <a:endParaRPr lang="ja-JP" altLang="en-US" sz="4400" dirty="0"/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概要：一つのセルの中には</a:t>
            </a:r>
            <a:r>
              <a:rPr lang="ja-JP" altLang="en-US" sz="2800" dirty="0">
                <a:solidFill>
                  <a:srgbClr val="C00000"/>
                </a:solidFill>
              </a:rPr>
              <a:t>一つの値</a:t>
            </a:r>
            <a:r>
              <a:rPr lang="ja-JP" altLang="en-US" sz="2800" dirty="0"/>
              <a:t>しか含まない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背景：一つのセルに複数の値を入れると、主キーが各列の値を一意に決定できない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正規化の方法：一つのセルに複数の値が入っている列を、別のテーブルに分割する</a:t>
            </a:r>
          </a:p>
        </p:txBody>
      </p:sp>
    </p:spTree>
    <p:extLst>
      <p:ext uri="{BB962C8B-B14F-4D97-AF65-F5344CB8AC3E}">
        <p14:creationId xmlns:p14="http://schemas.microsoft.com/office/powerpoint/2010/main" val="36568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>
                <a:solidFill>
                  <a:srgbClr val="0070C0"/>
                </a:solidFill>
              </a:rPr>
              <a:t>論理設計と正規化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第二</a:t>
            </a:r>
            <a:r>
              <a:rPr lang="ja-JP" altLang="en-US" sz="4400" dirty="0"/>
              <a:t>正規形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概要：テーブル内で部分関数従属を解消し、完全関数従属のみのテーブルを作成する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部分関数従属：主キーの一部の列に対して従属する列がある場合のこと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完全関数従属：主キーを構成する全ての列に従属性がある場合のこと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背景：異なるレベルのエンティティが同一テーブルに共存していると、例えばデータの更新時に、両方のエンティティの情報がないと更新できない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正規化の方法：部分関数従属の関係にあるキー列と従属列を、別のテーブルに分割する</a:t>
            </a:r>
          </a:p>
        </p:txBody>
      </p:sp>
    </p:spTree>
    <p:extLst>
      <p:ext uri="{BB962C8B-B14F-4D97-AF65-F5344CB8AC3E}">
        <p14:creationId xmlns:p14="http://schemas.microsoft.com/office/powerpoint/2010/main" val="16785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>
                <a:solidFill>
                  <a:srgbClr val="0070C0"/>
                </a:solidFill>
              </a:rPr>
              <a:t>論理設計と正規化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第三正規形</a:t>
            </a:r>
            <a:endParaRPr lang="ja-JP" altLang="en-US" sz="4400" dirty="0"/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概要：テーブル内で推移的関数従属を排除し、完全関数従属のみのテーブルを作成する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推移的関数従属：</a:t>
            </a:r>
            <a:r>
              <a:rPr lang="en-US" altLang="ja-JP" sz="2800" dirty="0"/>
              <a:t>A</a:t>
            </a:r>
            <a:r>
              <a:rPr lang="ja-JP" altLang="en-US" sz="2800" dirty="0"/>
              <a:t>が決まると</a:t>
            </a:r>
            <a:r>
              <a:rPr lang="en-US" altLang="ja-JP" sz="2800" dirty="0"/>
              <a:t>B</a:t>
            </a:r>
            <a:r>
              <a:rPr lang="ja-JP" altLang="en-US" sz="2800" dirty="0"/>
              <a:t>が決まり、その結果</a:t>
            </a:r>
            <a:r>
              <a:rPr lang="en-US" altLang="ja-JP" sz="2800" dirty="0"/>
              <a:t>C</a:t>
            </a:r>
            <a:r>
              <a:rPr lang="ja-JP" altLang="en-US" sz="2800" dirty="0"/>
              <a:t>が決まるという関係「</a:t>
            </a:r>
            <a:r>
              <a:rPr lang="en-US" altLang="ja-JP" sz="2800" dirty="0"/>
              <a:t>A→B→C</a:t>
            </a:r>
            <a:r>
              <a:rPr lang="ja-JP" altLang="en-US" sz="2800" dirty="0"/>
              <a:t>」のこと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背景：例えば、現在たまたま存在していない</a:t>
            </a:r>
            <a:r>
              <a:rPr lang="en-US" altLang="ja-JP" sz="2800" dirty="0"/>
              <a:t>C</a:t>
            </a:r>
            <a:r>
              <a:rPr lang="ja-JP" altLang="en-US" sz="2800" dirty="0"/>
              <a:t>列の値を登録することが</a:t>
            </a:r>
            <a:r>
              <a:rPr lang="ja-JP" altLang="en-US" sz="2800" dirty="0" smtClean="0"/>
              <a:t>できない</a:t>
            </a:r>
            <a:endParaRPr lang="en-US" altLang="ja-JP" sz="2800" dirty="0" smtClean="0"/>
          </a:p>
          <a:p>
            <a:pPr latinLnBrk="1"/>
            <a:r>
              <a:rPr lang="en-US" altLang="ja-JP" sz="2800" dirty="0"/>
              <a:t>	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A</a:t>
            </a:r>
            <a:r>
              <a:rPr lang="ja-JP" altLang="en-US" sz="2800" dirty="0"/>
              <a:t>列の値が</a:t>
            </a:r>
            <a:r>
              <a:rPr lang="en-US" altLang="ja-JP" sz="2800" dirty="0"/>
              <a:t>null</a:t>
            </a:r>
            <a:r>
              <a:rPr lang="ja-JP" altLang="en-US" sz="2800" dirty="0"/>
              <a:t>になってしまうため</a:t>
            </a:r>
            <a:r>
              <a:rPr lang="en-US" altLang="ja-JP" sz="2800" dirty="0"/>
              <a:t>)</a:t>
            </a:r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2800" dirty="0"/>
              <a:t>正規化の方法：推移的関数従属の関係にある列を、別のテーブルに分割する</a:t>
            </a:r>
          </a:p>
        </p:txBody>
      </p:sp>
      <p:sp>
        <p:nvSpPr>
          <p:cNvPr id="2" name="星 5 1">
            <a:hlinkClick r:id="rId2" action="ppaction://hlinkfile"/>
          </p:cNvPr>
          <p:cNvSpPr/>
          <p:nvPr/>
        </p:nvSpPr>
        <p:spPr>
          <a:xfrm>
            <a:off x="8604448" y="6309320"/>
            <a:ext cx="338336" cy="3383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9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データベース設計　実習について</a:t>
            </a:r>
            <a:endParaRPr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ja-JP" altLang="en-US" sz="1200" dirty="0"/>
          </a:p>
          <a:p>
            <a:pPr marL="457200" indent="-457200" latinLnBrk="1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rgbClr val="00B050"/>
                </a:solidFill>
              </a:rPr>
              <a:t>提出課題：提出期限＝</a:t>
            </a:r>
            <a:r>
              <a:rPr lang="en-US" altLang="ja-JP" sz="4000" dirty="0" smtClean="0">
                <a:solidFill>
                  <a:srgbClr val="00B050"/>
                </a:solidFill>
              </a:rPr>
              <a:t>7</a:t>
            </a:r>
            <a:r>
              <a:rPr lang="ja-JP" altLang="en-US" sz="4000" dirty="0" smtClean="0">
                <a:solidFill>
                  <a:srgbClr val="00B050"/>
                </a:solidFill>
              </a:rPr>
              <a:t>月</a:t>
            </a:r>
            <a:r>
              <a:rPr lang="en-US" altLang="ja-JP" sz="4000" dirty="0" smtClean="0">
                <a:solidFill>
                  <a:srgbClr val="00B050"/>
                </a:solidFill>
              </a:rPr>
              <a:t>9</a:t>
            </a:r>
            <a:r>
              <a:rPr lang="ja-JP" altLang="en-US" sz="4000" dirty="0" smtClean="0">
                <a:solidFill>
                  <a:srgbClr val="00B050"/>
                </a:solidFill>
              </a:rPr>
              <a:t>日</a:t>
            </a:r>
            <a:endParaRPr lang="en-US" altLang="ja-JP" sz="4000" dirty="0" smtClean="0">
              <a:solidFill>
                <a:srgbClr val="00B050"/>
              </a:solidFill>
            </a:endParaRPr>
          </a:p>
          <a:p>
            <a:pPr latinLnBrk="1"/>
            <a:r>
              <a:rPr lang="ja-JP" altLang="en-US" sz="3600" dirty="0"/>
              <a:t>出題</a:t>
            </a:r>
            <a:r>
              <a:rPr lang="ja-JP" altLang="en-US" sz="3600" dirty="0" smtClean="0"/>
              <a:t>フォルダー内「</a:t>
            </a:r>
            <a:r>
              <a:rPr lang="ja-JP" altLang="en-US" sz="3600" b="1" dirty="0">
                <a:solidFill>
                  <a:srgbClr val="FF0000"/>
                </a:solidFill>
              </a:rPr>
              <a:t>データベース仕様書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.</a:t>
            </a:r>
            <a:r>
              <a:rPr lang="en-US" altLang="ja-JP" sz="3600" b="1" dirty="0" err="1" smtClean="0">
                <a:solidFill>
                  <a:srgbClr val="FF0000"/>
                </a:solidFill>
              </a:rPr>
              <a:t>xlsx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pPr latinLnBrk="1"/>
            <a:r>
              <a:rPr lang="ja-JP" altLang="en-US" sz="3200" dirty="0" smtClean="0"/>
              <a:t>会員情報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会員ファイル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は作成済です。これを参考にして、コード設計＆画面設計で作成した</a:t>
            </a:r>
            <a:r>
              <a:rPr lang="ja-JP" altLang="en-US" sz="3200" dirty="0" smtClean="0">
                <a:solidFill>
                  <a:srgbClr val="C00000"/>
                </a:solidFill>
              </a:rPr>
              <a:t>注文情報</a:t>
            </a:r>
            <a:r>
              <a:rPr lang="ja-JP" altLang="en-US" sz="3200" dirty="0" smtClean="0"/>
              <a:t>および</a:t>
            </a:r>
            <a:r>
              <a:rPr lang="ja-JP" altLang="en-US" sz="3200" dirty="0" smtClean="0">
                <a:solidFill>
                  <a:srgbClr val="C00000"/>
                </a:solidFill>
              </a:rPr>
              <a:t>発注情報</a:t>
            </a:r>
            <a:r>
              <a:rPr lang="ja-JP" altLang="en-US" sz="3200" dirty="0" smtClean="0"/>
              <a:t>を正規化を実施した上で、データベース</a:t>
            </a:r>
            <a:r>
              <a:rPr lang="ja-JP" altLang="en-US" sz="3200" dirty="0"/>
              <a:t>の論理</a:t>
            </a:r>
            <a:r>
              <a:rPr lang="ja-JP" altLang="en-US" sz="3200" dirty="0" smtClean="0"/>
              <a:t>設計をしてください。時間があれば、</a:t>
            </a:r>
            <a:r>
              <a:rPr lang="ja-JP" altLang="en-US" sz="3200" dirty="0" smtClean="0">
                <a:solidFill>
                  <a:srgbClr val="C00000"/>
                </a:solidFill>
              </a:rPr>
              <a:t>他の情報も設計</a:t>
            </a:r>
            <a:r>
              <a:rPr lang="ja-JP" altLang="en-US" sz="3200" dirty="0" smtClean="0"/>
              <a:t>ください。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61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8964488" cy="4824536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solidFill>
                  <a:srgbClr val="00B050"/>
                </a:solidFill>
              </a:rPr>
              <a:t>「マスタ」とは・・・・</a:t>
            </a:r>
            <a:endParaRPr lang="en-US" altLang="ja-JP" sz="5400" dirty="0" smtClean="0">
              <a:solidFill>
                <a:srgbClr val="00B050"/>
              </a:solidFill>
            </a:endParaRPr>
          </a:p>
          <a:p>
            <a:pPr algn="l"/>
            <a:r>
              <a:rPr lang="ja-JP" altLang="en-US" sz="3600" dirty="0">
                <a:solidFill>
                  <a:schemeClr val="tx1"/>
                </a:solidFill>
              </a:rPr>
              <a:t>管理者以外の</a:t>
            </a:r>
            <a:r>
              <a:rPr lang="ja-JP" altLang="en-US" sz="3600" dirty="0">
                <a:solidFill>
                  <a:srgbClr val="C00000"/>
                </a:solidFill>
              </a:rPr>
              <a:t>ユーザーのアクションでデータの修正が効かない</a:t>
            </a:r>
            <a:r>
              <a:rPr lang="ja-JP" altLang="en-US" sz="3600" dirty="0">
                <a:solidFill>
                  <a:schemeClr val="tx1"/>
                </a:solidFill>
              </a:rPr>
              <a:t>テーブルを意味します</a:t>
            </a:r>
            <a:r>
              <a:rPr lang="ja-JP" altLang="en-US" sz="3600" dirty="0" smtClean="0">
                <a:solidFill>
                  <a:schemeClr val="tx1"/>
                </a:solidFill>
              </a:rPr>
              <a:t>。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一般的</a:t>
            </a:r>
            <a:r>
              <a:rPr lang="ja-JP" altLang="en-US" sz="3600" dirty="0">
                <a:solidFill>
                  <a:schemeClr val="tx1"/>
                </a:solidFill>
              </a:rPr>
              <a:t>には、組織</a:t>
            </a:r>
            <a:r>
              <a:rPr lang="ja-JP" altLang="en-US" sz="3600" dirty="0" smtClean="0">
                <a:solidFill>
                  <a:schemeClr val="tx1"/>
                </a:solidFill>
              </a:rPr>
              <a:t>マスタ、</a:t>
            </a:r>
            <a:r>
              <a:rPr lang="ja-JP" altLang="en-US" sz="3600" dirty="0">
                <a:solidFill>
                  <a:schemeClr val="tx1"/>
                </a:solidFill>
              </a:rPr>
              <a:t>顧客</a:t>
            </a:r>
            <a:r>
              <a:rPr lang="ja-JP" altLang="en-US" sz="3600" dirty="0" smtClean="0">
                <a:solidFill>
                  <a:schemeClr val="tx1"/>
                </a:solidFill>
              </a:rPr>
              <a:t>マスタ、</a:t>
            </a:r>
            <a:r>
              <a:rPr lang="ja-JP" altLang="en-US" sz="3600" dirty="0">
                <a:solidFill>
                  <a:schemeClr val="tx1"/>
                </a:solidFill>
              </a:rPr>
              <a:t>商品</a:t>
            </a:r>
            <a:r>
              <a:rPr lang="ja-JP" altLang="en-US" sz="3600" dirty="0" smtClean="0">
                <a:solidFill>
                  <a:schemeClr val="tx1"/>
                </a:solidFill>
              </a:rPr>
              <a:t>マスタ、</a:t>
            </a:r>
            <a:r>
              <a:rPr lang="ja-JP" altLang="en-US" sz="3600" dirty="0">
                <a:solidFill>
                  <a:schemeClr val="tx1"/>
                </a:solidFill>
              </a:rPr>
              <a:t>勘定科目</a:t>
            </a:r>
            <a:r>
              <a:rPr lang="ja-JP" altLang="en-US" sz="3600" dirty="0" smtClean="0">
                <a:solidFill>
                  <a:schemeClr val="tx1"/>
                </a:solidFill>
              </a:rPr>
              <a:t>マスタなど</a:t>
            </a:r>
            <a:r>
              <a:rPr lang="ja-JP" altLang="en-US" sz="3600" dirty="0">
                <a:solidFill>
                  <a:schemeClr val="tx1"/>
                </a:solidFill>
              </a:rPr>
              <a:t>があります。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設計の前に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8964488" cy="4824536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solidFill>
                  <a:srgbClr val="FF0000"/>
                </a:solidFill>
              </a:rPr>
              <a:t>「トランザクション」</a:t>
            </a:r>
            <a:r>
              <a:rPr lang="ja-JP" altLang="en-US" sz="5400" dirty="0">
                <a:solidFill>
                  <a:srgbClr val="FF0000"/>
                </a:solidFill>
              </a:rPr>
              <a:t>とは・・・</a:t>
            </a:r>
            <a:r>
              <a:rPr lang="ja-JP" altLang="en-US" sz="5400" dirty="0" smtClean="0">
                <a:solidFill>
                  <a:srgbClr val="FF0000"/>
                </a:solidFill>
              </a:rPr>
              <a:t>・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algn="l"/>
            <a:r>
              <a:rPr lang="ja-JP" altLang="en-US" sz="3600" dirty="0">
                <a:solidFill>
                  <a:schemeClr val="tx1"/>
                </a:solidFill>
              </a:rPr>
              <a:t>管理者以外の</a:t>
            </a:r>
            <a:r>
              <a:rPr lang="ja-JP" altLang="en-US" sz="3600" dirty="0">
                <a:solidFill>
                  <a:srgbClr val="C00000"/>
                </a:solidFill>
              </a:rPr>
              <a:t>ユーザーのアクションで修正が効く</a:t>
            </a:r>
            <a:r>
              <a:rPr lang="ja-JP" altLang="en-US" sz="3600" dirty="0">
                <a:solidFill>
                  <a:schemeClr val="tx1"/>
                </a:solidFill>
              </a:rPr>
              <a:t>テーブルです。一般的には仕訳テーブル、出荷テーブル、購買テーブルなどがあります。トランザクションは日々更新されますので、</a:t>
            </a:r>
            <a:r>
              <a:rPr lang="ja-JP" altLang="en-US" sz="3600" dirty="0" smtClean="0">
                <a:solidFill>
                  <a:schemeClr val="tx1"/>
                </a:solidFill>
              </a:rPr>
              <a:t>マスタテーブル</a:t>
            </a:r>
            <a:r>
              <a:rPr lang="ja-JP" altLang="en-US" sz="3600" dirty="0">
                <a:solidFill>
                  <a:schemeClr val="tx1"/>
                </a:solidFill>
              </a:rPr>
              <a:t>と比較すると</a:t>
            </a:r>
            <a:r>
              <a:rPr lang="ja-JP" altLang="en-US" sz="3600" dirty="0">
                <a:solidFill>
                  <a:srgbClr val="C00000"/>
                </a:solidFill>
              </a:rPr>
              <a:t>データ量がかなり多くなることが特徴</a:t>
            </a:r>
            <a:r>
              <a:rPr lang="ja-JP" altLang="en-US" sz="3600" dirty="0">
                <a:solidFill>
                  <a:schemeClr val="tx1"/>
                </a:solidFill>
              </a:rPr>
              <a:t>です。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設計の前に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604448" cy="3168352"/>
          </a:xfrm>
        </p:spPr>
        <p:txBody>
          <a:bodyPr>
            <a:noAutofit/>
          </a:bodyPr>
          <a:lstStyle/>
          <a:p>
            <a:pPr algn="l"/>
            <a:r>
              <a:rPr lang="ja-JP" altLang="en-US" sz="4400" b="1" dirty="0" smtClean="0">
                <a:solidFill>
                  <a:srgbClr val="0070C0"/>
                </a:solidFill>
              </a:rPr>
              <a:t>会員情報は</a:t>
            </a:r>
            <a:endParaRPr lang="en-US" altLang="ja-JP" sz="4400" b="1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4400" b="1" dirty="0" smtClean="0">
                <a:solidFill>
                  <a:srgbClr val="00B050"/>
                </a:solidFill>
              </a:rPr>
              <a:t>マスタ</a:t>
            </a:r>
            <a:r>
              <a:rPr lang="ja-JP" altLang="en-US" sz="4400" b="1" dirty="0" smtClean="0">
                <a:solidFill>
                  <a:srgbClr val="0070C0"/>
                </a:solidFill>
              </a:rPr>
              <a:t>？　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トランザクション</a:t>
            </a:r>
            <a:r>
              <a:rPr lang="ja-JP" altLang="en-US" sz="4400" b="1" dirty="0" smtClean="0">
                <a:solidFill>
                  <a:srgbClr val="0070C0"/>
                </a:solidFill>
              </a:rPr>
              <a:t>？</a:t>
            </a:r>
            <a:endParaRPr lang="en-US" altLang="ja-JP" sz="4400" b="1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4400" b="1" dirty="0">
                <a:solidFill>
                  <a:srgbClr val="0070C0"/>
                </a:solidFill>
              </a:rPr>
              <a:t>どちらでしょうか？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設計の前に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73143" y="3645024"/>
            <a:ext cx="8964488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場合により、どちらにも成り得ます。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endParaRPr lang="en-US" altLang="ja-JP" sz="1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管理者</a:t>
            </a:r>
            <a:r>
              <a:rPr lang="ja-JP" altLang="en-US" sz="3600" dirty="0">
                <a:solidFill>
                  <a:schemeClr val="tx1"/>
                </a:solidFill>
              </a:rPr>
              <a:t>がデータ量から人的処理が難しい場合には</a:t>
            </a:r>
            <a:r>
              <a:rPr lang="ja-JP" altLang="en-US" sz="3600" dirty="0">
                <a:solidFill>
                  <a:srgbClr val="FF0000"/>
                </a:solidFill>
              </a:rPr>
              <a:t>トランザクション</a:t>
            </a:r>
            <a:r>
              <a:rPr lang="ja-JP" altLang="en-US" sz="3600" dirty="0">
                <a:solidFill>
                  <a:schemeClr val="tx1"/>
                </a:solidFill>
              </a:rPr>
              <a:t>、人的処理が可能な場合は</a:t>
            </a:r>
            <a:r>
              <a:rPr lang="ja-JP" altLang="en-US" sz="3600" dirty="0" smtClean="0">
                <a:solidFill>
                  <a:srgbClr val="00B050"/>
                </a:solidFill>
              </a:rPr>
              <a:t>マスタ</a:t>
            </a:r>
            <a:r>
              <a:rPr lang="ja-JP" altLang="en-US" sz="3600" dirty="0" smtClean="0">
                <a:solidFill>
                  <a:schemeClr val="tx1"/>
                </a:solidFill>
              </a:rPr>
              <a:t>と</a:t>
            </a:r>
            <a:r>
              <a:rPr lang="ja-JP" altLang="en-US" sz="3600" dirty="0">
                <a:solidFill>
                  <a:schemeClr val="tx1"/>
                </a:solidFill>
              </a:rPr>
              <a:t>するといいでしょう。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792088"/>
            <a:ext cx="8964488" cy="2492896"/>
          </a:xfrm>
        </p:spPr>
        <p:txBody>
          <a:bodyPr>
            <a:noAutofit/>
          </a:bodyPr>
          <a:lstStyle/>
          <a:p>
            <a:pPr algn="l"/>
            <a:r>
              <a:rPr lang="ja-JP" altLang="en-US" sz="3600" dirty="0">
                <a:solidFill>
                  <a:schemeClr val="tx1"/>
                </a:solidFill>
              </a:rPr>
              <a:t>情報システムにおいて、どのような情報をデータベースに格納すべきかを検討し</a:t>
            </a:r>
            <a:r>
              <a:rPr lang="ja-JP" altLang="en-US" sz="3600" dirty="0" smtClean="0">
                <a:solidFill>
                  <a:schemeClr val="tx1"/>
                </a:solidFill>
              </a:rPr>
              <a:t>、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「</a:t>
            </a:r>
            <a:r>
              <a:rPr lang="ja-JP" altLang="en-US" sz="3600" dirty="0">
                <a:solidFill>
                  <a:srgbClr val="C00000"/>
                </a:solidFill>
              </a:rPr>
              <a:t>格納すべき情報</a:t>
            </a:r>
            <a:r>
              <a:rPr lang="ja-JP" altLang="en-US" sz="3600" dirty="0">
                <a:solidFill>
                  <a:schemeClr val="tx1"/>
                </a:solidFill>
              </a:rPr>
              <a:t>」</a:t>
            </a:r>
            <a:r>
              <a:rPr lang="ja-JP" altLang="en-US" sz="3600" dirty="0" smtClean="0">
                <a:solidFill>
                  <a:schemeClr val="tx1"/>
                </a:solidFill>
              </a:rPr>
              <a:t>を「</a:t>
            </a:r>
            <a:r>
              <a:rPr lang="ja-JP" altLang="en-US" sz="3600" dirty="0">
                <a:solidFill>
                  <a:srgbClr val="C00000"/>
                </a:solidFill>
              </a:rPr>
              <a:t>どのような形で保持するか？</a:t>
            </a:r>
            <a:r>
              <a:rPr lang="ja-JP" altLang="en-US" sz="3600" dirty="0">
                <a:solidFill>
                  <a:schemeClr val="tx1"/>
                </a:solidFill>
              </a:rPr>
              <a:t>」を設計する</a:t>
            </a:r>
            <a:r>
              <a:rPr lang="ja-JP" altLang="en-US" sz="3600" dirty="0" smtClean="0">
                <a:solidFill>
                  <a:schemeClr val="tx1"/>
                </a:solidFill>
              </a:rPr>
              <a:t>こと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設計とは？？？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520" y="3742063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DB</a:t>
            </a:r>
            <a:r>
              <a:rPr lang="ja-JP" altLang="en-US" sz="3600" dirty="0"/>
              <a:t>設計はレベルの違いに</a:t>
            </a:r>
            <a:r>
              <a:rPr lang="ja-JP" altLang="en-US" sz="3600" dirty="0" smtClean="0"/>
              <a:t>よって</a:t>
            </a:r>
            <a:endParaRPr lang="en-US" altLang="ja-JP" sz="3600" dirty="0" smtClean="0"/>
          </a:p>
          <a:p>
            <a:pPr lvl="2"/>
            <a:r>
              <a:rPr lang="ja-JP" altLang="en-US" sz="3600" dirty="0" smtClean="0">
                <a:solidFill>
                  <a:srgbClr val="0070C0"/>
                </a:solidFill>
              </a:rPr>
              <a:t>「</a:t>
            </a:r>
            <a:r>
              <a:rPr lang="ja-JP" altLang="en-US" sz="3600" dirty="0">
                <a:solidFill>
                  <a:srgbClr val="0070C0"/>
                </a:solidFill>
              </a:rPr>
              <a:t>論理設計</a:t>
            </a:r>
            <a:r>
              <a:rPr lang="ja-JP" altLang="en-US" sz="3600" dirty="0" smtClean="0">
                <a:solidFill>
                  <a:srgbClr val="0070C0"/>
                </a:solidFill>
              </a:rPr>
              <a:t>」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pPr lvl="2"/>
            <a:r>
              <a:rPr lang="ja-JP" altLang="en-US" sz="3600" dirty="0" smtClean="0">
                <a:solidFill>
                  <a:srgbClr val="0070C0"/>
                </a:solidFill>
              </a:rPr>
              <a:t>「</a:t>
            </a:r>
            <a:r>
              <a:rPr lang="ja-JP" altLang="en-US" sz="3600" dirty="0">
                <a:solidFill>
                  <a:srgbClr val="0070C0"/>
                </a:solidFill>
              </a:rPr>
              <a:t>物理設計</a:t>
            </a:r>
            <a:r>
              <a:rPr lang="ja-JP" altLang="en-US" sz="3600" dirty="0" smtClean="0">
                <a:solidFill>
                  <a:srgbClr val="0070C0"/>
                </a:solidFill>
              </a:rPr>
              <a:t>」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r>
              <a:rPr lang="ja-JP" altLang="en-US" sz="3600" dirty="0" smtClean="0"/>
              <a:t>に</a:t>
            </a:r>
            <a:r>
              <a:rPr lang="ja-JP" altLang="en-US" sz="3600" dirty="0"/>
              <a:t>分けられます。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3766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設計とは？？？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9350" y="1446285"/>
            <a:ext cx="5432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rgbClr val="0070C0"/>
                </a:solidFill>
              </a:rPr>
              <a:t>「論理</a:t>
            </a:r>
            <a:r>
              <a:rPr lang="ja-JP" altLang="en-US" sz="3600" dirty="0">
                <a:solidFill>
                  <a:srgbClr val="0070C0"/>
                </a:solidFill>
              </a:rPr>
              <a:t>設計</a:t>
            </a:r>
            <a:r>
              <a:rPr lang="ja-JP" altLang="en-US" sz="3600" dirty="0" smtClean="0">
                <a:solidFill>
                  <a:srgbClr val="0070C0"/>
                </a:solidFill>
              </a:rPr>
              <a:t>」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r>
              <a:rPr lang="ja-JP" altLang="en-US" sz="3600" dirty="0" smtClean="0"/>
              <a:t>「</a:t>
            </a:r>
            <a:r>
              <a:rPr lang="ja-JP" altLang="en-US" sz="3600" dirty="0"/>
              <a:t>人が読むための設計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r>
              <a:rPr lang="ja-JP" altLang="en-US" sz="3600" dirty="0" smtClean="0"/>
              <a:t>別名：「</a:t>
            </a:r>
            <a:r>
              <a:rPr lang="ja-JP" altLang="en-US" sz="3600" dirty="0"/>
              <a:t>データモデリング」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>
                <a:solidFill>
                  <a:srgbClr val="0070C0"/>
                </a:solidFill>
              </a:rPr>
              <a:t>「物理設計</a:t>
            </a:r>
            <a:r>
              <a:rPr lang="ja-JP" altLang="en-US" sz="3600" dirty="0" smtClean="0">
                <a:solidFill>
                  <a:srgbClr val="0070C0"/>
                </a:solidFill>
              </a:rPr>
              <a:t>」</a:t>
            </a:r>
            <a:endParaRPr lang="en-US" altLang="ja-JP" sz="3600" dirty="0" smtClean="0"/>
          </a:p>
          <a:p>
            <a:r>
              <a:rPr lang="ja-JP" altLang="en-US" sz="3600" dirty="0" smtClean="0"/>
              <a:t>「</a:t>
            </a:r>
            <a:r>
              <a:rPr lang="ja-JP" altLang="en-US" sz="3600" dirty="0"/>
              <a:t>実際に構築するデータベースの設計」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3670084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5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設計とは？？？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9350" y="799954"/>
            <a:ext cx="471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rgbClr val="0070C0"/>
                </a:solidFill>
              </a:rPr>
              <a:t>「論理</a:t>
            </a:r>
            <a:r>
              <a:rPr lang="ja-JP" altLang="en-US" sz="3600" dirty="0">
                <a:solidFill>
                  <a:srgbClr val="0070C0"/>
                </a:solidFill>
              </a:rPr>
              <a:t>設計</a:t>
            </a:r>
            <a:r>
              <a:rPr lang="ja-JP" altLang="en-US" sz="3600" dirty="0" smtClean="0">
                <a:solidFill>
                  <a:srgbClr val="0070C0"/>
                </a:solidFill>
              </a:rPr>
              <a:t>」のステップ</a:t>
            </a:r>
            <a:endParaRPr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1772816"/>
            <a:ext cx="7128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4000" dirty="0"/>
              <a:t>エンティティの抽出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4000" dirty="0"/>
              <a:t>エンティティの定義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4000" dirty="0"/>
              <a:t>正規化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4000" dirty="0"/>
              <a:t>ER</a:t>
            </a:r>
            <a:r>
              <a:rPr lang="ja-JP" altLang="en-US" sz="4000" dirty="0"/>
              <a:t>図の作成</a:t>
            </a:r>
          </a:p>
        </p:txBody>
      </p:sp>
    </p:spTree>
    <p:extLst>
      <p:ext uri="{BB962C8B-B14F-4D97-AF65-F5344CB8AC3E}">
        <p14:creationId xmlns:p14="http://schemas.microsoft.com/office/powerpoint/2010/main" val="11344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 smtClean="0">
                <a:solidFill>
                  <a:srgbClr val="0070C0"/>
                </a:solidFill>
              </a:rPr>
              <a:t>データベース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設計とは？？？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9350" y="799954"/>
            <a:ext cx="86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olidFill>
                  <a:srgbClr val="0070C0"/>
                </a:solidFill>
              </a:rPr>
              <a:t>「物理設計」のステップ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r>
              <a:rPr lang="ja-JP" altLang="en-US" sz="3600" dirty="0">
                <a:solidFill>
                  <a:srgbClr val="C00000"/>
                </a:solidFill>
              </a:rPr>
              <a:t>論理設計の結果</a:t>
            </a:r>
            <a:r>
              <a:rPr lang="ja-JP" altLang="en-US" sz="3600" dirty="0"/>
              <a:t>を受けて、データを格納するための</a:t>
            </a:r>
            <a:r>
              <a:rPr lang="ja-JP" altLang="en-US" sz="3600" dirty="0">
                <a:solidFill>
                  <a:srgbClr val="C00000"/>
                </a:solidFill>
              </a:rPr>
              <a:t>物理的</a:t>
            </a:r>
            <a:r>
              <a:rPr lang="ja-JP" altLang="en-US" sz="3600" dirty="0"/>
              <a:t>な領域や格納方法を決めます。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83568" y="3501008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latinLnBrk="1">
              <a:buFont typeface="+mj-lt"/>
              <a:buAutoNum type="arabicPeriod"/>
            </a:pPr>
            <a:r>
              <a:rPr lang="ja-JP" altLang="en-US" sz="3600" dirty="0"/>
              <a:t>テーブル定義</a:t>
            </a:r>
          </a:p>
          <a:p>
            <a:pPr marL="742950" indent="-742950" latinLnBrk="1">
              <a:buFont typeface="+mj-lt"/>
              <a:buAutoNum type="arabicPeriod"/>
            </a:pPr>
            <a:r>
              <a:rPr lang="ja-JP" altLang="en-US" sz="3600" dirty="0"/>
              <a:t>インデックス定義</a:t>
            </a:r>
          </a:p>
          <a:p>
            <a:pPr marL="742950" indent="-742950" latinLnBrk="1">
              <a:buFont typeface="+mj-lt"/>
              <a:buAutoNum type="arabicPeriod"/>
            </a:pPr>
            <a:r>
              <a:rPr lang="ja-JP" altLang="en-US" sz="3600" dirty="0"/>
              <a:t>ハードウェアのサイジング</a:t>
            </a:r>
          </a:p>
          <a:p>
            <a:pPr marL="742950" indent="-742950" latinLnBrk="1">
              <a:buFont typeface="+mj-lt"/>
              <a:buAutoNum type="arabicPeriod"/>
            </a:pPr>
            <a:r>
              <a:rPr lang="ja-JP" altLang="en-US" sz="3600" dirty="0"/>
              <a:t>ストレージの冗長構成決定</a:t>
            </a:r>
          </a:p>
          <a:p>
            <a:pPr marL="742950" indent="-742950" latinLnBrk="1">
              <a:buFont typeface="+mj-lt"/>
              <a:buAutoNum type="arabicPeriod"/>
            </a:pPr>
            <a:r>
              <a:rPr lang="ja-JP" altLang="en-US" sz="3600" dirty="0"/>
              <a:t>ファイルの物理配置決定</a:t>
            </a:r>
          </a:p>
        </p:txBody>
      </p:sp>
    </p:spTree>
    <p:extLst>
      <p:ext uri="{BB962C8B-B14F-4D97-AF65-F5344CB8AC3E}">
        <p14:creationId xmlns:p14="http://schemas.microsoft.com/office/powerpoint/2010/main" val="2704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ja-JP" altLang="en-US" u="sng" dirty="0">
                <a:solidFill>
                  <a:srgbClr val="0070C0"/>
                </a:solidFill>
              </a:rPr>
              <a:t>テーブルの構成要素のおさらい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48720" y="764704"/>
            <a:ext cx="889527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rgbClr val="00B050"/>
                </a:solidFill>
              </a:rPr>
              <a:t>行と</a:t>
            </a:r>
            <a:r>
              <a:rPr lang="ja-JP" altLang="en-US" sz="3600" b="1" dirty="0" smtClean="0">
                <a:solidFill>
                  <a:srgbClr val="00B050"/>
                </a:solidFill>
              </a:rPr>
              <a:t>列</a:t>
            </a:r>
            <a:endParaRPr lang="ja-JP" altLang="en-US" sz="3600" b="1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行</a:t>
            </a:r>
            <a:r>
              <a:rPr lang="en-US" altLang="ja-JP" sz="2800" dirty="0"/>
              <a:t>(</a:t>
            </a:r>
            <a:r>
              <a:rPr lang="ja-JP" altLang="en-US" sz="2800" dirty="0"/>
              <a:t>レコード</a:t>
            </a:r>
            <a:r>
              <a:rPr lang="en-US" altLang="ja-JP" sz="2800" dirty="0"/>
              <a:t>)</a:t>
            </a:r>
            <a:r>
              <a:rPr lang="ja-JP" altLang="en-US" sz="2800" dirty="0"/>
              <a:t>：横のデータの組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列</a:t>
            </a:r>
            <a:r>
              <a:rPr lang="en-US" altLang="ja-JP" sz="2800" dirty="0"/>
              <a:t>(</a:t>
            </a:r>
            <a:r>
              <a:rPr lang="ja-JP" altLang="en-US" sz="2800" dirty="0"/>
              <a:t>カラム</a:t>
            </a:r>
            <a:r>
              <a:rPr lang="en-US" altLang="ja-JP" sz="2800" dirty="0"/>
              <a:t>)</a:t>
            </a:r>
            <a:r>
              <a:rPr lang="ja-JP" altLang="en-US" sz="2800" dirty="0"/>
              <a:t>：縦のデータの組</a:t>
            </a:r>
          </a:p>
          <a:p>
            <a:endParaRPr lang="en-US" altLang="ja-JP" sz="2800" dirty="0" smtClean="0"/>
          </a:p>
          <a:p>
            <a:r>
              <a:rPr lang="ja-JP" altLang="en-US" sz="3600" b="1" dirty="0" smtClean="0">
                <a:solidFill>
                  <a:srgbClr val="00B050"/>
                </a:solidFill>
              </a:rPr>
              <a:t>キー</a:t>
            </a:r>
            <a:endParaRPr lang="en-US" altLang="ja-JP" sz="3600" dirty="0"/>
          </a:p>
          <a:p>
            <a:r>
              <a:rPr lang="en-US" altLang="ja-JP" sz="2800" dirty="0" smtClean="0"/>
              <a:t>DB</a:t>
            </a:r>
            <a:r>
              <a:rPr lang="ja-JP" altLang="en-US" sz="2800" dirty="0"/>
              <a:t>のテーブルから特定のデータを引き出すための鍵です</a:t>
            </a:r>
            <a:r>
              <a:rPr lang="ja-JP" altLang="en-US" sz="2800" dirty="0" smtClean="0"/>
              <a:t>。</a:t>
            </a:r>
            <a:endParaRPr lang="ja-JP" altLang="en-US" sz="2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主キー：その値を指定すれば、</a:t>
            </a:r>
            <a:r>
              <a:rPr lang="ja-JP" altLang="en-US" sz="2800" dirty="0">
                <a:solidFill>
                  <a:srgbClr val="C00000"/>
                </a:solidFill>
              </a:rPr>
              <a:t>必ず一行のレコードを特定できるような列の組み合わせ</a:t>
            </a:r>
            <a:r>
              <a:rPr lang="ja-JP" altLang="en-US" sz="2800" dirty="0"/>
              <a:t>のこと。一意にレコードを識別するためにある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ja-JP" altLang="en-US" sz="2800" dirty="0"/>
              <a:t>外部キー：</a:t>
            </a:r>
            <a:r>
              <a:rPr lang="en-US" altLang="ja-JP" sz="2800" dirty="0"/>
              <a:t>2</a:t>
            </a:r>
            <a:r>
              <a:rPr lang="ja-JP" altLang="en-US" sz="2800" dirty="0" err="1"/>
              <a:t>つの</a:t>
            </a:r>
            <a:r>
              <a:rPr lang="ja-JP" altLang="en-US" sz="2800" dirty="0"/>
              <a:t>デーブル間の列同士で設定するもの。参照する側に挿入されるデータを、参照される側に存在しているデータのみに限定するなど、制約をかけるためにある</a:t>
            </a:r>
          </a:p>
        </p:txBody>
      </p:sp>
    </p:spTree>
    <p:extLst>
      <p:ext uri="{BB962C8B-B14F-4D97-AF65-F5344CB8AC3E}">
        <p14:creationId xmlns:p14="http://schemas.microsoft.com/office/powerpoint/2010/main" val="2630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847</Words>
  <Application>Microsoft Office PowerPoint</Application>
  <PresentationFormat>画面に合わせる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Wingdings</vt:lpstr>
      <vt:lpstr>Office ​​テーマ</vt:lpstr>
      <vt:lpstr>データベース設計の前に</vt:lpstr>
      <vt:lpstr>データベース設計の前に</vt:lpstr>
      <vt:lpstr>データベース設計の前に</vt:lpstr>
      <vt:lpstr>データベース設計の前に</vt:lpstr>
      <vt:lpstr>データベース設計とは？？？</vt:lpstr>
      <vt:lpstr>データベース設計とは？？？</vt:lpstr>
      <vt:lpstr>データベース設計とは？？？</vt:lpstr>
      <vt:lpstr>データベース設計とは？？？</vt:lpstr>
      <vt:lpstr>テーブルの構成要素のおさらい</vt:lpstr>
      <vt:lpstr>論理設計と正規化</vt:lpstr>
      <vt:lpstr>論理設計と正規化</vt:lpstr>
      <vt:lpstr>論理設計と正規化</vt:lpstr>
      <vt:lpstr>論理設計と正規化</vt:lpstr>
      <vt:lpstr>データベース設計　実習について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コード設計書作成のヒント</dc:title>
  <dc:creator>岩田 正綱</dc:creator>
  <cp:lastModifiedBy>梶田 純孝</cp:lastModifiedBy>
  <cp:revision>63</cp:revision>
  <cp:lastPrinted>2019-06-24T09:25:58Z</cp:lastPrinted>
  <dcterms:created xsi:type="dcterms:W3CDTF">2017-06-05T23:43:34Z</dcterms:created>
  <dcterms:modified xsi:type="dcterms:W3CDTF">2019-06-24T23:51:59Z</dcterms:modified>
</cp:coreProperties>
</file>