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4825" cy="9750425"/>
  <p:custShowLst>
    <p:custShow name="Apresentação personalizada 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5FF"/>
    <a:srgbClr val="0000FF"/>
    <a:srgbClr val="FF007F"/>
    <a:srgbClr val="005500"/>
    <a:srgbClr val="00F26D"/>
    <a:srgbClr val="FFE5E5"/>
    <a:srgbClr val="FFBDBD"/>
    <a:srgbClr val="FF7575"/>
    <a:srgbClr val="D5F4FF"/>
    <a:srgbClr val="ABE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7" autoAdjust="0"/>
    <p:restoredTop sz="95238" autoAdjust="0"/>
  </p:normalViewPr>
  <p:slideViewPr>
    <p:cSldViewPr snapToGrid="0">
      <p:cViewPr>
        <p:scale>
          <a:sx n="100" d="100"/>
          <a:sy n="100" d="100"/>
        </p:scale>
        <p:origin x="-360" y="1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96"/>
    </p:cViewPr>
  </p:sorterViewPr>
  <p:notesViewPr>
    <p:cSldViewPr snapToGrid="0">
      <p:cViewPr>
        <p:scale>
          <a:sx n="100" d="100"/>
          <a:sy n="100" d="100"/>
        </p:scale>
        <p:origin x="-1566" y="-78"/>
      </p:cViewPr>
      <p:guideLst>
        <p:guide orient="horz" pos="3072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424" cy="48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2815" y="0"/>
            <a:ext cx="2970424" cy="48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212"/>
            <a:ext cx="2970424" cy="48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2815" y="9261212"/>
            <a:ext cx="2970424" cy="48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E2272C3-A280-440A-863E-3962C209A45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538547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424" cy="48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02" y="0"/>
            <a:ext cx="2970424" cy="48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77" y="4631453"/>
            <a:ext cx="5026872" cy="438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2904"/>
            <a:ext cx="2970424" cy="48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02" y="9262904"/>
            <a:ext cx="2970424" cy="48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64FBE79-56C6-4191-B5AA-404E572E27E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6254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0279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0279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Browser</a:t>
            </a:r>
            <a:r>
              <a:rPr lang="pt-BR" baseline="0" dirty="0" smtClean="0"/>
              <a:t> interpreta TAGS e não STRINGS comuns, como está a saída do PRINTF para STDOUT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3090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Browser</a:t>
            </a:r>
            <a:r>
              <a:rPr lang="pt-BR" baseline="0" dirty="0" smtClean="0"/>
              <a:t> interpreta TAGS e não STRINGS comuns, como está a saída do PRINTF para STDOUT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3090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Browser</a:t>
            </a:r>
            <a:r>
              <a:rPr lang="pt-BR" baseline="0" dirty="0" smtClean="0"/>
              <a:t> interpreta TAGS e não STRINGS comuns, como está a saída do PRINTF para STDOUT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3090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Browser</a:t>
            </a:r>
            <a:r>
              <a:rPr lang="pt-BR" baseline="0" dirty="0" smtClean="0"/>
              <a:t> interpreta TAGS e não STRINGS comuns, como está a saída do PRINTF para STDOUT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3090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Browser</a:t>
            </a:r>
            <a:r>
              <a:rPr lang="pt-BR" baseline="0" dirty="0" smtClean="0"/>
              <a:t> interpreta TAGS e não STRINGS comuns, como está a saída do PRINTF para STDOUT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3090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Browser</a:t>
            </a:r>
            <a:r>
              <a:rPr lang="pt-BR" baseline="0" dirty="0" smtClean="0"/>
              <a:t> interpreta TAGS e não STRINGS comuns, como está a saída do PRINTF para STDOUT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3090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0279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423798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369165" y="3976209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9676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pt-BR" altLang="en-US" smtClean="0"/>
              <a:t>Clique para editar o estilo do título mestre</a:t>
            </a:r>
            <a:endParaRPr lang="pt-BR" alt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81616" y="5352786"/>
            <a:ext cx="6553200" cy="597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pt-BR" altLang="en-US" smtClean="0"/>
              <a:t>Clique para editar o estilo do subtítulo mestre</a:t>
            </a:r>
            <a:endParaRPr lang="pt-B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Definir texto</a:t>
            </a:r>
            <a:endParaRPr lang="pt-B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44FAF90E-5A4F-4C7F-AB71-40CF72E2EFE7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8559800" y="6423025"/>
            <a:ext cx="647700" cy="434975"/>
          </a:xfrm>
        </p:spPr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481469"/>
            <a:ext cx="8229600" cy="4827587"/>
          </a:xfrm>
        </p:spPr>
        <p:txBody>
          <a:bodyPr/>
          <a:lstStyle>
            <a:lvl1pPr marL="342900" indent="-342900">
              <a:buFont typeface="Wingdings 2" pitchFamily="18" charset="2"/>
              <a:buChar char="¢"/>
              <a:defRPr/>
            </a:lvl1pPr>
            <a:lvl2pPr marL="669925" indent="-325438">
              <a:buFont typeface="Wingdings 2" pitchFamily="18" charset="2"/>
              <a:buChar char="£"/>
              <a:defRPr/>
            </a:lvl2pPr>
            <a:lvl3pPr marL="1022350" indent="-350838">
              <a:buFont typeface="Wingdings"/>
              <a:buChar char="ü"/>
              <a:defRPr/>
            </a:lvl3pPr>
            <a:lvl4pPr marL="1339850" indent="-315913">
              <a:buFont typeface="Wingdings"/>
              <a:buChar char="ü"/>
              <a:defRPr/>
            </a:lvl4pPr>
            <a:lvl5pPr marL="1681163" indent="-339725">
              <a:buFont typeface="Wingdings"/>
              <a:buChar char="ü"/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137275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2960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dirty="0" smtClean="0"/>
              <a:t>Clique para editar os estilos do texto mestre</a:t>
            </a:r>
          </a:p>
          <a:p>
            <a:pPr lvl="1"/>
            <a:r>
              <a:rPr lang="pt-BR" altLang="en-US" dirty="0" smtClean="0"/>
              <a:t>Segundo nível</a:t>
            </a:r>
          </a:p>
          <a:p>
            <a:pPr lvl="2"/>
            <a:r>
              <a:rPr lang="pt-BR" altLang="en-US" dirty="0" smtClean="0"/>
              <a:t>Terceiro nível</a:t>
            </a:r>
          </a:p>
          <a:p>
            <a:pPr lvl="3"/>
            <a:r>
              <a:rPr lang="pt-BR" altLang="en-US" dirty="0" smtClean="0"/>
              <a:t>Quarto nível</a:t>
            </a:r>
          </a:p>
          <a:p>
            <a:pPr lvl="4"/>
            <a:r>
              <a:rPr lang="pt-BR" altLang="en-US" dirty="0" smtClean="0"/>
              <a:t>Quinto nível</a:t>
            </a:r>
          </a:p>
        </p:txBody>
      </p:sp>
      <p:sp>
        <p:nvSpPr>
          <p:cNvPr id="4106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457200" y="65722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10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6423025"/>
            <a:ext cx="4937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fld id="{C701CD3D-C278-472F-B737-EBB39B9356B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ap.dc.ufscar.br/~aluno/conversorTem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G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://cap.dc.ufscar.br/~aluno/cgi-bin/celsius.cgi?temp_celsius=100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68"/>
          <p:cNvSpPr>
            <a:spLocks noGrp="1" noChangeArrowheads="1"/>
          </p:cNvSpPr>
          <p:nvPr>
            <p:ph type="ctrTitle"/>
          </p:nvPr>
        </p:nvSpPr>
        <p:spPr>
          <a:xfrm>
            <a:off x="636588" y="1475873"/>
            <a:ext cx="7888287" cy="2637847"/>
          </a:xfrm>
          <a:noFill/>
        </p:spPr>
        <p:txBody>
          <a:bodyPr anchor="ctr"/>
          <a:lstStyle/>
          <a:p>
            <a:pPr algn="ctr" eaLnBrk="1" hangingPunct="1"/>
            <a:r>
              <a:rPr lang="pt-BR" sz="4000" dirty="0" smtClean="0">
                <a:solidFill>
                  <a:srgbClr val="3D8731"/>
                </a:solidFill>
              </a:rPr>
              <a:t>Executando Programas em C Utilizando CGI e Servidor Web</a:t>
            </a:r>
            <a:endParaRPr lang="en-US" sz="4000" dirty="0" smtClean="0">
              <a:solidFill>
                <a:srgbClr val="3D8731"/>
              </a:solidFill>
            </a:endParaRPr>
          </a:p>
        </p:txBody>
      </p:sp>
      <p:pic>
        <p:nvPicPr>
          <p:cNvPr id="9" name="Imagem 5" descr="Untitled-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0" y="5068665"/>
            <a:ext cx="122078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390775" y="4977183"/>
            <a:ext cx="6410325" cy="163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Disciplina: Construção de Algoritmos e Programação</a:t>
            </a:r>
          </a:p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pt-BR" sz="2200" b="0" kern="0" dirty="0" smtClean="0"/>
              <a:t>Prof. Ricardo Rodrigues Ciferri</a:t>
            </a:r>
          </a:p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09600" y="457200"/>
            <a:ext cx="8305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2000" i="1" dirty="0" smtClean="0"/>
              <a:t>Universidade Federal de São Carlos - </a:t>
            </a:r>
            <a:r>
              <a:rPr lang="pt-BR" sz="2000" i="1" dirty="0"/>
              <a:t>UFSCar</a:t>
            </a:r>
            <a:br>
              <a:rPr lang="pt-BR" sz="2000" i="1" dirty="0"/>
            </a:br>
            <a:r>
              <a:rPr lang="pt-BR" sz="2000" i="1" dirty="0" smtClean="0"/>
              <a:t>Departamento de Computação </a:t>
            </a:r>
            <a:r>
              <a:rPr lang="pt-BR" sz="2000" i="1" dirty="0"/>
              <a:t>- DC</a:t>
            </a:r>
            <a:br>
              <a:rPr lang="pt-BR" sz="2000" i="1" dirty="0"/>
            </a:br>
            <a:r>
              <a:rPr lang="pt-BR" sz="2000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Página HTML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469875" y="1176758"/>
            <a:ext cx="8229600" cy="5081256"/>
          </a:xfrm>
        </p:spPr>
        <p:txBody>
          <a:bodyPr/>
          <a:lstStyle/>
          <a:p>
            <a:r>
              <a:rPr lang="pt-BR" dirty="0" smtClean="0"/>
              <a:t>Crie o arquivo CSS para ser utilizado como estilo da página criada (estilo.css):</a:t>
            </a:r>
          </a:p>
          <a:p>
            <a:pPr marL="344487" lvl="1" indent="0"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{ margin: 0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padding: 0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background-color: #DCDCDC; </a:t>
            </a:r>
          </a:p>
          <a:p>
            <a:pPr marL="344487" lvl="1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#title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color: #5F9EA0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font-family: arial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padding: 10pt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#graus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font-family: arial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padding: 30pt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#celsius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background-color: #FFFFFF; </a:t>
            </a:r>
          </a:p>
          <a:p>
            <a:pPr marL="344487" lvl="1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4009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Página HTML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469875" y="1176758"/>
            <a:ext cx="8229600" cy="5081256"/>
          </a:xfrm>
        </p:spPr>
        <p:txBody>
          <a:bodyPr/>
          <a:lstStyle/>
          <a:p>
            <a:r>
              <a:rPr lang="pt-BR" dirty="0" smtClean="0"/>
              <a:t>Crie programa em C para conversão de temperaturas (celsius.c – parte 1):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marL="0" indent="0">
              <a:buNone/>
            </a:pP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char* dados = NULL;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double temperatura_celsius;</a:t>
            </a:r>
          </a:p>
          <a:p>
            <a:pPr marL="0" indent="0">
              <a:buNone/>
            </a:pP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resposta[512] = {'\n'};</a:t>
            </a:r>
          </a:p>
          <a:p>
            <a:pPr marL="0" indent="0">
              <a:buNone/>
            </a:pP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double temperatura_fahrenheit = 0.0;</a:t>
            </a:r>
          </a:p>
          <a:p>
            <a:pPr marL="0" indent="0">
              <a:buNone/>
            </a:pP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dados = getenv("QUERY_STRING");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if (dados == NULL)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  snprintf(</a:t>
            </a:r>
            <a:r>
              <a:rPr lang="pt-BR" sz="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resposta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, sizeof resposta,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           "Erro durante a extração de dados do formulário.\n");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  else if (sscanf(dados,</a:t>
            </a:r>
          </a:p>
          <a:p>
            <a:pPr marL="0" indent="0">
              <a:buNone/>
            </a:pP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"temp_celsius=%lf",</a:t>
            </a:r>
          </a:p>
          <a:p>
            <a:pPr marL="0" indent="0">
              <a:buNone/>
            </a:pP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&amp;temperatura_celsius) != 1)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  snprintf(</a:t>
            </a:r>
            <a:r>
              <a:rPr lang="pt-BR" sz="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resposta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, sizeof resposta,</a:t>
            </a:r>
          </a:p>
          <a:p>
            <a:pPr marL="0" indent="0">
              <a:buNone/>
            </a:pP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"Entrada inválida: a temperatura deve ser numérica.\n");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  temperatura_fahrenheit = 1.8 * temperatura_celsius + 32;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  snprintf(</a:t>
            </a:r>
            <a:r>
              <a:rPr lang="pt-BR" sz="9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resposta</a:t>
            </a:r>
            <a:r>
              <a:rPr lang="pt-BR" sz="900" dirty="0">
                <a:latin typeface="Courier New" pitchFamily="49" charset="0"/>
                <a:cs typeface="Courier New" pitchFamily="49" charset="0"/>
              </a:rPr>
              <a:t>, sizeof resposta, "%lfC = %lfF.\n",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           temperatura_celsius, temperatura_fahrenheit);</a:t>
            </a:r>
          </a:p>
          <a:p>
            <a:pPr marL="0" indent="0">
              <a:buNone/>
            </a:pPr>
            <a:r>
              <a:rPr lang="pt-BR" sz="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Página HTML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469875" y="1176758"/>
            <a:ext cx="8229600" cy="5081256"/>
          </a:xfrm>
        </p:spPr>
        <p:txBody>
          <a:bodyPr/>
          <a:lstStyle/>
          <a:p>
            <a:r>
              <a:rPr lang="pt-BR" dirty="0" smtClean="0"/>
              <a:t>Crie programa em C para conversão de temperaturas (celsius.c – parte 2):</a:t>
            </a:r>
          </a:p>
          <a:p>
            <a:pPr marL="0" indent="0">
              <a:buNone/>
            </a:pPr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HTML resposta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printf("%s%c%c\n","Content-Type:text/html;charset=UTF-8",13,10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printf("&lt;!DOCTYPE html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&gt;");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printf("&lt;html lang=\"pt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\"&gt;");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printf("&lt;head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&gt;");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printf("&lt;meta charset=\"utf-8\"&gt;");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printf("&lt;title&gt;Conversor de Temperatura&lt;/title&gt;");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printf("&lt;link rel=\"stylesheet\" href=\"../estilo.css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\"&gt;");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printf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("&lt;/head&gt;");</a:t>
            </a:r>
          </a:p>
          <a:p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printf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("&lt;body&gt;");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printf("&lt;!-- page content --&gt;");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printf("%s", resposta);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printf("&lt;/body&gt;");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printf("&lt;/html&gt;");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25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Página HTML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469875" y="1176758"/>
            <a:ext cx="8229600" cy="5081256"/>
          </a:xfrm>
        </p:spPr>
        <p:txBody>
          <a:bodyPr/>
          <a:lstStyle/>
          <a:p>
            <a:r>
              <a:rPr lang="pt-BR" sz="2800" dirty="0" smtClean="0"/>
              <a:t>A partir do Filezilla, transfira os arquivos </a:t>
            </a:r>
            <a:r>
              <a:rPr lang="pt-BR" sz="2800" dirty="0" smtClean="0">
                <a:solidFill>
                  <a:srgbClr val="C00000"/>
                </a:solidFill>
              </a:rPr>
              <a:t>conversorTemp.html</a:t>
            </a:r>
            <a:r>
              <a:rPr lang="pt-BR" sz="2800" dirty="0" smtClean="0"/>
              <a:t> e </a:t>
            </a:r>
            <a:r>
              <a:rPr lang="pt-BR" sz="2800" dirty="0" smtClean="0">
                <a:solidFill>
                  <a:srgbClr val="C00000"/>
                </a:solidFill>
              </a:rPr>
              <a:t>estilo.css</a:t>
            </a:r>
            <a:r>
              <a:rPr lang="pt-BR" sz="2800" dirty="0" smtClean="0"/>
              <a:t> para a pasta </a:t>
            </a:r>
            <a:r>
              <a:rPr lang="pt-BR" sz="2800" dirty="0" smtClean="0">
                <a:solidFill>
                  <a:srgbClr val="C00000"/>
                </a:solidFill>
              </a:rPr>
              <a:t>public_html</a:t>
            </a:r>
            <a:r>
              <a:rPr lang="pt-BR" sz="2800" dirty="0" smtClean="0"/>
              <a:t> do servidor.</a:t>
            </a:r>
          </a:p>
          <a:p>
            <a:r>
              <a:rPr lang="pt-BR" sz="2800" dirty="0" smtClean="0"/>
              <a:t>A partir do Filezilla, transfira o arquivo </a:t>
            </a:r>
            <a:r>
              <a:rPr lang="pt-BR" sz="2800" dirty="0" smtClean="0">
                <a:solidFill>
                  <a:srgbClr val="C00000"/>
                </a:solidFill>
              </a:rPr>
              <a:t>celsius.c</a:t>
            </a:r>
            <a:r>
              <a:rPr lang="pt-BR" sz="2800" dirty="0" smtClean="0"/>
              <a:t> para a pasta </a:t>
            </a:r>
            <a:r>
              <a:rPr lang="pt-BR" sz="2800" dirty="0" smtClean="0">
                <a:solidFill>
                  <a:srgbClr val="C00000"/>
                </a:solidFill>
              </a:rPr>
              <a:t>public_html/cgi-bin</a:t>
            </a:r>
            <a:r>
              <a:rPr lang="pt-BR" sz="2800" dirty="0" smtClean="0"/>
              <a:t> do servidor.</a:t>
            </a:r>
          </a:p>
          <a:p>
            <a:r>
              <a:rPr lang="pt-BR" sz="2800" dirty="0" smtClean="0"/>
              <a:t>A partir do terminal do Putty, compile o arquivo celsius.c como cgi:</a:t>
            </a:r>
          </a:p>
          <a:p>
            <a:pPr marL="344487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gcc celsius.c –o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celsius.cgi</a:t>
            </a:r>
            <a:endParaRPr lang="pt-BR" sz="2400" dirty="0" smtClean="0"/>
          </a:p>
          <a:p>
            <a:r>
              <a:rPr lang="pt-BR" sz="2800" dirty="0" smtClean="0"/>
              <a:t>Abra o formulário HTML a partir do servidor e execute uma conversão:</a:t>
            </a:r>
          </a:p>
          <a:p>
            <a:pPr marL="0" indent="0">
              <a:buNone/>
            </a:pPr>
            <a:r>
              <a:rPr lang="pt-BR" sz="2400" dirty="0" smtClean="0"/>
              <a:t>           </a:t>
            </a: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://cap.dc.ufscar.br</a:t>
            </a:r>
            <a:r>
              <a:rPr lang="pt-BR" sz="2400" dirty="0" smtClean="0">
                <a:hlinkClick r:id="rId3"/>
              </a:rPr>
              <a:t>/~aluno/conversorTemp.html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65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isel 34"/>
          <p:cNvSpPr/>
          <p:nvPr/>
        </p:nvSpPr>
        <p:spPr bwMode="auto">
          <a:xfrm>
            <a:off x="4162406" y="1239898"/>
            <a:ext cx="4438808" cy="2733240"/>
          </a:xfrm>
          <a:prstGeom prst="beve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Bisel 11"/>
          <p:cNvSpPr/>
          <p:nvPr/>
        </p:nvSpPr>
        <p:spPr bwMode="auto">
          <a:xfrm>
            <a:off x="371476" y="1239898"/>
            <a:ext cx="2268974" cy="2627252"/>
          </a:xfrm>
          <a:prstGeom prst="beve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Página HTML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10" y="2180467"/>
            <a:ext cx="972632" cy="97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5" y="2164453"/>
            <a:ext cx="417174" cy="3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Imagem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95" y="2001086"/>
            <a:ext cx="739775" cy="88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Imagem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5" y="1970758"/>
            <a:ext cx="419418" cy="41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91588" y="3115570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n-lt"/>
              </a:rPr>
              <a:t>Usuário</a:t>
            </a:r>
          </a:p>
          <a:p>
            <a:r>
              <a:rPr lang="pt-BR" sz="1200" dirty="0" smtClean="0">
                <a:latin typeface="+mn-lt"/>
              </a:rPr>
              <a:t>PC Local</a:t>
            </a:r>
            <a:endParaRPr lang="pt-BR" sz="1200" dirty="0">
              <a:latin typeface="+mn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93457" y="1560458"/>
            <a:ext cx="1428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Navegador</a:t>
            </a:r>
          </a:p>
          <a:p>
            <a:r>
              <a:rPr lang="pt-BR" sz="1000" dirty="0" smtClean="0">
                <a:latin typeface="+mn-lt"/>
              </a:rPr>
              <a:t>Web (IE, Firefox, Chrome, Safari, etc.)</a:t>
            </a:r>
            <a:endParaRPr lang="pt-BR" sz="1000" dirty="0">
              <a:latin typeface="+mn-lt"/>
            </a:endParaRPr>
          </a:p>
        </p:txBody>
      </p:sp>
      <p:sp>
        <p:nvSpPr>
          <p:cNvPr id="19" name="Seta para a direita 18"/>
          <p:cNvSpPr/>
          <p:nvPr/>
        </p:nvSpPr>
        <p:spPr bwMode="auto">
          <a:xfrm>
            <a:off x="2700553" y="2398735"/>
            <a:ext cx="1295400" cy="1840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69815" y="1731043"/>
            <a:ext cx="170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   Requisição Formulário </a:t>
            </a:r>
          </a:p>
          <a:p>
            <a:r>
              <a:rPr lang="pt-BR" sz="1000" dirty="0" smtClean="0">
                <a:latin typeface="+mn-lt"/>
              </a:rPr>
              <a:t>HTML</a:t>
            </a:r>
          </a:p>
          <a:p>
            <a:r>
              <a:rPr lang="pt-BR" sz="1000" dirty="0" smtClean="0">
                <a:latin typeface="+mn-lt"/>
              </a:rPr>
              <a:t>HTML + parâmetros</a:t>
            </a:r>
          </a:p>
          <a:p>
            <a:r>
              <a:rPr lang="pt-BR" sz="1000" dirty="0" smtClean="0">
                <a:solidFill>
                  <a:srgbClr val="C00000"/>
                </a:solidFill>
                <a:latin typeface="+mn-lt"/>
              </a:rPr>
              <a:t>(temp_celsius)</a:t>
            </a:r>
          </a:p>
        </p:txBody>
      </p:sp>
      <p:pic>
        <p:nvPicPr>
          <p:cNvPr id="1032" name="Imagem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35" y="1239898"/>
            <a:ext cx="477523" cy="47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4175751" y="2896657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n-lt"/>
              </a:rPr>
              <a:t>Servidor </a:t>
            </a:r>
          </a:p>
          <a:p>
            <a:r>
              <a:rPr lang="pt-BR" sz="1200" dirty="0" smtClean="0">
                <a:latin typeface="+mn-lt"/>
              </a:rPr>
              <a:t>Web</a:t>
            </a:r>
          </a:p>
          <a:p>
            <a:r>
              <a:rPr lang="pt-BR" sz="1200" dirty="0" smtClean="0">
                <a:latin typeface="+mn-lt"/>
              </a:rPr>
              <a:t>(Apache)</a:t>
            </a:r>
            <a:endParaRPr lang="pt-BR" sz="1200" dirty="0">
              <a:latin typeface="+mn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324884" y="2001086"/>
            <a:ext cx="122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Programas </a:t>
            </a:r>
          </a:p>
          <a:p>
            <a:r>
              <a:rPr lang="pt-BR" sz="1000" dirty="0" smtClean="0">
                <a:latin typeface="+mn-lt"/>
              </a:rPr>
              <a:t>Locais</a:t>
            </a:r>
            <a:endParaRPr lang="pt-BR" sz="10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375" y="1918529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631089" y="2420562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Módulo CGI</a:t>
            </a:r>
            <a:endParaRPr lang="pt-BR" sz="1000" dirty="0">
              <a:latin typeface="+mn-lt"/>
            </a:endParaRPr>
          </a:p>
        </p:txBody>
      </p:sp>
      <p:sp>
        <p:nvSpPr>
          <p:cNvPr id="4" name="Seta para a esquerda e para a direita 3"/>
          <p:cNvSpPr/>
          <p:nvPr/>
        </p:nvSpPr>
        <p:spPr bwMode="auto">
          <a:xfrm>
            <a:off x="5460669" y="2114456"/>
            <a:ext cx="396814" cy="171450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Seta para a esquerda e para a direita 27"/>
          <p:cNvSpPr/>
          <p:nvPr/>
        </p:nvSpPr>
        <p:spPr bwMode="auto">
          <a:xfrm>
            <a:off x="6698584" y="2084986"/>
            <a:ext cx="361255" cy="171450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80" y="2725657"/>
            <a:ext cx="434784" cy="47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Seta para a esquerda e para a direita 28"/>
          <p:cNvSpPr/>
          <p:nvPr/>
        </p:nvSpPr>
        <p:spPr bwMode="auto">
          <a:xfrm rot="1158496">
            <a:off x="5374441" y="2691885"/>
            <a:ext cx="460575" cy="181989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Seta para a direita 29"/>
          <p:cNvSpPr/>
          <p:nvPr/>
        </p:nvSpPr>
        <p:spPr bwMode="auto">
          <a:xfrm rot="10800000">
            <a:off x="2694314" y="2580886"/>
            <a:ext cx="1295400" cy="1840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518156" y="2784530"/>
            <a:ext cx="170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Resposta</a:t>
            </a:r>
          </a:p>
          <a:p>
            <a:r>
              <a:rPr lang="pt-BR" sz="1000" dirty="0" smtClean="0">
                <a:latin typeface="+mn-lt"/>
              </a:rPr>
              <a:t>Página HTML </a:t>
            </a:r>
            <a:r>
              <a:rPr lang="pt-BR" sz="1000" dirty="0" smtClean="0">
                <a:solidFill>
                  <a:srgbClr val="C00000"/>
                </a:solidFill>
                <a:latin typeface="+mn-lt"/>
              </a:rPr>
              <a:t>(resposta)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274990" y="3288294"/>
            <a:ext cx="170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Páginas Locais (HTML)</a:t>
            </a:r>
          </a:p>
          <a:p>
            <a:r>
              <a:rPr lang="pt-BR" sz="1000" dirty="0" smtClean="0">
                <a:latin typeface="+mn-lt"/>
              </a:rPr>
              <a:t>Estilos CSS</a:t>
            </a: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46" y="3230423"/>
            <a:ext cx="434784" cy="47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CaixaDeTexto 35"/>
          <p:cNvSpPr txBox="1"/>
          <p:nvPr/>
        </p:nvSpPr>
        <p:spPr>
          <a:xfrm>
            <a:off x="795483" y="3868045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Cliente</a:t>
            </a:r>
            <a:endParaRPr lang="pt-BR" sz="1400" dirty="0">
              <a:latin typeface="+mn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819875" y="3990975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Servidor</a:t>
            </a:r>
            <a:endParaRPr lang="pt-BR" sz="1400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81810" y="2733203"/>
            <a:ext cx="1733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C00000"/>
                </a:solidFill>
                <a:latin typeface="+mn-lt"/>
              </a:rPr>
              <a:t>conversorTemp.html</a:t>
            </a:r>
          </a:p>
          <a:p>
            <a:r>
              <a:rPr lang="pt-BR" sz="1100" dirty="0" smtClean="0">
                <a:solidFill>
                  <a:srgbClr val="C00000"/>
                </a:solidFill>
                <a:latin typeface="+mn-lt"/>
              </a:rPr>
              <a:t>estilo.css</a:t>
            </a:r>
            <a:endParaRPr lang="pt-BR" sz="11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have dupla 7"/>
          <p:cNvSpPr/>
          <p:nvPr/>
        </p:nvSpPr>
        <p:spPr bwMode="auto">
          <a:xfrm>
            <a:off x="6381810" y="2755127"/>
            <a:ext cx="1838466" cy="551647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022752" y="1595307"/>
            <a:ext cx="1733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+mn-lt"/>
              </a:rPr>
              <a:t>c</a:t>
            </a:r>
            <a:r>
              <a:rPr lang="pt-BR" sz="1100" dirty="0" smtClean="0">
                <a:solidFill>
                  <a:srgbClr val="C00000"/>
                </a:solidFill>
                <a:latin typeface="+mn-lt"/>
              </a:rPr>
              <a:t>elsius.cgi</a:t>
            </a:r>
          </a:p>
          <a:p>
            <a:r>
              <a:rPr lang="pt-BR" sz="1100" dirty="0">
                <a:solidFill>
                  <a:srgbClr val="C00000"/>
                </a:solidFill>
                <a:latin typeface="+mn-lt"/>
              </a:rPr>
              <a:t>c</a:t>
            </a:r>
            <a:r>
              <a:rPr lang="pt-BR" sz="1100" dirty="0" smtClean="0">
                <a:solidFill>
                  <a:srgbClr val="C00000"/>
                </a:solidFill>
                <a:latin typeface="+mn-lt"/>
              </a:rPr>
              <a:t>elsius.c</a:t>
            </a:r>
            <a:endParaRPr lang="pt-BR" sz="11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9" name="Chave dupla 38"/>
          <p:cNvSpPr/>
          <p:nvPr/>
        </p:nvSpPr>
        <p:spPr bwMode="auto">
          <a:xfrm>
            <a:off x="7453443" y="1599311"/>
            <a:ext cx="834263" cy="445524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6725" y="5029200"/>
            <a:ext cx="7648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n-lt"/>
              </a:rPr>
              <a:t>Variáveis e arquivos do exemplo considerando a arquitetura vista anteriormente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00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40" name="Espaço Reservado para Conteúdo 3"/>
          <p:cNvSpPr>
            <a:spLocks noGrp="1"/>
          </p:cNvSpPr>
          <p:nvPr>
            <p:ph idx="1"/>
          </p:nvPr>
        </p:nvSpPr>
        <p:spPr>
          <a:xfrm>
            <a:off x="479400" y="1033883"/>
            <a:ext cx="8229600" cy="5081256"/>
          </a:xfrm>
        </p:spPr>
        <p:txBody>
          <a:bodyPr/>
          <a:lstStyle/>
          <a:p>
            <a:r>
              <a:rPr lang="pt-BR" dirty="0" smtClean="0"/>
              <a:t>CGI </a:t>
            </a:r>
            <a:r>
              <a:rPr lang="pt-BR" dirty="0"/>
              <a:t>na W3C: </a:t>
            </a:r>
            <a:endParaRPr lang="pt-BR" dirty="0" smtClean="0"/>
          </a:p>
          <a:p>
            <a:pPr lvl="1"/>
            <a:r>
              <a:rPr lang="pt-BR" dirty="0" smtClean="0"/>
              <a:t>https</a:t>
            </a:r>
            <a:r>
              <a:rPr lang="pt-BR" dirty="0"/>
              <a:t>://www.w3.org/CGI</a:t>
            </a:r>
            <a:r>
              <a:rPr lang="pt-BR" dirty="0" smtClean="0"/>
              <a:t>/</a:t>
            </a:r>
          </a:p>
          <a:p>
            <a:r>
              <a:rPr lang="pt-BR" dirty="0" smtClean="0"/>
              <a:t>Tutoriais e exemplos: </a:t>
            </a:r>
          </a:p>
          <a:p>
            <a:pPr lvl="1"/>
            <a:r>
              <a:rPr lang="pt-BR" dirty="0"/>
              <a:t>http://cap.dc.ufscar.br/~franco.garcia/</a:t>
            </a:r>
            <a:endParaRPr lang="pt-BR" dirty="0" smtClean="0"/>
          </a:p>
          <a:p>
            <a:pPr marL="0" indent="0"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4636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72127" y="1414794"/>
            <a:ext cx="8229600" cy="5081256"/>
          </a:xfrm>
        </p:spPr>
        <p:txBody>
          <a:bodyPr/>
          <a:lstStyle/>
          <a:p>
            <a:r>
              <a:rPr lang="pt-BR" dirty="0" smtClean="0"/>
              <a:t>Common Gateway Interface (CGI)</a:t>
            </a:r>
          </a:p>
          <a:p>
            <a:r>
              <a:rPr lang="pt-BR" dirty="0" smtClean="0"/>
              <a:t>Esquema de execução de programas em C via Web Browser utilizando servidor Web e CGI</a:t>
            </a:r>
          </a:p>
          <a:p>
            <a:r>
              <a:rPr lang="pt-BR" dirty="0" smtClean="0"/>
              <a:t>Exemplo prático – execução direta</a:t>
            </a:r>
          </a:p>
          <a:p>
            <a:r>
              <a:rPr lang="pt-BR" dirty="0" smtClean="0"/>
              <a:t>Exemplo prático – execução a partir de página HTML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sz="3000" dirty="0" smtClean="0"/>
          </a:p>
          <a:p>
            <a:pPr marL="344487" lvl="1" indent="0">
              <a:buNone/>
            </a:pPr>
            <a:endParaRPr lang="pt-BR" sz="3000" dirty="0" smtClean="0"/>
          </a:p>
          <a:p>
            <a:pPr lvl="1"/>
            <a:endParaRPr lang="pt-BR" sz="3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330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Common Gateway Interface (CGI)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72127" y="1414794"/>
            <a:ext cx="8229600" cy="5081256"/>
          </a:xfrm>
        </p:spPr>
        <p:txBody>
          <a:bodyPr/>
          <a:lstStyle/>
          <a:p>
            <a:r>
              <a:rPr lang="pt-BR" dirty="0" smtClean="0"/>
              <a:t>Especificação de interface padrão para a geração de páginas Web por servidores a partir de programas compilados</a:t>
            </a:r>
          </a:p>
          <a:p>
            <a:r>
              <a:rPr lang="pt-BR" dirty="0" smtClean="0"/>
              <a:t>Programas podem ser desenvolvidos em diferentes linguagens (ex.: C, C++, ASP, PHP, Python)</a:t>
            </a:r>
          </a:p>
          <a:p>
            <a:r>
              <a:rPr lang="pt-BR" dirty="0" smtClean="0"/>
              <a:t>Exemplo básico de execução do modelo cliente-servidor</a:t>
            </a:r>
          </a:p>
          <a:p>
            <a:r>
              <a:rPr lang="pt-BR" dirty="0"/>
              <a:t>Mais informações: </a:t>
            </a:r>
            <a:r>
              <a:rPr lang="pt-BR" dirty="0">
                <a:hlinkClick r:id="rId2"/>
              </a:rPr>
              <a:t>https://www.w3.org/CGI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sz="3000" dirty="0" smtClean="0"/>
          </a:p>
          <a:p>
            <a:pPr marL="344487" lvl="1" indent="0">
              <a:buNone/>
            </a:pPr>
            <a:endParaRPr lang="pt-BR" sz="3000" dirty="0" smtClean="0"/>
          </a:p>
          <a:p>
            <a:pPr lvl="1"/>
            <a:endParaRPr lang="pt-BR" sz="3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0764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isel 34"/>
          <p:cNvSpPr/>
          <p:nvPr/>
        </p:nvSpPr>
        <p:spPr bwMode="auto">
          <a:xfrm>
            <a:off x="4190842" y="1248210"/>
            <a:ext cx="4438808" cy="2733240"/>
          </a:xfrm>
          <a:prstGeom prst="beve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Bisel 11"/>
          <p:cNvSpPr/>
          <p:nvPr/>
        </p:nvSpPr>
        <p:spPr bwMode="auto">
          <a:xfrm>
            <a:off x="371476" y="1239898"/>
            <a:ext cx="2268974" cy="2627252"/>
          </a:xfrm>
          <a:prstGeom prst="beve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CGI para linguagem C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10" y="2180467"/>
            <a:ext cx="972632" cy="97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5" y="2164453"/>
            <a:ext cx="417174" cy="3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Imagem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95" y="2001086"/>
            <a:ext cx="739775" cy="88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Imagem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5" y="1970758"/>
            <a:ext cx="419418" cy="41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91588" y="3115570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n-lt"/>
              </a:rPr>
              <a:t>Usuário</a:t>
            </a:r>
          </a:p>
          <a:p>
            <a:r>
              <a:rPr lang="pt-BR" sz="1200" dirty="0" smtClean="0">
                <a:latin typeface="+mn-lt"/>
              </a:rPr>
              <a:t>PC Local</a:t>
            </a:r>
            <a:endParaRPr lang="pt-BR" sz="1200" dirty="0">
              <a:latin typeface="+mn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93457" y="1560458"/>
            <a:ext cx="1428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Navegador</a:t>
            </a:r>
          </a:p>
          <a:p>
            <a:r>
              <a:rPr lang="pt-BR" sz="1000" dirty="0" smtClean="0">
                <a:latin typeface="+mn-lt"/>
              </a:rPr>
              <a:t>Web (IE, Firefox, Chrome, Safari.)</a:t>
            </a:r>
            <a:endParaRPr lang="pt-BR" sz="1000" dirty="0">
              <a:latin typeface="+mn-lt"/>
            </a:endParaRPr>
          </a:p>
        </p:txBody>
      </p:sp>
      <p:sp>
        <p:nvSpPr>
          <p:cNvPr id="19" name="Seta para a direita 18"/>
          <p:cNvSpPr/>
          <p:nvPr/>
        </p:nvSpPr>
        <p:spPr bwMode="auto">
          <a:xfrm>
            <a:off x="2700553" y="2398735"/>
            <a:ext cx="1295400" cy="1840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69815" y="1843216"/>
            <a:ext cx="170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   Requisição Formulário </a:t>
            </a:r>
          </a:p>
          <a:p>
            <a:r>
              <a:rPr lang="pt-BR" sz="1000" dirty="0" smtClean="0">
                <a:latin typeface="+mn-lt"/>
              </a:rPr>
              <a:t>HTML</a:t>
            </a:r>
          </a:p>
          <a:p>
            <a:r>
              <a:rPr lang="pt-BR" sz="1000" dirty="0" smtClean="0">
                <a:latin typeface="+mn-lt"/>
              </a:rPr>
              <a:t>HTML + parâmetros</a:t>
            </a:r>
          </a:p>
        </p:txBody>
      </p:sp>
      <p:pic>
        <p:nvPicPr>
          <p:cNvPr id="1032" name="Imagem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35" y="1239898"/>
            <a:ext cx="477523" cy="47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4175751" y="2896657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n-lt"/>
              </a:rPr>
              <a:t>Servidor </a:t>
            </a:r>
          </a:p>
          <a:p>
            <a:r>
              <a:rPr lang="pt-BR" sz="1200" dirty="0" smtClean="0">
                <a:latin typeface="+mn-lt"/>
              </a:rPr>
              <a:t>Web</a:t>
            </a:r>
          </a:p>
          <a:p>
            <a:r>
              <a:rPr lang="pt-BR" sz="1200" dirty="0" smtClean="0">
                <a:latin typeface="+mn-lt"/>
              </a:rPr>
              <a:t>(Apache)</a:t>
            </a:r>
            <a:endParaRPr lang="pt-BR" sz="1200" dirty="0">
              <a:latin typeface="+mn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324884" y="2001086"/>
            <a:ext cx="122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Programas </a:t>
            </a:r>
          </a:p>
          <a:p>
            <a:r>
              <a:rPr lang="pt-BR" sz="1000" dirty="0" smtClean="0">
                <a:latin typeface="+mn-lt"/>
              </a:rPr>
              <a:t>Locais</a:t>
            </a:r>
            <a:endParaRPr lang="pt-BR" sz="10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375" y="1918529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631089" y="2420562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Módulo CGI</a:t>
            </a:r>
            <a:endParaRPr lang="pt-BR" sz="1000" dirty="0">
              <a:latin typeface="+mn-lt"/>
            </a:endParaRPr>
          </a:p>
        </p:txBody>
      </p:sp>
      <p:sp>
        <p:nvSpPr>
          <p:cNvPr id="4" name="Seta para a esquerda e para a direita 3"/>
          <p:cNvSpPr/>
          <p:nvPr/>
        </p:nvSpPr>
        <p:spPr bwMode="auto">
          <a:xfrm>
            <a:off x="5460669" y="2114456"/>
            <a:ext cx="396814" cy="171450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Seta para a esquerda e para a direita 27"/>
          <p:cNvSpPr/>
          <p:nvPr/>
        </p:nvSpPr>
        <p:spPr bwMode="auto">
          <a:xfrm>
            <a:off x="6698584" y="2084986"/>
            <a:ext cx="361255" cy="171450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80" y="2725657"/>
            <a:ext cx="434784" cy="47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Seta para a esquerda e para a direita 28"/>
          <p:cNvSpPr/>
          <p:nvPr/>
        </p:nvSpPr>
        <p:spPr bwMode="auto">
          <a:xfrm rot="1158496">
            <a:off x="5374441" y="2691885"/>
            <a:ext cx="460575" cy="181989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Seta para a direita 29"/>
          <p:cNvSpPr/>
          <p:nvPr/>
        </p:nvSpPr>
        <p:spPr bwMode="auto">
          <a:xfrm rot="10800000">
            <a:off x="2694314" y="2580886"/>
            <a:ext cx="1295400" cy="1840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518156" y="2784530"/>
            <a:ext cx="170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Resposta</a:t>
            </a:r>
          </a:p>
          <a:p>
            <a:r>
              <a:rPr lang="pt-BR" sz="1000" dirty="0" smtClean="0">
                <a:latin typeface="+mn-lt"/>
              </a:rPr>
              <a:t>Página HTML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274990" y="3288294"/>
            <a:ext cx="170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n-lt"/>
              </a:rPr>
              <a:t>Páginas Locais (HTML)</a:t>
            </a:r>
          </a:p>
          <a:p>
            <a:r>
              <a:rPr lang="pt-BR" sz="1000" dirty="0" smtClean="0">
                <a:latin typeface="+mn-lt"/>
              </a:rPr>
              <a:t>Estilos CSS</a:t>
            </a: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46" y="3230423"/>
            <a:ext cx="434784" cy="47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CaixaDeTexto 35"/>
          <p:cNvSpPr txBox="1"/>
          <p:nvPr/>
        </p:nvSpPr>
        <p:spPr>
          <a:xfrm>
            <a:off x="795483" y="3868045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Cliente</a:t>
            </a:r>
            <a:endParaRPr lang="pt-BR" sz="1400" dirty="0">
              <a:latin typeface="+mn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819875" y="3990975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Servidor</a:t>
            </a:r>
            <a:endParaRPr lang="pt-BR" sz="1400" dirty="0">
              <a:latin typeface="+mn-lt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0" y="4679751"/>
            <a:ext cx="881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dirty="0">
                <a:latin typeface="+mn-lt"/>
              </a:rPr>
              <a:t>1</a:t>
            </a:r>
            <a:r>
              <a:rPr lang="pt-BR" sz="1400" dirty="0" smtClean="0">
                <a:latin typeface="+mn-lt"/>
              </a:rPr>
              <a:t>. Preencher formulário HTML </a:t>
            </a:r>
          </a:p>
          <a:p>
            <a:pPr algn="l"/>
            <a:r>
              <a:rPr lang="pt-BR" sz="1400" dirty="0">
                <a:latin typeface="+mn-lt"/>
              </a:rPr>
              <a:t>2</a:t>
            </a:r>
            <a:r>
              <a:rPr lang="pt-BR" sz="1400" dirty="0" smtClean="0">
                <a:latin typeface="+mn-lt"/>
              </a:rPr>
              <a:t>. Enviar requisição: </a:t>
            </a:r>
            <a:r>
              <a:rPr lang="pt-BR" sz="1400" dirty="0" smtClean="0">
                <a:latin typeface="+mn-lt"/>
                <a:hlinkClick r:id="rId10"/>
              </a:rPr>
              <a:t>http</a:t>
            </a:r>
            <a:r>
              <a:rPr lang="pt-BR" sz="1400" dirty="0">
                <a:latin typeface="+mn-lt"/>
                <a:hlinkClick r:id="rId10"/>
              </a:rPr>
              <a:t>://cap.dc.ufscar.br</a:t>
            </a:r>
            <a:r>
              <a:rPr lang="pt-BR" sz="1400" dirty="0" smtClean="0">
                <a:latin typeface="+mn-lt"/>
                <a:hlinkClick r:id="rId10"/>
              </a:rPr>
              <a:t>/~aluno/cgi-bin/celsius.cgi?temp_celsius=100</a:t>
            </a:r>
            <a:endParaRPr lang="pt-BR" sz="1400" dirty="0" smtClean="0">
              <a:latin typeface="+mn-lt"/>
            </a:endParaRPr>
          </a:p>
          <a:p>
            <a:pPr algn="l"/>
            <a:r>
              <a:rPr lang="pt-BR" sz="1400" dirty="0" smtClean="0">
                <a:latin typeface="+mn-lt"/>
              </a:rPr>
              <a:t>3. Evocar módulo CGI</a:t>
            </a:r>
          </a:p>
          <a:p>
            <a:pPr algn="l"/>
            <a:r>
              <a:rPr lang="pt-BR" sz="1400" dirty="0" smtClean="0">
                <a:latin typeface="+mn-lt"/>
              </a:rPr>
              <a:t>4. Executar programa celsius.cgi passando temp_celsius como parâmetro</a:t>
            </a:r>
          </a:p>
          <a:p>
            <a:pPr algn="l"/>
            <a:r>
              <a:rPr lang="pt-BR" sz="1400" dirty="0" smtClean="0">
                <a:latin typeface="+mn-lt"/>
              </a:rPr>
              <a:t>5. Gerar página HTML contendo os resultados</a:t>
            </a:r>
          </a:p>
          <a:p>
            <a:pPr algn="l"/>
            <a:r>
              <a:rPr lang="pt-BR" sz="1400" dirty="0" smtClean="0">
                <a:latin typeface="+mn-lt"/>
              </a:rPr>
              <a:t>6. Enviar página HTML de resultados ao usuário/browser solicitante</a:t>
            </a:r>
          </a:p>
        </p:txBody>
      </p:sp>
    </p:spTree>
    <p:extLst>
      <p:ext uri="{BB962C8B-B14F-4D97-AF65-F5344CB8AC3E}">
        <p14:creationId xmlns="" xmlns:p14="http://schemas.microsoft.com/office/powerpoint/2010/main" val="7402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19" grpId="0" animBg="1"/>
      <p:bldP spid="24" grpId="0"/>
      <p:bldP spid="4" grpId="0" animBg="1"/>
      <p:bldP spid="4" grpId="1" animBg="1"/>
      <p:bldP spid="4" grpId="2" animBg="1"/>
      <p:bldP spid="28" grpId="0" animBg="1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Execução Direta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472127" y="1414794"/>
            <a:ext cx="8229600" cy="4824081"/>
          </a:xfrm>
        </p:spPr>
        <p:txBody>
          <a:bodyPr/>
          <a:lstStyle/>
          <a:p>
            <a:r>
              <a:rPr lang="pt-BR" dirty="0" smtClean="0"/>
              <a:t>Criar um programa em C simples e salvar (ex. Hello World):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include &lt;stdio.h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main () {</a:t>
            </a:r>
          </a:p>
          <a:p>
            <a:pPr marL="0" indent="0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	printf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("Hello, world!");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        return 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6131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Execução Direta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498450" y="1233908"/>
            <a:ext cx="8229600" cy="5081256"/>
          </a:xfrm>
        </p:spPr>
        <p:txBody>
          <a:bodyPr/>
          <a:lstStyle/>
          <a:p>
            <a:r>
              <a:rPr lang="pt-BR" dirty="0" smtClean="0"/>
              <a:t>Acessar o servidor (cap.dc.ufscar.br – porta 22) a partir dos programas Putty e Filezilla: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sz="3000" dirty="0" smtClean="0"/>
          </a:p>
          <a:p>
            <a:pPr marL="344487" lvl="1" indent="0">
              <a:buNone/>
            </a:pPr>
            <a:endParaRPr lang="pt-BR" sz="3000" dirty="0" smtClean="0"/>
          </a:p>
          <a:p>
            <a:pPr lvl="1"/>
            <a:endParaRPr lang="pt-BR" sz="3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576510"/>
            <a:ext cx="3162300" cy="314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50" y="2438786"/>
            <a:ext cx="41307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33450" y="5886450"/>
            <a:ext cx="277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n-lt"/>
              </a:rPr>
              <a:t>Putty – comandos no servidor</a:t>
            </a:r>
            <a:endParaRPr lang="pt-BR" sz="1200" dirty="0">
              <a:latin typeface="+mn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57824" y="5853499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n-lt"/>
              </a:rPr>
              <a:t>Filezilla – Transferência de arquivos para o servidor</a:t>
            </a:r>
            <a:endParaRPr lang="pt-BR" sz="12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88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Execução Direta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498450" y="1233908"/>
            <a:ext cx="8229600" cy="5081256"/>
          </a:xfrm>
        </p:spPr>
        <p:txBody>
          <a:bodyPr/>
          <a:lstStyle/>
          <a:p>
            <a:r>
              <a:rPr lang="pt-BR" dirty="0" smtClean="0"/>
              <a:t>A partir do terminal do Putty, criar a estrutura de pastas public_html e cgi-bin, se não existir: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 ls (listar os arquivos)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 mkdir public_html (cria a pasta)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 chmod –R +x public_html (permissão)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 cd public_html (entra na pasta)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 mkdir cgi-bin (cria a pasta)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 chmod –R +x public_html (permissão)</a:t>
            </a:r>
            <a:endParaRPr lang="pt-BR" dirty="0" smtClean="0"/>
          </a:p>
          <a:p>
            <a:r>
              <a:rPr lang="pt-BR" dirty="0" smtClean="0"/>
              <a:t>A partir do Filezilla, arrastar o arquivo helloworld.c para a pasta cgi-bin do servidor.</a:t>
            </a:r>
          </a:p>
        </p:txBody>
      </p:sp>
    </p:spTree>
    <p:extLst>
      <p:ext uri="{BB962C8B-B14F-4D97-AF65-F5344CB8AC3E}">
        <p14:creationId xmlns="" xmlns:p14="http://schemas.microsoft.com/office/powerpoint/2010/main" val="454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Execução Direta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498450" y="1233908"/>
            <a:ext cx="8229600" cy="5081256"/>
          </a:xfrm>
        </p:spPr>
        <p:txBody>
          <a:bodyPr/>
          <a:lstStyle/>
          <a:p>
            <a:r>
              <a:rPr lang="pt-BR" dirty="0" smtClean="0"/>
              <a:t>A partir do terminal do Putty, acessar a pasta cgi-bin e compilar o arquivo .c como .cgi</a:t>
            </a:r>
            <a:r>
              <a:rPr lang="pt-BR" dirty="0"/>
              <a:t> </a:t>
            </a:r>
            <a:r>
              <a:rPr lang="pt-BR" dirty="0" smtClean="0"/>
              <a:t>e executá-lo diretamente no servidor:</a:t>
            </a:r>
          </a:p>
          <a:p>
            <a:pPr marL="344487" lvl="1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&gt; gcc helloworld.c –o helloworld.cgi</a:t>
            </a:r>
          </a:p>
          <a:p>
            <a:pPr marL="344487" lvl="1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&gt; ./hellworld.cgi</a:t>
            </a:r>
          </a:p>
          <a:p>
            <a:pPr marL="344487" lvl="1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&gt; Hello, world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pt-BR" dirty="0" smtClean="0"/>
          </a:p>
          <a:p>
            <a:r>
              <a:rPr lang="pt-BR" dirty="0" smtClean="0"/>
              <a:t>Agora, tente executar via </a:t>
            </a:r>
            <a:r>
              <a:rPr lang="pt-BR" dirty="0"/>
              <a:t>browser: http://cap.dc.ufscar.br</a:t>
            </a:r>
            <a:r>
              <a:rPr lang="pt-BR" dirty="0" smtClean="0"/>
              <a:t>/~aluno/cgi-bin/helloworld.</a:t>
            </a:r>
            <a:r>
              <a:rPr lang="pt-BR" dirty="0" err="1" smtClean="0"/>
              <a:t>cgi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40438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– Página HTML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1CD3D-C278-472F-B737-EBB39B9356BE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 – DC - UFSCar</a:t>
            </a:r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idx="1"/>
          </p:nvPr>
        </p:nvSpPr>
        <p:spPr>
          <a:xfrm>
            <a:off x="479400" y="1033883"/>
            <a:ext cx="8229600" cy="5081256"/>
          </a:xfrm>
        </p:spPr>
        <p:txBody>
          <a:bodyPr/>
          <a:lstStyle/>
          <a:p>
            <a:r>
              <a:rPr lang="pt-BR" dirty="0" smtClean="0"/>
              <a:t>Crie uma página HTML para conversor de temperatura (conversorTemp.html):</a:t>
            </a:r>
          </a:p>
          <a:p>
            <a:pPr marL="0" indent="0"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DOCTYPE html PUBLIC "-//W3C//DTD HTML 4.01 Transitional//EN" "http://www.w3.org/TR/html4/loose.dtd"&gt; </a:t>
            </a:r>
          </a:p>
          <a:p>
            <a:pPr marL="0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html&gt;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meta charset="utf-8" /&gt;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title&gt; Conversor de temperatura &lt;/title&gt; 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link href="estilo.css" rel="stylesheet" type="text/css" /&gt;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form action="http://cap.dc.ufscar.br/~eduardo.speranza/cgi-bin/celsius.cgi" method="get"&gt;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div id= "title"&gt;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h1&gt; Conversor de Temperatura &lt;/h1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div&gt; 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&lt;div id= "graus"&gt;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&lt;label for="celsius"&gt;Temperatura em graus Celsius:&lt;/label&gt;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&lt;input type="text" id="celsius" name="temp_celsius"/&gt;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input type="submit" value="Transformar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form&gt;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&lt;/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14034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9 - Projeto Anemia Falciforme">
  <a:themeElements>
    <a:clrScheme name="Borda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38931</TotalTime>
  <Words>1318</Words>
  <Application>Microsoft Office PowerPoint</Application>
  <PresentationFormat>Apresentação na tela (4:3)</PresentationFormat>
  <Paragraphs>245</Paragraphs>
  <Slides>15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  <vt:variant>
        <vt:lpstr>Apresentações personalizadas</vt:lpstr>
      </vt:variant>
      <vt:variant>
        <vt:i4>1</vt:i4>
      </vt:variant>
    </vt:vector>
  </HeadingPairs>
  <TitlesOfParts>
    <vt:vector size="17" baseType="lpstr">
      <vt:lpstr>Presentation9 - Projeto Anemia Falciforme</vt:lpstr>
      <vt:lpstr>Executando Programas em C Utilizando CGI e Servidor Web</vt:lpstr>
      <vt:lpstr>Agenda</vt:lpstr>
      <vt:lpstr>Common Gateway Interface (CGI)</vt:lpstr>
      <vt:lpstr>Esquema CGI para linguagem C</vt:lpstr>
      <vt:lpstr>Exemplo Prático – Execução Direta</vt:lpstr>
      <vt:lpstr>Exemplo Prático – Execução Direta</vt:lpstr>
      <vt:lpstr>Exemplo Prático – Execução Direta</vt:lpstr>
      <vt:lpstr>Exemplo Prático – Execução Direta</vt:lpstr>
      <vt:lpstr>Exemplo Prático – Página HTML</vt:lpstr>
      <vt:lpstr>Exemplo Prático – Página HTML</vt:lpstr>
      <vt:lpstr>Exemplo Prático – Página HTML</vt:lpstr>
      <vt:lpstr>Exemplo Prático – Página HTML</vt:lpstr>
      <vt:lpstr>Exemplo Prático – Página HTML</vt:lpstr>
      <vt:lpstr>Exemplo Prático – Página HTML</vt:lpstr>
      <vt:lpstr>Referências:</vt:lpstr>
      <vt:lpstr>Apresentação personalizada 1</vt:lpstr>
    </vt:vector>
  </TitlesOfParts>
  <LinksUpToDate>false</LinksUpToDate>
  <SharedDoc>false</SharedDoc>
  <HyperlinkBase> 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de Informação em Artigos Científicos Relacionado à Doença Anemia Falciforme</dc:title>
  <dc:creator>Pablo</dc:creator>
  <cp:lastModifiedBy>Ednaldo Pizzolato</cp:lastModifiedBy>
  <cp:revision>1277</cp:revision>
  <dcterms:created xsi:type="dcterms:W3CDTF">2008-10-28T19:40:15Z</dcterms:created>
  <dcterms:modified xsi:type="dcterms:W3CDTF">2017-06-26T14:07:12Z</dcterms:modified>
</cp:coreProperties>
</file>