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66" r:id="rId20"/>
    <p:sldId id="267" r:id="rId21"/>
    <p:sldId id="26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CD65-BAC2-405E-8016-AD32F8D789A8}" type="datetimeFigureOut">
              <a:rPr lang="pt-BR" smtClean="0"/>
              <a:pPr/>
              <a:t>26/06/2017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ECE9D-1028-4823-A00A-0A217A4CA0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551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Construção de Algoritmos e Programação – </a:t>
            </a:r>
            <a:r>
              <a:rPr lang="pt-BR" dirty="0" err="1" smtClean="0"/>
              <a:t>Profa</a:t>
            </a:r>
            <a:r>
              <a:rPr lang="pt-BR" dirty="0" smtClean="0"/>
              <a:t>. Vânia </a:t>
            </a:r>
            <a:r>
              <a:rPr lang="pt-BR" dirty="0" err="1" smtClean="0"/>
              <a:t>Neris</a:t>
            </a:r>
            <a:endParaRPr lang="pt-BR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42538210-D1BB-4B80-85D5-32ECAFE189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576064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Construção de Algoritmos e Programação – </a:t>
            </a:r>
            <a:r>
              <a:rPr lang="pt-BR" dirty="0" err="1" smtClean="0"/>
              <a:t>Profa</a:t>
            </a:r>
            <a:r>
              <a:rPr lang="pt-BR" dirty="0" smtClean="0"/>
              <a:t>. Vânia </a:t>
            </a:r>
            <a:r>
              <a:rPr lang="pt-BR" dirty="0" err="1" smtClean="0"/>
              <a:t>Neris</a:t>
            </a:r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EG23f1I0M" TargetMode="External"/><Relationship Id="rId2" Type="http://schemas.openxmlformats.org/officeDocument/2006/relationships/hyperlink" Target="https://www.youtube.com/watch?v=TuPABSOiE6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Profa</a:t>
            </a:r>
            <a:r>
              <a:rPr lang="pt-BR" dirty="0" smtClean="0"/>
              <a:t>. Vânia </a:t>
            </a:r>
            <a:r>
              <a:rPr lang="pt-BR" dirty="0" err="1" smtClean="0"/>
              <a:t>Neris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54846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– Posicionamento na página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850" t="23531" r="30707" b="20202"/>
          <a:stretch>
            <a:fillRect/>
          </a:stretch>
        </p:blipFill>
        <p:spPr bwMode="auto">
          <a:xfrm>
            <a:off x="827584" y="1270864"/>
            <a:ext cx="7560840" cy="48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quem acha que CSS...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2836911"/>
          </a:xfrm>
        </p:spPr>
        <p:txBody>
          <a:bodyPr/>
          <a:lstStyle/>
          <a:p>
            <a:r>
              <a:rPr lang="pt-BR" sz="2400" dirty="0" smtClean="0"/>
              <a:t>Só permite fazer páginas com layout simples...</a:t>
            </a:r>
          </a:p>
          <a:p>
            <a:endParaRPr lang="pt-BR" sz="2400" dirty="0" smtClean="0"/>
          </a:p>
          <a:p>
            <a:r>
              <a:rPr lang="pt-BR" sz="2400" i="1" dirty="0" smtClean="0"/>
              <a:t>CSS Zen </a:t>
            </a:r>
            <a:r>
              <a:rPr lang="pt-BR" sz="2400" i="1" dirty="0" err="1" smtClean="0"/>
              <a:t>Garden</a:t>
            </a:r>
            <a:endParaRPr lang="pt-BR" sz="2400" i="1" dirty="0" smtClean="0"/>
          </a:p>
          <a:p>
            <a:pPr lvl="1"/>
            <a:r>
              <a:rPr lang="pt-BR" sz="1400" dirty="0" smtClean="0"/>
              <a:t>http://www.csszengarden.com</a:t>
            </a:r>
            <a:endParaRPr lang="pt-BR" sz="1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24606" t="16534" r="41532" b="12768"/>
          <a:stretch>
            <a:fillRect/>
          </a:stretch>
        </p:blipFill>
        <p:spPr bwMode="auto">
          <a:xfrm>
            <a:off x="4355976" y="1412777"/>
            <a:ext cx="4248472" cy="498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 – </a:t>
            </a:r>
            <a:r>
              <a:rPr lang="pt-BR" dirty="0" err="1" smtClean="0"/>
              <a:t>Hello</a:t>
            </a:r>
            <a:r>
              <a:rPr lang="pt-BR" dirty="0" smtClean="0"/>
              <a:t> World!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HTML 4.01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"http://www.w3.org/TR/html4/loose.</a:t>
            </a:r>
            <a:r>
              <a:rPr lang="pt-BR" dirty="0" err="1" smtClean="0"/>
              <a:t>dtd</a:t>
            </a:r>
            <a:r>
              <a:rPr lang="pt-BR" dirty="0" smtClean="0"/>
              <a:t>"&gt;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 </a:t>
            </a:r>
            <a:r>
              <a:rPr lang="pt-BR" dirty="0" err="1" smtClean="0"/>
              <a:t>Hello</a:t>
            </a:r>
            <a:r>
              <a:rPr lang="pt-BR" dirty="0" smtClean="0"/>
              <a:t> World &lt;/</a:t>
            </a:r>
            <a:r>
              <a:rPr lang="pt-BR" dirty="0" err="1" smtClean="0"/>
              <a:t>title</a:t>
            </a:r>
            <a:r>
              <a:rPr lang="pt-BR" dirty="0" smtClean="0"/>
              <a:t>&gt; 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&lt;p&gt; </a:t>
            </a:r>
            <a:r>
              <a:rPr lang="pt-BR" dirty="0" err="1" smtClean="0"/>
              <a:t>Hello</a:t>
            </a:r>
            <a:r>
              <a:rPr lang="pt-BR" dirty="0" smtClean="0"/>
              <a:t> World HTML! &lt;/p&gt;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 – </a:t>
            </a:r>
            <a:r>
              <a:rPr lang="pt-BR" dirty="0" err="1" smtClean="0"/>
              <a:t>Hello</a:t>
            </a:r>
            <a:r>
              <a:rPr lang="pt-BR" dirty="0" smtClean="0"/>
              <a:t> World com estilo!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HTML 4.01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"http://www.w3.org/TR/html4/loose.</a:t>
            </a:r>
            <a:r>
              <a:rPr lang="pt-BR" dirty="0" err="1" smtClean="0"/>
              <a:t>dtd</a:t>
            </a:r>
            <a:r>
              <a:rPr lang="pt-BR" dirty="0" smtClean="0"/>
              <a:t>"&gt;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 </a:t>
            </a:r>
            <a:r>
              <a:rPr lang="pt-BR" dirty="0" err="1" smtClean="0"/>
              <a:t>Hello</a:t>
            </a:r>
            <a:r>
              <a:rPr lang="pt-BR" dirty="0" smtClean="0"/>
              <a:t> World &lt;/</a:t>
            </a:r>
            <a:r>
              <a:rPr lang="pt-BR" dirty="0" err="1" smtClean="0"/>
              <a:t>title</a:t>
            </a:r>
            <a:r>
              <a:rPr lang="pt-BR" dirty="0" smtClean="0"/>
              <a:t>&gt; 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&lt;link </a:t>
            </a:r>
            <a:r>
              <a:rPr lang="pt-BR" dirty="0" err="1" smtClean="0">
                <a:solidFill>
                  <a:srgbClr val="C00000"/>
                </a:solidFill>
              </a:rPr>
              <a:t>href</a:t>
            </a:r>
            <a:r>
              <a:rPr lang="pt-BR" dirty="0">
                <a:solidFill>
                  <a:srgbClr val="C00000"/>
                </a:solidFill>
              </a:rPr>
              <a:t>="etilo.</a:t>
            </a:r>
            <a:r>
              <a:rPr lang="pt-BR" dirty="0" err="1">
                <a:solidFill>
                  <a:srgbClr val="C00000"/>
                </a:solidFill>
              </a:rPr>
              <a:t>cs</a:t>
            </a:r>
            <a:r>
              <a:rPr lang="pt-BR" dirty="0" smtClean="0">
                <a:solidFill>
                  <a:srgbClr val="C00000"/>
                </a:solidFill>
              </a:rPr>
              <a:t>s" </a:t>
            </a:r>
            <a:r>
              <a:rPr lang="pt-BR" dirty="0" err="1" smtClean="0">
                <a:solidFill>
                  <a:srgbClr val="C00000"/>
                </a:solidFill>
              </a:rPr>
              <a:t>rel</a:t>
            </a:r>
            <a:r>
              <a:rPr lang="pt-BR" dirty="0" smtClean="0">
                <a:solidFill>
                  <a:srgbClr val="C00000"/>
                </a:solidFill>
              </a:rPr>
              <a:t>="</a:t>
            </a:r>
            <a:r>
              <a:rPr lang="pt-BR" dirty="0" err="1" smtClean="0">
                <a:solidFill>
                  <a:srgbClr val="C00000"/>
                </a:solidFill>
              </a:rPr>
              <a:t>stylesheet</a:t>
            </a:r>
            <a:r>
              <a:rPr lang="pt-BR" dirty="0" smtClean="0">
                <a:solidFill>
                  <a:srgbClr val="C00000"/>
                </a:solidFill>
              </a:rPr>
              <a:t>" </a:t>
            </a:r>
            <a:r>
              <a:rPr lang="pt-BR" dirty="0" err="1" smtClean="0">
                <a:solidFill>
                  <a:srgbClr val="C00000"/>
                </a:solidFill>
              </a:rPr>
              <a:t>type</a:t>
            </a:r>
            <a:r>
              <a:rPr lang="pt-BR" dirty="0" smtClean="0">
                <a:solidFill>
                  <a:srgbClr val="C00000"/>
                </a:solidFill>
              </a:rPr>
              <a:t>="</a:t>
            </a:r>
            <a:r>
              <a:rPr lang="pt-BR" dirty="0" err="1" smtClean="0">
                <a:solidFill>
                  <a:srgbClr val="C00000"/>
                </a:solidFill>
              </a:rPr>
              <a:t>text</a:t>
            </a:r>
            <a:r>
              <a:rPr lang="pt-BR" dirty="0" smtClean="0">
                <a:solidFill>
                  <a:srgbClr val="C00000"/>
                </a:solidFill>
              </a:rPr>
              <a:t>/</a:t>
            </a:r>
            <a:r>
              <a:rPr lang="pt-BR" dirty="0" err="1" smtClean="0">
                <a:solidFill>
                  <a:srgbClr val="C00000"/>
                </a:solidFill>
              </a:rPr>
              <a:t>css</a:t>
            </a:r>
            <a:r>
              <a:rPr lang="pt-BR" dirty="0" smtClean="0">
                <a:solidFill>
                  <a:srgbClr val="C00000"/>
                </a:solidFill>
              </a:rPr>
              <a:t>" /&gt;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&lt;div id="todo"&gt;</a:t>
            </a:r>
          </a:p>
          <a:p>
            <a:pPr>
              <a:buNone/>
            </a:pPr>
            <a:r>
              <a:rPr lang="pt-BR" dirty="0" smtClean="0"/>
              <a:t>&lt;p&gt; </a:t>
            </a:r>
            <a:r>
              <a:rPr lang="pt-BR" dirty="0" err="1" smtClean="0"/>
              <a:t>Hello</a:t>
            </a:r>
            <a:r>
              <a:rPr lang="pt-BR" dirty="0" smtClean="0"/>
              <a:t> World HTML (com CSS)! &lt;/p&gt;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&lt;/div&gt;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 – </a:t>
            </a:r>
            <a:r>
              <a:rPr lang="pt-BR" dirty="0" err="1" smtClean="0"/>
              <a:t>Hello</a:t>
            </a:r>
            <a:r>
              <a:rPr lang="pt-BR" dirty="0" smtClean="0"/>
              <a:t> World com estilo!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* { margin: 0;</a:t>
            </a:r>
          </a:p>
          <a:p>
            <a:pPr>
              <a:buNone/>
            </a:pPr>
            <a:r>
              <a:rPr lang="en-US" dirty="0" smtClean="0"/>
              <a:t>    padding: 0;</a:t>
            </a:r>
          </a:p>
          <a:p>
            <a:pPr>
              <a:buNone/>
            </a:pPr>
            <a:r>
              <a:rPr lang="en-US" dirty="0" smtClean="0"/>
              <a:t>    background-color: #A62A2A;  </a:t>
            </a:r>
          </a:p>
          <a:p>
            <a:pPr>
              <a:buNone/>
            </a:pPr>
            <a:r>
              <a:rPr lang="en-US" dirty="0" smtClean="0"/>
              <a:t>    color: #FFFFFF;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todo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left:30%;</a:t>
            </a:r>
          </a:p>
          <a:p>
            <a:pPr>
              <a:buNone/>
            </a:pPr>
            <a:r>
              <a:rPr lang="en-US" dirty="0" smtClean="0"/>
              <a:t>	top:40%;</a:t>
            </a:r>
          </a:p>
          <a:p>
            <a:pPr>
              <a:buNone/>
            </a:pPr>
            <a:r>
              <a:rPr lang="en-US" dirty="0" smtClean="0"/>
              <a:t>   font-size: 80pt;</a:t>
            </a:r>
          </a:p>
          <a:p>
            <a:pPr>
              <a:buNone/>
            </a:pPr>
            <a:r>
              <a:rPr lang="en-US" dirty="0" smtClean="0"/>
              <a:t>	font-family: Lucida Console;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Conjunto de elementos de interface que permitem que os usuários enviem informações</a:t>
            </a:r>
          </a:p>
          <a:p>
            <a:endParaRPr lang="pt-BR" dirty="0" smtClean="0"/>
          </a:p>
          <a:p>
            <a:r>
              <a:rPr lang="pt-BR" dirty="0" smtClean="0"/>
              <a:t>Elementos mais comuns:</a:t>
            </a:r>
          </a:p>
          <a:p>
            <a:pPr lvl="1"/>
            <a:r>
              <a:rPr lang="pt-BR" dirty="0" err="1" smtClean="0"/>
              <a:t>Form</a:t>
            </a:r>
            <a:r>
              <a:rPr lang="pt-BR" dirty="0" smtClean="0"/>
              <a:t>: delimita e define o formulário. Tem como parâmetros </a:t>
            </a:r>
            <a:r>
              <a:rPr lang="pt-BR" dirty="0" err="1" smtClean="0"/>
              <a:t>action</a:t>
            </a:r>
            <a:r>
              <a:rPr lang="pt-BR" dirty="0" smtClean="0"/>
              <a:t>  (quem recebe os dados do formulário) e </a:t>
            </a:r>
            <a:r>
              <a:rPr lang="pt-BR" dirty="0" err="1" smtClean="0"/>
              <a:t>method</a:t>
            </a:r>
            <a:r>
              <a:rPr lang="pt-BR" dirty="0" smtClean="0"/>
              <a:t> (</a:t>
            </a:r>
            <a:r>
              <a:rPr lang="pt-BR" dirty="0" err="1" smtClean="0"/>
              <a:t>get</a:t>
            </a:r>
            <a:r>
              <a:rPr lang="pt-BR" dirty="0" smtClean="0"/>
              <a:t> ou </a:t>
            </a:r>
            <a:r>
              <a:rPr lang="pt-BR" dirty="0" err="1" smtClean="0"/>
              <a:t>post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: associa texto visível aos campos do formulário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Input (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/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submit</a:t>
            </a:r>
            <a:r>
              <a:rPr lang="pt-BR" dirty="0" smtClean="0"/>
              <a:t>”): campos de entrada ou envio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Textarea</a:t>
            </a:r>
            <a:r>
              <a:rPr lang="pt-BR" dirty="0" smtClean="0"/>
              <a:t>: caixa de texto com várias linhas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Button: dispara uma ação no formulário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formulário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Conversor de temperatura</a:t>
            </a:r>
          </a:p>
          <a:p>
            <a:pPr lvl="1"/>
            <a:r>
              <a:rPr lang="pt-BR" dirty="0" smtClean="0"/>
              <a:t>Vamos receber uma temperatura em Celsius e informar o usuário do valor em Fahrenheit.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em HTML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HTML 4.01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"http://www.w3.org/TR/html4/loose.</a:t>
            </a:r>
            <a:r>
              <a:rPr lang="pt-BR" dirty="0" err="1" smtClean="0"/>
              <a:t>dtd</a:t>
            </a:r>
            <a:r>
              <a:rPr lang="pt-BR" dirty="0" smtClean="0"/>
              <a:t>"&gt;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&lt;meta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/&gt;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 Conversor de temperatura &lt;/</a:t>
            </a:r>
            <a:r>
              <a:rPr lang="pt-BR" dirty="0" err="1" smtClean="0"/>
              <a:t>title</a:t>
            </a:r>
            <a:r>
              <a:rPr lang="pt-BR" dirty="0" smtClean="0"/>
              <a:t>&gt; </a:t>
            </a:r>
          </a:p>
          <a:p>
            <a:pPr>
              <a:buNone/>
            </a:pPr>
            <a:r>
              <a:rPr lang="pt-BR" dirty="0" smtClean="0"/>
              <a:t>&lt;link </a:t>
            </a:r>
            <a:r>
              <a:rPr lang="pt-BR" dirty="0" err="1" smtClean="0"/>
              <a:t>href</a:t>
            </a:r>
            <a:r>
              <a:rPr lang="pt-BR" dirty="0" smtClean="0"/>
              <a:t>="estilo.</a:t>
            </a:r>
            <a:r>
              <a:rPr lang="pt-BR" dirty="0" err="1" smtClean="0"/>
              <a:t>css</a:t>
            </a:r>
            <a:r>
              <a:rPr lang="pt-BR" dirty="0" smtClean="0"/>
              <a:t>"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 /&gt;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&lt;</a:t>
            </a:r>
            <a:r>
              <a:rPr lang="pt-BR" dirty="0" err="1" smtClean="0">
                <a:solidFill>
                  <a:srgbClr val="C00000"/>
                </a:solidFill>
              </a:rPr>
              <a:t>form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action</a:t>
            </a:r>
            <a:r>
              <a:rPr lang="pt-BR" dirty="0" smtClean="0">
                <a:solidFill>
                  <a:srgbClr val="C00000"/>
                </a:solidFill>
              </a:rPr>
              <a:t>="http://cap.dc.ufscar.br/~franco.</a:t>
            </a:r>
            <a:r>
              <a:rPr lang="pt-BR" dirty="0" err="1" smtClean="0">
                <a:solidFill>
                  <a:srgbClr val="C00000"/>
                </a:solidFill>
              </a:rPr>
              <a:t>garcia</a:t>
            </a:r>
            <a:r>
              <a:rPr lang="pt-BR" dirty="0" smtClean="0">
                <a:solidFill>
                  <a:srgbClr val="C00000"/>
                </a:solidFill>
              </a:rPr>
              <a:t>/cgi-bin/</a:t>
            </a:r>
            <a:r>
              <a:rPr lang="pt-BR" dirty="0" err="1" smtClean="0">
                <a:solidFill>
                  <a:srgbClr val="C00000"/>
                </a:solidFill>
              </a:rPr>
              <a:t>celsius</a:t>
            </a:r>
            <a:r>
              <a:rPr lang="pt-BR" dirty="0" smtClean="0">
                <a:solidFill>
                  <a:srgbClr val="C00000"/>
                </a:solidFill>
              </a:rPr>
              <a:t>.</a:t>
            </a:r>
            <a:r>
              <a:rPr lang="pt-BR" dirty="0" err="1" smtClean="0">
                <a:solidFill>
                  <a:srgbClr val="C00000"/>
                </a:solidFill>
              </a:rPr>
              <a:t>cgi</a:t>
            </a:r>
            <a:r>
              <a:rPr lang="pt-BR" dirty="0" smtClean="0">
                <a:solidFill>
                  <a:srgbClr val="C00000"/>
                </a:solidFill>
              </a:rPr>
              <a:t>" </a:t>
            </a:r>
            <a:r>
              <a:rPr lang="pt-BR" dirty="0" err="1" smtClean="0">
                <a:solidFill>
                  <a:srgbClr val="C00000"/>
                </a:solidFill>
              </a:rPr>
              <a:t>method</a:t>
            </a:r>
            <a:r>
              <a:rPr lang="pt-BR" dirty="0" smtClean="0">
                <a:solidFill>
                  <a:srgbClr val="C00000"/>
                </a:solidFill>
              </a:rPr>
              <a:t>="</a:t>
            </a:r>
            <a:r>
              <a:rPr lang="pt-BR" dirty="0" err="1" smtClean="0">
                <a:solidFill>
                  <a:srgbClr val="C00000"/>
                </a:solidFill>
              </a:rPr>
              <a:t>get</a:t>
            </a:r>
            <a:r>
              <a:rPr lang="pt-BR" dirty="0" smtClean="0">
                <a:solidFill>
                  <a:srgbClr val="C00000"/>
                </a:solidFill>
              </a:rPr>
              <a:t>"&gt;</a:t>
            </a:r>
          </a:p>
          <a:p>
            <a:pPr>
              <a:buNone/>
            </a:pPr>
            <a:r>
              <a:rPr lang="pt-BR" dirty="0" smtClean="0"/>
              <a:t>    &lt;div id= "</a:t>
            </a:r>
            <a:r>
              <a:rPr lang="pt-BR" dirty="0" err="1" smtClean="0"/>
              <a:t>title</a:t>
            </a:r>
            <a:r>
              <a:rPr lang="pt-BR" dirty="0" smtClean="0"/>
              <a:t>"&gt;    </a:t>
            </a:r>
          </a:p>
          <a:p>
            <a:pPr>
              <a:buNone/>
            </a:pPr>
            <a:r>
              <a:rPr lang="pt-BR" dirty="0" smtClean="0"/>
              <a:t>	&lt;h1&gt; Conversor de Temperatura &lt;/h1&gt;</a:t>
            </a:r>
          </a:p>
          <a:p>
            <a:pPr>
              <a:buNone/>
            </a:pPr>
            <a:r>
              <a:rPr lang="pt-BR" dirty="0" smtClean="0"/>
              <a:t>    &lt;/div&gt; </a:t>
            </a:r>
          </a:p>
          <a:p>
            <a:pPr>
              <a:buNone/>
            </a:pPr>
            <a:r>
              <a:rPr lang="pt-BR" dirty="0" smtClean="0"/>
              <a:t>    &lt;div id= "graus"&gt;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        &lt;</a:t>
            </a:r>
            <a:r>
              <a:rPr lang="pt-BR" dirty="0" err="1" smtClean="0">
                <a:solidFill>
                  <a:srgbClr val="C00000"/>
                </a:solidFill>
              </a:rPr>
              <a:t>label</a:t>
            </a:r>
            <a:r>
              <a:rPr lang="pt-BR" dirty="0" smtClean="0">
                <a:solidFill>
                  <a:srgbClr val="C00000"/>
                </a:solidFill>
              </a:rPr>
              <a:t> for="</a:t>
            </a:r>
            <a:r>
              <a:rPr lang="pt-BR" dirty="0" err="1" smtClean="0">
                <a:solidFill>
                  <a:srgbClr val="C00000"/>
                </a:solidFill>
              </a:rPr>
              <a:t>celsius</a:t>
            </a:r>
            <a:r>
              <a:rPr lang="pt-BR" dirty="0" smtClean="0">
                <a:solidFill>
                  <a:srgbClr val="C00000"/>
                </a:solidFill>
              </a:rPr>
              <a:t>"&gt;Temperatura em graus Celsius:&lt;/</a:t>
            </a:r>
            <a:r>
              <a:rPr lang="pt-BR" dirty="0" err="1" smtClean="0">
                <a:solidFill>
                  <a:srgbClr val="C00000"/>
                </a:solidFill>
              </a:rPr>
              <a:t>label</a:t>
            </a:r>
            <a:r>
              <a:rPr lang="pt-BR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        &lt;input </a:t>
            </a:r>
            <a:r>
              <a:rPr lang="pt-BR" dirty="0" err="1" smtClean="0">
                <a:solidFill>
                  <a:srgbClr val="C00000"/>
                </a:solidFill>
              </a:rPr>
              <a:t>type</a:t>
            </a:r>
            <a:r>
              <a:rPr lang="pt-BR" dirty="0" smtClean="0">
                <a:solidFill>
                  <a:srgbClr val="C00000"/>
                </a:solidFill>
              </a:rPr>
              <a:t>="</a:t>
            </a:r>
            <a:r>
              <a:rPr lang="pt-BR" dirty="0" err="1" smtClean="0">
                <a:solidFill>
                  <a:srgbClr val="C00000"/>
                </a:solidFill>
              </a:rPr>
              <a:t>text</a:t>
            </a:r>
            <a:r>
              <a:rPr lang="pt-BR" dirty="0" smtClean="0">
                <a:solidFill>
                  <a:srgbClr val="C00000"/>
                </a:solidFill>
              </a:rPr>
              <a:t>" id="</a:t>
            </a:r>
            <a:r>
              <a:rPr lang="pt-BR" dirty="0" err="1" smtClean="0">
                <a:solidFill>
                  <a:srgbClr val="C00000"/>
                </a:solidFill>
              </a:rPr>
              <a:t>celsius</a:t>
            </a:r>
            <a:r>
              <a:rPr lang="pt-BR" dirty="0" smtClean="0">
                <a:solidFill>
                  <a:srgbClr val="C00000"/>
                </a:solidFill>
              </a:rPr>
              <a:t>" </a:t>
            </a:r>
            <a:r>
              <a:rPr lang="pt-BR" dirty="0" err="1" smtClean="0">
                <a:solidFill>
                  <a:srgbClr val="C00000"/>
                </a:solidFill>
              </a:rPr>
              <a:t>name</a:t>
            </a:r>
            <a:r>
              <a:rPr lang="pt-BR" dirty="0" smtClean="0">
                <a:solidFill>
                  <a:srgbClr val="C00000"/>
                </a:solidFill>
              </a:rPr>
              <a:t>="</a:t>
            </a:r>
            <a:r>
              <a:rPr lang="pt-BR" dirty="0" err="1" smtClean="0">
                <a:solidFill>
                  <a:srgbClr val="C00000"/>
                </a:solidFill>
              </a:rPr>
              <a:t>temp_celsius</a:t>
            </a:r>
            <a:r>
              <a:rPr lang="pt-BR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	&lt;input </a:t>
            </a:r>
            <a:r>
              <a:rPr lang="pt-BR" dirty="0" err="1" smtClean="0">
                <a:solidFill>
                  <a:srgbClr val="C00000"/>
                </a:solidFill>
              </a:rPr>
              <a:t>type</a:t>
            </a:r>
            <a:r>
              <a:rPr lang="pt-BR" dirty="0" smtClean="0">
                <a:solidFill>
                  <a:srgbClr val="C00000"/>
                </a:solidFill>
              </a:rPr>
              <a:t>="</a:t>
            </a:r>
            <a:r>
              <a:rPr lang="pt-BR" dirty="0" err="1" smtClean="0">
                <a:solidFill>
                  <a:srgbClr val="C00000"/>
                </a:solidFill>
              </a:rPr>
              <a:t>submit</a:t>
            </a:r>
            <a:r>
              <a:rPr lang="pt-BR" dirty="0" smtClean="0">
                <a:solidFill>
                  <a:srgbClr val="C00000"/>
                </a:solidFill>
              </a:rPr>
              <a:t>" </a:t>
            </a:r>
            <a:r>
              <a:rPr lang="pt-BR" dirty="0" err="1" smtClean="0">
                <a:solidFill>
                  <a:srgbClr val="C00000"/>
                </a:solidFill>
              </a:rPr>
              <a:t>value</a:t>
            </a:r>
            <a:r>
              <a:rPr lang="pt-BR" dirty="0" smtClean="0">
                <a:solidFill>
                  <a:srgbClr val="C00000"/>
                </a:solidFill>
              </a:rPr>
              <a:t>="Transformar"&gt;</a:t>
            </a:r>
          </a:p>
          <a:p>
            <a:pPr>
              <a:buNone/>
            </a:pPr>
            <a:r>
              <a:rPr lang="pt-BR" dirty="0" smtClean="0"/>
              <a:t>    &lt;/div&gt;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em HTML (CSS)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171902"/>
            <a:ext cx="8229600" cy="5162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300" dirty="0" smtClean="0"/>
              <a:t>* { </a:t>
            </a:r>
            <a:r>
              <a:rPr lang="pt-BR" sz="1300" dirty="0" err="1" smtClean="0"/>
              <a:t>margin</a:t>
            </a:r>
            <a:r>
              <a:rPr lang="pt-BR" sz="1300" dirty="0" smtClean="0"/>
              <a:t>: 0;</a:t>
            </a:r>
          </a:p>
          <a:p>
            <a:pPr>
              <a:buNone/>
            </a:pPr>
            <a:r>
              <a:rPr lang="pt-BR" sz="1300" dirty="0" smtClean="0"/>
              <a:t>    </a:t>
            </a:r>
            <a:r>
              <a:rPr lang="pt-BR" sz="1300" dirty="0" err="1" smtClean="0"/>
              <a:t>padding</a:t>
            </a:r>
            <a:r>
              <a:rPr lang="pt-BR" sz="1300" dirty="0" smtClean="0"/>
              <a:t>: 0;</a:t>
            </a:r>
          </a:p>
          <a:p>
            <a:pPr>
              <a:buNone/>
            </a:pPr>
            <a:r>
              <a:rPr lang="pt-BR" sz="1300" dirty="0" smtClean="0"/>
              <a:t>    </a:t>
            </a:r>
            <a:r>
              <a:rPr lang="pt-BR" sz="1300" dirty="0" err="1" smtClean="0"/>
              <a:t>background-color</a:t>
            </a:r>
            <a:r>
              <a:rPr lang="pt-BR" sz="1300" dirty="0" smtClean="0"/>
              <a:t>: #DCDCDC;  </a:t>
            </a:r>
          </a:p>
          <a:p>
            <a:pPr>
              <a:buNone/>
            </a:pPr>
            <a:r>
              <a:rPr lang="pt-BR" sz="1300" dirty="0" smtClean="0"/>
              <a:t>}</a:t>
            </a:r>
          </a:p>
          <a:p>
            <a:pPr>
              <a:buNone/>
            </a:pPr>
            <a:endParaRPr lang="pt-BR" sz="1300" dirty="0" smtClean="0"/>
          </a:p>
          <a:p>
            <a:pPr>
              <a:buNone/>
            </a:pPr>
            <a:r>
              <a:rPr lang="pt-BR" sz="1300" dirty="0" smtClean="0"/>
              <a:t>#</a:t>
            </a:r>
            <a:r>
              <a:rPr lang="pt-BR" sz="1300" dirty="0" err="1" smtClean="0"/>
              <a:t>title</a:t>
            </a:r>
            <a:r>
              <a:rPr lang="pt-BR" sz="1300" dirty="0" smtClean="0"/>
              <a:t> {</a:t>
            </a:r>
          </a:p>
          <a:p>
            <a:pPr>
              <a:buNone/>
            </a:pPr>
            <a:r>
              <a:rPr lang="pt-BR" sz="1300" dirty="0" smtClean="0"/>
              <a:t>	</a:t>
            </a:r>
            <a:r>
              <a:rPr lang="pt-BR" sz="1300" dirty="0" err="1" smtClean="0"/>
              <a:t>color</a:t>
            </a:r>
            <a:r>
              <a:rPr lang="pt-BR" sz="1300" dirty="0" smtClean="0"/>
              <a:t>: #5F9EA0;</a:t>
            </a:r>
          </a:p>
          <a:p>
            <a:pPr>
              <a:buNone/>
            </a:pPr>
            <a:r>
              <a:rPr lang="pt-BR" sz="1300" dirty="0" smtClean="0"/>
              <a:t>	</a:t>
            </a:r>
            <a:r>
              <a:rPr lang="pt-BR" sz="1300" dirty="0" err="1" smtClean="0"/>
              <a:t>font-family</a:t>
            </a:r>
            <a:r>
              <a:rPr lang="pt-BR" sz="1300" dirty="0" smtClean="0"/>
              <a:t>: </a:t>
            </a:r>
            <a:r>
              <a:rPr lang="pt-BR" sz="1300" dirty="0" err="1" smtClean="0"/>
              <a:t>arial</a:t>
            </a:r>
            <a:r>
              <a:rPr lang="pt-BR" sz="1300" dirty="0" smtClean="0"/>
              <a:t>;</a:t>
            </a:r>
          </a:p>
          <a:p>
            <a:pPr>
              <a:buNone/>
            </a:pPr>
            <a:r>
              <a:rPr lang="pt-BR" sz="1300" dirty="0" smtClean="0"/>
              <a:t>	</a:t>
            </a:r>
            <a:r>
              <a:rPr lang="pt-BR" sz="1300" dirty="0" err="1" smtClean="0"/>
              <a:t>padding</a:t>
            </a:r>
            <a:r>
              <a:rPr lang="pt-BR" sz="1300" dirty="0" smtClean="0"/>
              <a:t>: 10pt;</a:t>
            </a:r>
          </a:p>
          <a:p>
            <a:pPr>
              <a:buNone/>
            </a:pPr>
            <a:r>
              <a:rPr lang="pt-BR" sz="1300" dirty="0" smtClean="0"/>
              <a:t>}</a:t>
            </a:r>
          </a:p>
          <a:p>
            <a:pPr>
              <a:buNone/>
            </a:pPr>
            <a:endParaRPr lang="pt-BR" sz="1300" dirty="0" smtClean="0"/>
          </a:p>
          <a:p>
            <a:pPr>
              <a:buNone/>
            </a:pPr>
            <a:r>
              <a:rPr lang="pt-BR" sz="1300" dirty="0" smtClean="0"/>
              <a:t>#graus {</a:t>
            </a:r>
          </a:p>
          <a:p>
            <a:pPr>
              <a:buNone/>
            </a:pPr>
            <a:r>
              <a:rPr lang="pt-BR" sz="1300" dirty="0" smtClean="0"/>
              <a:t>	</a:t>
            </a:r>
            <a:r>
              <a:rPr lang="pt-BR" sz="1300" dirty="0" err="1" smtClean="0"/>
              <a:t>font-family</a:t>
            </a:r>
            <a:r>
              <a:rPr lang="pt-BR" sz="1300" dirty="0" smtClean="0"/>
              <a:t>: </a:t>
            </a:r>
            <a:r>
              <a:rPr lang="pt-BR" sz="1300" dirty="0" err="1" smtClean="0"/>
              <a:t>arial</a:t>
            </a:r>
            <a:r>
              <a:rPr lang="pt-BR" sz="1300" dirty="0" smtClean="0"/>
              <a:t>;</a:t>
            </a:r>
          </a:p>
          <a:p>
            <a:pPr>
              <a:buNone/>
            </a:pPr>
            <a:r>
              <a:rPr lang="pt-BR" sz="1300" dirty="0" smtClean="0"/>
              <a:t>	</a:t>
            </a:r>
            <a:r>
              <a:rPr lang="pt-BR" sz="1300" dirty="0" err="1" smtClean="0"/>
              <a:t>padding</a:t>
            </a:r>
            <a:r>
              <a:rPr lang="pt-BR" sz="1300" dirty="0" smtClean="0"/>
              <a:t>: 30pt;</a:t>
            </a:r>
          </a:p>
          <a:p>
            <a:pPr>
              <a:buNone/>
            </a:pPr>
            <a:r>
              <a:rPr lang="pt-BR" sz="1300" dirty="0" smtClean="0"/>
              <a:t>}</a:t>
            </a:r>
          </a:p>
          <a:p>
            <a:pPr>
              <a:buNone/>
            </a:pPr>
            <a:endParaRPr lang="pt-BR" sz="1300" dirty="0" smtClean="0"/>
          </a:p>
          <a:p>
            <a:pPr>
              <a:buNone/>
            </a:pPr>
            <a:r>
              <a:rPr lang="pt-BR" sz="1300" dirty="0" smtClean="0"/>
              <a:t>#</a:t>
            </a:r>
            <a:r>
              <a:rPr lang="pt-BR" sz="1300" dirty="0" err="1" smtClean="0"/>
              <a:t>celsius</a:t>
            </a:r>
            <a:r>
              <a:rPr lang="pt-BR" sz="1300" dirty="0" smtClean="0"/>
              <a:t> {</a:t>
            </a:r>
          </a:p>
          <a:p>
            <a:pPr>
              <a:buNone/>
            </a:pPr>
            <a:r>
              <a:rPr lang="pt-BR" sz="1300" dirty="0" smtClean="0"/>
              <a:t>	</a:t>
            </a:r>
            <a:r>
              <a:rPr lang="pt-BR" sz="1300" dirty="0" err="1" smtClean="0"/>
              <a:t>background-color</a:t>
            </a:r>
            <a:r>
              <a:rPr lang="pt-BR" sz="1300" dirty="0" smtClean="0"/>
              <a:t>: #FFFFFF; </a:t>
            </a:r>
          </a:p>
          <a:p>
            <a:pPr>
              <a:buNone/>
            </a:pPr>
            <a:r>
              <a:rPr lang="pt-BR" sz="1300" dirty="0" smtClean="0"/>
              <a:t>}</a:t>
            </a:r>
            <a:endParaRPr lang="pt-BR" sz="1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 exercício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 lnSpcReduction="10000"/>
          </a:bodyPr>
          <a:lstStyle/>
          <a:p>
            <a:endParaRPr lang="pt-BR" sz="2000" dirty="0" smtClean="0"/>
          </a:p>
          <a:p>
            <a:r>
              <a:rPr lang="pt-BR" sz="2000" dirty="0" smtClean="0"/>
              <a:t>Material produzido pela </a:t>
            </a:r>
            <a:r>
              <a:rPr lang="pt-BR" sz="2000" dirty="0" err="1" smtClean="0"/>
              <a:t>MSc</a:t>
            </a:r>
            <a:r>
              <a:rPr lang="pt-BR" sz="2000" dirty="0" smtClean="0"/>
              <a:t>.Tatiana Alencar</a:t>
            </a:r>
          </a:p>
          <a:p>
            <a:pPr lvl="1"/>
            <a:r>
              <a:rPr lang="pt-BR" sz="1600" dirty="0" smtClean="0"/>
              <a:t>Vídeo 1: </a:t>
            </a:r>
            <a:r>
              <a:rPr lang="pt-BR" sz="1600" dirty="0" smtClean="0">
                <a:hlinkClick r:id="rId2"/>
              </a:rPr>
              <a:t>https://www.youtube.com/watch?v=TuPABSOiE6M</a:t>
            </a:r>
            <a:endParaRPr lang="pt-BR" sz="1600" dirty="0" smtClean="0"/>
          </a:p>
          <a:p>
            <a:pPr lvl="1"/>
            <a:r>
              <a:rPr lang="pt-BR" sz="1600" dirty="0" smtClean="0"/>
              <a:t>Vídeo 2: </a:t>
            </a:r>
            <a:r>
              <a:rPr lang="pt-BR" sz="1600" dirty="0" smtClean="0">
                <a:hlinkClick r:id="rId3"/>
              </a:rPr>
              <a:t>https://www.youtube.com/watch?v=7zEG23f1I0M</a:t>
            </a:r>
            <a:endParaRPr lang="pt-BR" sz="1600" dirty="0" smtClean="0"/>
          </a:p>
          <a:p>
            <a:endParaRPr lang="pt-BR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 l="16731" t="11634" r="38776" b="40767"/>
          <a:stretch>
            <a:fillRect/>
          </a:stretch>
        </p:blipFill>
        <p:spPr bwMode="auto">
          <a:xfrm>
            <a:off x="1546605" y="1340768"/>
            <a:ext cx="574369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HyperText</a:t>
            </a:r>
            <a:r>
              <a:rPr lang="pt-BR" i="1" dirty="0" smtClean="0"/>
              <a:t> Markup </a:t>
            </a:r>
            <a:r>
              <a:rPr lang="pt-BR" i="1" dirty="0" err="1" smtClean="0"/>
              <a:t>Language</a:t>
            </a:r>
            <a:endParaRPr lang="pt-BR" i="1" dirty="0" smtClean="0"/>
          </a:p>
          <a:p>
            <a:endParaRPr lang="pt-BR" dirty="0" smtClean="0"/>
          </a:p>
          <a:p>
            <a:r>
              <a:rPr lang="pt-BR" dirty="0" smtClean="0"/>
              <a:t>Hipertexto: texto que permite uma ação. No caso da web, navegar entre páginas</a:t>
            </a:r>
          </a:p>
          <a:p>
            <a:endParaRPr lang="pt-BR" dirty="0" smtClean="0"/>
          </a:p>
          <a:p>
            <a:r>
              <a:rPr lang="pt-BR" dirty="0" smtClean="0"/>
              <a:t>Linguagem de marcação: descreve estrutura e conteúdo</a:t>
            </a:r>
          </a:p>
          <a:p>
            <a:pPr lvl="1"/>
            <a:r>
              <a:rPr lang="pt-BR" dirty="0" smtClean="0"/>
              <a:t>Na web, o HTML é a linguagem de marcação interpretada pelos navegadores</a:t>
            </a:r>
            <a:endParaRPr lang="pt-BR" dirty="0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vida real...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550" t="6734" r="17120" b="6467"/>
          <a:stretch>
            <a:fillRect/>
          </a:stretch>
        </p:blipFill>
        <p:spPr bwMode="auto">
          <a:xfrm>
            <a:off x="411214" y="1183104"/>
            <a:ext cx="387275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5788" t="6734" r="26569" b="37967"/>
          <a:stretch>
            <a:fillRect/>
          </a:stretch>
        </p:blipFill>
        <p:spPr bwMode="auto">
          <a:xfrm>
            <a:off x="4572000" y="786723"/>
            <a:ext cx="4157323" cy="271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 l="2163" t="7434" r="23813" b="17667"/>
          <a:stretch>
            <a:fillRect/>
          </a:stretch>
        </p:blipFill>
        <p:spPr bwMode="auto">
          <a:xfrm>
            <a:off x="395536" y="3995184"/>
            <a:ext cx="4103110" cy="233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 l="21850" t="6734" r="24207" b="32698"/>
          <a:stretch>
            <a:fillRect/>
          </a:stretch>
        </p:blipFill>
        <p:spPr bwMode="auto">
          <a:xfrm>
            <a:off x="4788024" y="3717032"/>
            <a:ext cx="41044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Saiba mais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pt-BR" sz="2000" dirty="0" smtClean="0"/>
              <a:t>Tutorial de HTML básico</a:t>
            </a:r>
            <a:br>
              <a:rPr lang="pt-BR" sz="2000" dirty="0" smtClean="0"/>
            </a:br>
            <a:r>
              <a:rPr lang="pt-BR" sz="2000" dirty="0" smtClean="0"/>
              <a:t>http://www.linhadecodigo.com.br/artigo/81/html-basico.</a:t>
            </a:r>
            <a:r>
              <a:rPr lang="pt-BR" sz="2000" dirty="0" err="1" smtClean="0"/>
              <a:t>aspx</a:t>
            </a: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  <a:p>
            <a:r>
              <a:rPr lang="pt-BR" sz="2000" dirty="0" smtClean="0"/>
              <a:t>Tutoriais de HTML e CSS</a:t>
            </a:r>
            <a:br>
              <a:rPr lang="pt-BR" sz="2000" dirty="0" smtClean="0"/>
            </a:br>
            <a:r>
              <a:rPr lang="pt-BR" sz="2000" dirty="0" smtClean="0"/>
              <a:t>http://www.maujor.com/index.</a:t>
            </a:r>
            <a:r>
              <a:rPr lang="pt-BR" sz="2000" dirty="0" err="1" smtClean="0"/>
              <a:t>php</a:t>
            </a: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  <a:p>
            <a:r>
              <a:rPr lang="pt-BR" sz="2000" dirty="0" smtClean="0"/>
              <a:t>Curso de HTML e CSS (5 primeiras aulas)</a:t>
            </a:r>
            <a:br>
              <a:rPr lang="pt-BR" sz="2000" dirty="0" smtClean="0"/>
            </a:br>
            <a:r>
              <a:rPr lang="pt-BR" sz="2000" dirty="0" smtClean="0"/>
              <a:t>https://www.youtube.com/playlist?list=PLhMbqdk2mNpcUE9z7zzqPBpDnOJQ3Jb17</a:t>
            </a:r>
          </a:p>
          <a:p>
            <a:endParaRPr lang="pt-BR" sz="2000" dirty="0" smtClean="0"/>
          </a:p>
          <a:p>
            <a:r>
              <a:rPr lang="pt-BR" sz="1800" dirty="0" err="1" smtClean="0"/>
              <a:t>Code</a:t>
            </a:r>
            <a:r>
              <a:rPr lang="pt-BR" sz="1800" dirty="0" smtClean="0"/>
              <a:t> </a:t>
            </a:r>
            <a:r>
              <a:rPr lang="pt-BR" sz="1800" dirty="0" err="1" smtClean="0"/>
              <a:t>academy</a:t>
            </a:r>
            <a:r>
              <a:rPr lang="pt-BR" sz="1800" dirty="0" smtClean="0"/>
              <a:t>: http://www.codecademy.com/pt-BR/tracks/web-pt-BR</a:t>
            </a:r>
          </a:p>
          <a:p>
            <a:endParaRPr lang="pt-BR" sz="2000" dirty="0" smtClean="0"/>
          </a:p>
          <a:p>
            <a:r>
              <a:rPr lang="pt-BR" sz="2000" dirty="0" smtClean="0"/>
              <a:t>W3C: http://www.w3.org/standards/webdesign/htmlcss </a:t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Cascading</a:t>
            </a:r>
            <a:r>
              <a:rPr lang="pt-BR" i="1" dirty="0" smtClean="0"/>
              <a:t> Style </a:t>
            </a:r>
            <a:r>
              <a:rPr lang="pt-BR" i="1" dirty="0" err="1" smtClean="0"/>
              <a:t>Sheets</a:t>
            </a:r>
            <a:endParaRPr lang="pt-BR" i="1" dirty="0" smtClean="0"/>
          </a:p>
          <a:p>
            <a:endParaRPr lang="pt-BR" dirty="0" smtClean="0"/>
          </a:p>
          <a:p>
            <a:r>
              <a:rPr lang="pt-BR" dirty="0" smtClean="0"/>
              <a:t>Folhas de estilo que definem o layout / apresentação do conteúdo especificado no código HTML</a:t>
            </a:r>
            <a:endParaRPr lang="pt-BR" dirty="0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código HTML</a:t>
            </a:r>
            <a:endParaRPr lang="pt-BR" dirty="0"/>
          </a:p>
        </p:txBody>
      </p:sp>
      <p:pic>
        <p:nvPicPr>
          <p:cNvPr id="4098" name="Picture 2" descr="http://www.nce.ufrj.br/ginape/cursohtml/conteudo/introducao/estrutur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37151"/>
            <a:ext cx="6696744" cy="3908073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868144" y="5589240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/>
              <a:t>Ginape</a:t>
            </a:r>
            <a:r>
              <a:rPr lang="pt-BR" sz="1100" dirty="0" smtClean="0"/>
              <a:t> – NCE/UFRJ</a:t>
            </a:r>
            <a:endParaRPr lang="pt-BR" sz="1100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da estrutura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&lt;!DOCTYPE html PUBLIC "-//W3C//DTD HTML 4.01 Transitional//EN" "http://www.w3.org/TR/html4/loose.dtd"&gt;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 &lt;head&gt;</a:t>
            </a:r>
          </a:p>
          <a:p>
            <a:pPr>
              <a:buNone/>
            </a:pPr>
            <a:r>
              <a:rPr lang="en-US" sz="2000" dirty="0" smtClean="0"/>
              <a:t>&lt;title&gt; </a:t>
            </a:r>
            <a:r>
              <a:rPr lang="en-US" sz="2000" i="1" dirty="0" smtClean="0"/>
              <a:t>replace with your document's title</a:t>
            </a:r>
            <a:r>
              <a:rPr lang="en-US" sz="2000" dirty="0" smtClean="0"/>
              <a:t> &lt;/title&gt; </a:t>
            </a:r>
          </a:p>
          <a:p>
            <a:pPr>
              <a:buNone/>
            </a:pPr>
            <a:r>
              <a:rPr lang="en-US" sz="2000" dirty="0" smtClean="0"/>
              <a:t>&lt;/head&gt; </a:t>
            </a:r>
          </a:p>
          <a:p>
            <a:pPr>
              <a:buNone/>
            </a:pPr>
            <a:r>
              <a:rPr lang="en-US" sz="2000" dirty="0" smtClean="0"/>
              <a:t>&lt;body&gt; </a:t>
            </a:r>
            <a:r>
              <a:rPr lang="en-US" sz="2000" i="1" dirty="0" smtClean="0"/>
              <a:t>replace with your document's content</a:t>
            </a:r>
            <a:r>
              <a:rPr lang="en-US" sz="2000" dirty="0" smtClean="0"/>
              <a:t> &lt;/body&gt;</a:t>
            </a:r>
          </a:p>
          <a:p>
            <a:pPr>
              <a:buNone/>
            </a:pPr>
            <a:r>
              <a:rPr lang="en-US" sz="2000" dirty="0" smtClean="0"/>
              <a:t> &lt;/html&gt;</a:t>
            </a:r>
            <a:endParaRPr lang="pt-BR" sz="2000" dirty="0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outras </a:t>
            </a:r>
            <a:r>
              <a:rPr lang="pt-BR" dirty="0" err="1" smtClean="0"/>
              <a:t>tags</a:t>
            </a:r>
            <a:r>
              <a:rPr lang="pt-BR" dirty="0" smtClean="0"/>
              <a:t>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772397"/>
            <a:ext cx="8229600" cy="464915"/>
          </a:xfrm>
        </p:spPr>
        <p:txBody>
          <a:bodyPr/>
          <a:lstStyle/>
          <a:p>
            <a:pPr>
              <a:buNone/>
            </a:pPr>
            <a:r>
              <a:rPr lang="pt-BR" sz="1600" dirty="0" smtClean="0"/>
              <a:t>http://www.devmedia.com.br/artigos/Joel_Rodrigues/infografico-TagsHTML5.jpg</a:t>
            </a:r>
            <a:endParaRPr lang="pt-BR" sz="1600" dirty="0"/>
          </a:p>
        </p:txBody>
      </p:sp>
      <p:pic>
        <p:nvPicPr>
          <p:cNvPr id="45058" name="Picture 2" descr="http://www.devmedia.com.br/artigos/Joel_Rodrigues/infografico-TagsHTML5.jpg"/>
          <p:cNvPicPr>
            <a:picLocks noChangeAspect="1" noChangeArrowheads="1"/>
          </p:cNvPicPr>
          <p:nvPr/>
        </p:nvPicPr>
        <p:blipFill>
          <a:blip r:embed="rId2" cstate="print"/>
          <a:srcRect t="58950" r="56257"/>
          <a:stretch>
            <a:fillRect/>
          </a:stretch>
        </p:blipFill>
        <p:spPr bwMode="auto">
          <a:xfrm>
            <a:off x="971600" y="1340768"/>
            <a:ext cx="7416824" cy="4154297"/>
          </a:xfrm>
          <a:prstGeom prst="rect">
            <a:avLst/>
          </a:prstGeom>
          <a:noFill/>
        </p:spPr>
      </p:pic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outras </a:t>
            </a:r>
            <a:r>
              <a:rPr lang="pt-BR" dirty="0" err="1" smtClean="0"/>
              <a:t>tags</a:t>
            </a:r>
            <a:r>
              <a:rPr lang="pt-BR" dirty="0" smtClean="0"/>
              <a:t>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464915"/>
          </a:xfrm>
        </p:spPr>
        <p:txBody>
          <a:bodyPr/>
          <a:lstStyle/>
          <a:p>
            <a:pPr>
              <a:buNone/>
            </a:pPr>
            <a:r>
              <a:rPr lang="pt-BR" sz="1600" dirty="0" smtClean="0"/>
              <a:t>http://www.devmedia.com.br/artigos/Joel_Rodrigues/infografico-TagsHTML5.jpg</a:t>
            </a:r>
            <a:endParaRPr lang="pt-BR" sz="1600" dirty="0"/>
          </a:p>
        </p:txBody>
      </p:sp>
      <p:pic>
        <p:nvPicPr>
          <p:cNvPr id="45058" name="Picture 2" descr="http://www.devmedia.com.br/artigos/Joel_Rodrigues/infografico-TagsHTML5.jpg"/>
          <p:cNvPicPr>
            <a:picLocks noChangeAspect="1" noChangeArrowheads="1"/>
          </p:cNvPicPr>
          <p:nvPr/>
        </p:nvPicPr>
        <p:blipFill>
          <a:blip r:embed="rId2" cstate="print"/>
          <a:srcRect l="43743" t="58950"/>
          <a:stretch>
            <a:fillRect/>
          </a:stretch>
        </p:blipFill>
        <p:spPr bwMode="auto">
          <a:xfrm>
            <a:off x="323527" y="1340768"/>
            <a:ext cx="8597581" cy="3744416"/>
          </a:xfrm>
          <a:prstGeom prst="rect">
            <a:avLst/>
          </a:prstGeom>
          <a:noFill/>
        </p:spPr>
      </p:pic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Estrutura das regras de estilo (CSS)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160240"/>
          </a:xfrm>
        </p:spPr>
        <p:txBody>
          <a:bodyPr/>
          <a:lstStyle/>
          <a:p>
            <a:r>
              <a:rPr lang="pt-BR" dirty="0" smtClean="0"/>
              <a:t>Um seletor pode ser:</a:t>
            </a:r>
          </a:p>
          <a:p>
            <a:pPr lvl="1"/>
            <a:r>
              <a:rPr lang="pt-BR" dirty="0" smtClean="0"/>
              <a:t>Uma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endParaRPr lang="pt-BR" dirty="0" smtClean="0"/>
          </a:p>
          <a:p>
            <a:pPr lvl="1"/>
            <a:r>
              <a:rPr lang="pt-BR" dirty="0" smtClean="0"/>
              <a:t>Uma classe (agrupamento)</a:t>
            </a:r>
          </a:p>
          <a:p>
            <a:pPr lvl="1"/>
            <a:r>
              <a:rPr lang="pt-BR" dirty="0" smtClean="0"/>
              <a:t>Um ID de um elemento particular</a:t>
            </a:r>
            <a:endParaRPr lang="pt-BR" dirty="0"/>
          </a:p>
        </p:txBody>
      </p:sp>
      <p:pic>
        <p:nvPicPr>
          <p:cNvPr id="44034" name="Picture 2" descr="### Seletor C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667500" cy="2286001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7596336" y="3861048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err="1" smtClean="0"/>
              <a:t>By</a:t>
            </a:r>
            <a:r>
              <a:rPr lang="pt-BR" sz="1100" i="1" dirty="0" smtClean="0"/>
              <a:t> </a:t>
            </a:r>
            <a:r>
              <a:rPr lang="pt-BR" sz="1100" i="1" dirty="0" err="1" smtClean="0"/>
              <a:t>Wordpress</a:t>
            </a:r>
            <a:endParaRPr lang="pt-BR" sz="1100" i="1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 de referência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5877272"/>
            <a:ext cx="8229600" cy="288032"/>
          </a:xfrm>
        </p:spPr>
        <p:txBody>
          <a:bodyPr>
            <a:normAutofit lnSpcReduction="10000"/>
          </a:bodyPr>
          <a:lstStyle/>
          <a:p>
            <a:r>
              <a:rPr lang="pt-BR" sz="1400" dirty="0" smtClean="0"/>
              <a:t>Disponível em http://www.w3c.br/divulgacao/pdf/guia-css-w3cbr.pdf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52320" y="558924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/>
              <a:t>By</a:t>
            </a:r>
            <a:r>
              <a:rPr lang="pt-BR" sz="1100" dirty="0" smtClean="0"/>
              <a:t> W3C</a:t>
            </a:r>
            <a:endParaRPr lang="pt-B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363" t="13431" r="28144" b="43287"/>
          <a:stretch>
            <a:fillRect/>
          </a:stretch>
        </p:blipFill>
        <p:spPr bwMode="auto">
          <a:xfrm>
            <a:off x="539552" y="1268760"/>
            <a:ext cx="813690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5760640" cy="365760"/>
          </a:xfrm>
        </p:spPr>
        <p:txBody>
          <a:bodyPr/>
          <a:lstStyle/>
          <a:p>
            <a:r>
              <a:rPr lang="pt-BR" smtClean="0"/>
              <a:t>Construção de Algoritmos e Programação – Profa. Vânia Neris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628</TotalTime>
  <Words>845</Words>
  <Application>Microsoft Office PowerPoint</Application>
  <PresentationFormat>Apresentação na tela 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Origem</vt:lpstr>
      <vt:lpstr>Introdução ao HTML</vt:lpstr>
      <vt:lpstr>HTML</vt:lpstr>
      <vt:lpstr>CSS</vt:lpstr>
      <vt:lpstr>Estrutura código HTML</vt:lpstr>
      <vt:lpstr>Exemplo da estrutura básica</vt:lpstr>
      <vt:lpstr>Exemplos de outras tags (1/2)</vt:lpstr>
      <vt:lpstr>Exemplos de outras tags (2/2)</vt:lpstr>
      <vt:lpstr>Estrutura das regras de estilo (CSS) </vt:lpstr>
      <vt:lpstr>Guia de referência CSS</vt:lpstr>
      <vt:lpstr>CSS – Posicionamento na página</vt:lpstr>
      <vt:lpstr>Para quem acha que CSS...</vt:lpstr>
      <vt:lpstr>Exemplo 1 – Hello World!</vt:lpstr>
      <vt:lpstr>Exemplo 2 – Hello World com estilo!</vt:lpstr>
      <vt:lpstr>Exemplo 2 – Hello World com estilo!</vt:lpstr>
      <vt:lpstr>Formulários</vt:lpstr>
      <vt:lpstr>Exemplo de formulário</vt:lpstr>
      <vt:lpstr>Formulário em HTML</vt:lpstr>
      <vt:lpstr>Formulário em HTML (CSS)</vt:lpstr>
      <vt:lpstr>Exemplo e exercício</vt:lpstr>
      <vt:lpstr>Na vida real...</vt:lpstr>
      <vt:lpstr>Saiba mais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Curso</dc:title>
  <dc:creator>Vânia</dc:creator>
  <cp:lastModifiedBy>Ednaldo Pizzolato</cp:lastModifiedBy>
  <cp:revision>101</cp:revision>
  <dcterms:created xsi:type="dcterms:W3CDTF">2016-03-07T20:38:11Z</dcterms:created>
  <dcterms:modified xsi:type="dcterms:W3CDTF">2017-06-26T14:06:56Z</dcterms:modified>
</cp:coreProperties>
</file>