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0" r:id="rId4"/>
    <p:sldId id="271" r:id="rId5"/>
    <p:sldId id="272" r:id="rId6"/>
    <p:sldId id="273" r:id="rId7"/>
    <p:sldId id="274" r:id="rId8"/>
    <p:sldId id="276" r:id="rId9"/>
    <p:sldId id="277" r:id="rId10"/>
    <p:sldId id="278"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 Juzheng" initials="SJ" lastIdx="1" clrIdx="0">
    <p:extLst>
      <p:ext uri="{19B8F6BF-5375-455C-9EA6-DF929625EA0E}">
        <p15:presenceInfo xmlns:p15="http://schemas.microsoft.com/office/powerpoint/2012/main" userId="9b4ebda96e6930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89" d="100"/>
          <a:sy n="89" d="100"/>
        </p:scale>
        <p:origin x="437"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7756162" cy="2769989"/>
          </a:xfrm>
          <a:prstGeom prst="rect">
            <a:avLst/>
          </a:prstGeom>
          <a:solidFill>
            <a:srgbClr val="3B3B3B"/>
          </a:solidFill>
        </p:spPr>
        <p:txBody>
          <a:bodyPr wrap="none" rtlCol="0">
            <a:spAutoFit/>
          </a:bodyPr>
          <a:lstStyle/>
          <a:p>
            <a:r>
              <a:rPr lang="en-US" sz="6600" dirty="0">
                <a:solidFill>
                  <a:srgbClr val="FF6600"/>
                </a:solidFill>
              </a:rPr>
              <a:t>G2M Case Study</a:t>
            </a:r>
          </a:p>
          <a:p>
            <a:r>
              <a:rPr lang="en-US" sz="4000" dirty="0"/>
              <a:t>G2M insight for Cab Investment firm</a:t>
            </a:r>
          </a:p>
          <a:p>
            <a:endParaRPr lang="en-US" sz="4000" dirty="0"/>
          </a:p>
          <a:p>
            <a:r>
              <a:rPr lang="en-US" sz="2800" b="1" dirty="0"/>
              <a:t>2022/9/19</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6052" y="-5656054"/>
            <a:ext cx="879896" cy="12192002"/>
          </a:xfrm>
          <a:solidFill>
            <a:srgbClr val="3B3B3B"/>
          </a:solidFill>
        </p:spPr>
        <p:txBody>
          <a:bodyPr vert="vert270" anchor="t" anchorCtr="0">
            <a:normAutofit/>
          </a:bodyPr>
          <a:lstStyle/>
          <a:p>
            <a:pPr algn="l"/>
            <a:r>
              <a:rPr lang="en-US" sz="4400" b="1" dirty="0">
                <a:solidFill>
                  <a:srgbClr val="FF6600"/>
                </a:solidFill>
              </a:rPr>
              <a:t>Conclusion</a:t>
            </a:r>
          </a:p>
        </p:txBody>
      </p:sp>
      <p:sp>
        <p:nvSpPr>
          <p:cNvPr id="4" name="TextBox 3">
            <a:extLst>
              <a:ext uri="{FF2B5EF4-FFF2-40B4-BE49-F238E27FC236}">
                <a16:creationId xmlns:a16="http://schemas.microsoft.com/office/drawing/2014/main" id="{CADBE2A8-BD90-D6D6-D0B7-B2ED1E2BBA19}"/>
              </a:ext>
            </a:extLst>
          </p:cNvPr>
          <p:cNvSpPr txBox="1"/>
          <p:nvPr/>
        </p:nvSpPr>
        <p:spPr>
          <a:xfrm>
            <a:off x="0" y="992038"/>
            <a:ext cx="12192000" cy="2585323"/>
          </a:xfrm>
          <a:prstGeom prst="rect">
            <a:avLst/>
          </a:prstGeom>
          <a:noFill/>
        </p:spPr>
        <p:txBody>
          <a:bodyPr wrap="square" rtlCol="0">
            <a:spAutoFit/>
          </a:bodyPr>
          <a:lstStyle/>
          <a:p>
            <a:r>
              <a:rPr lang="en-US" altLang="zh-CN" b="1" dirty="0"/>
              <a:t>Transaction Analysis </a:t>
            </a:r>
            <a:r>
              <a:rPr lang="en-US" altLang="zh-CN" dirty="0"/>
              <a:t>: Overall, Yellow Cab is preferred by customers.</a:t>
            </a:r>
          </a:p>
          <a:p>
            <a:r>
              <a:rPr lang="en-US" altLang="zh-CN" b="1" dirty="0"/>
              <a:t>Profit Analysis </a:t>
            </a:r>
            <a:r>
              <a:rPr lang="en-US" altLang="zh-CN" dirty="0"/>
              <a:t>: Yellow Cab makes more profit than Pink Cab.</a:t>
            </a:r>
          </a:p>
          <a:p>
            <a:r>
              <a:rPr lang="en-US" altLang="zh-CN" b="1" dirty="0"/>
              <a:t>Customer Analysis</a:t>
            </a:r>
            <a:r>
              <a:rPr lang="en-US" altLang="zh-CN" dirty="0"/>
              <a:t> : Gender, income and age have no influence on people's choice on cab company.</a:t>
            </a:r>
          </a:p>
          <a:p>
            <a:r>
              <a:rPr lang="en-US" altLang="zh-CN" b="1" dirty="0"/>
              <a:t>Cost Analysis </a:t>
            </a:r>
            <a:r>
              <a:rPr lang="en-US" altLang="zh-CN" dirty="0"/>
              <a:t>: Costs for cab do not vary significantly along with time. Although Yellow Cab makes more profit, it has higher cost.</a:t>
            </a:r>
          </a:p>
          <a:p>
            <a:r>
              <a:rPr lang="en-US" altLang="zh-CN" b="1" dirty="0"/>
              <a:t>Seasonality</a:t>
            </a:r>
            <a:r>
              <a:rPr lang="en-US" altLang="zh-CN" dirty="0"/>
              <a:t> : There is seasonality in the pattern of earnings. In fall companies can make more money.</a:t>
            </a:r>
          </a:p>
          <a:p>
            <a:r>
              <a:rPr lang="en-US" altLang="zh-CN" b="1" dirty="0"/>
              <a:t>Rate of Second Glance</a:t>
            </a:r>
            <a:r>
              <a:rPr lang="en-US" altLang="zh-CN" dirty="0"/>
              <a:t>: Yellow cab did have a higher rate of second glance</a:t>
            </a:r>
          </a:p>
          <a:p>
            <a:endParaRPr lang="en-US" altLang="zh-CN" dirty="0"/>
          </a:p>
          <a:p>
            <a:endParaRPr lang="en-US" altLang="zh-CN" dirty="0"/>
          </a:p>
          <a:p>
            <a:r>
              <a:rPr lang="en-US" altLang="zh-CN" dirty="0"/>
              <a:t>To Summarize, choosing </a:t>
            </a:r>
            <a:r>
              <a:rPr lang="en-US" altLang="zh-CN" b="1" u="sng" dirty="0"/>
              <a:t>Yellow Cab </a:t>
            </a:r>
            <a:r>
              <a:rPr lang="en-US" altLang="zh-CN" dirty="0"/>
              <a:t>to invest is a better. </a:t>
            </a:r>
            <a:endParaRPr lang="zh-CN" altLang="en-US" dirty="0"/>
          </a:p>
        </p:txBody>
      </p:sp>
    </p:spTree>
    <p:extLst>
      <p:ext uri="{BB962C8B-B14F-4D97-AF65-F5344CB8AC3E}">
        <p14:creationId xmlns:p14="http://schemas.microsoft.com/office/powerpoint/2010/main" val="3685343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6052" y="-5656054"/>
            <a:ext cx="879896" cy="12192002"/>
          </a:xfrm>
          <a:solidFill>
            <a:srgbClr val="3B3B3B"/>
          </a:solidFill>
        </p:spPr>
        <p:txBody>
          <a:bodyPr vert="vert270" anchor="t" anchorCtr="0">
            <a:normAutofit/>
          </a:bodyPr>
          <a:lstStyle/>
          <a:p>
            <a:pPr algn="l"/>
            <a:r>
              <a:rPr lang="en-US" sz="4400" b="1" dirty="0">
                <a:solidFill>
                  <a:srgbClr val="FF6600"/>
                </a:solidFill>
              </a:rPr>
              <a:t>Case Introduction &amp; Contents</a:t>
            </a:r>
          </a:p>
        </p:txBody>
      </p:sp>
      <p:sp>
        <p:nvSpPr>
          <p:cNvPr id="7" name="TextBox 6">
            <a:extLst>
              <a:ext uri="{FF2B5EF4-FFF2-40B4-BE49-F238E27FC236}">
                <a16:creationId xmlns:a16="http://schemas.microsoft.com/office/drawing/2014/main" id="{5ABD4E7A-AAFF-2351-91E7-8382CF113016}"/>
              </a:ext>
            </a:extLst>
          </p:cNvPr>
          <p:cNvSpPr txBox="1"/>
          <p:nvPr/>
        </p:nvSpPr>
        <p:spPr>
          <a:xfrm>
            <a:off x="0" y="1121433"/>
            <a:ext cx="12192000" cy="5632311"/>
          </a:xfrm>
          <a:prstGeom prst="rect">
            <a:avLst/>
          </a:prstGeom>
          <a:noFill/>
        </p:spPr>
        <p:txBody>
          <a:bodyPr wrap="square" rtlCol="0">
            <a:spAutoFit/>
          </a:bodyPr>
          <a:lstStyle/>
          <a:p>
            <a:r>
              <a:rPr lang="en-US" altLang="zh-CN" b="0" i="0" dirty="0">
                <a:solidFill>
                  <a:srgbClr val="2D3B45"/>
                </a:solidFill>
                <a:effectLst/>
                <a:latin typeface="Lato Extended"/>
              </a:rPr>
              <a:t>Case: </a:t>
            </a:r>
          </a:p>
          <a:p>
            <a:endParaRPr lang="en-US" altLang="zh-CN" dirty="0">
              <a:solidFill>
                <a:srgbClr val="2D3B45"/>
              </a:solidFill>
              <a:latin typeface="Lato Extended"/>
            </a:endParaRPr>
          </a:p>
          <a:p>
            <a:r>
              <a:rPr lang="en-US" altLang="zh-CN"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endParaRPr lang="en-US" altLang="zh-CN" dirty="0">
              <a:solidFill>
                <a:srgbClr val="2D3B45"/>
              </a:solidFill>
              <a:latin typeface="Lato Extended"/>
            </a:endParaRPr>
          </a:p>
          <a:p>
            <a:r>
              <a:rPr lang="en-US" altLang="zh-CN" dirty="0">
                <a:solidFill>
                  <a:srgbClr val="2D3B45"/>
                </a:solidFill>
                <a:latin typeface="Lato Extended"/>
              </a:rPr>
              <a:t>Contents:</a:t>
            </a:r>
          </a:p>
          <a:p>
            <a:endParaRPr lang="en-US" altLang="zh-CN" dirty="0">
              <a:solidFill>
                <a:srgbClr val="2D3B45"/>
              </a:solidFill>
              <a:latin typeface="Lato Extended"/>
            </a:endParaRPr>
          </a:p>
          <a:p>
            <a:pPr marL="342900" indent="-342900">
              <a:buAutoNum type="arabicPeriod"/>
            </a:pPr>
            <a:r>
              <a:rPr lang="en-US" altLang="zh-CN" dirty="0">
                <a:solidFill>
                  <a:srgbClr val="2D3B45"/>
                </a:solidFill>
                <a:latin typeface="Lato Extended"/>
              </a:rPr>
              <a:t>Exploratory Data Analysis</a:t>
            </a:r>
          </a:p>
          <a:p>
            <a:pPr marL="342900" indent="-342900">
              <a:buAutoNum type="arabicPeriod"/>
            </a:pPr>
            <a:r>
              <a:rPr lang="en-US" altLang="zh-CN" dirty="0">
                <a:solidFill>
                  <a:srgbClr val="2D3B45"/>
                </a:solidFill>
                <a:latin typeface="Lato Extended"/>
              </a:rPr>
              <a:t>Transactions Analysis</a:t>
            </a:r>
          </a:p>
          <a:p>
            <a:pPr marL="342900" indent="-342900">
              <a:buAutoNum type="arabicPeriod"/>
            </a:pPr>
            <a:r>
              <a:rPr lang="en-US" altLang="zh-CN" dirty="0">
                <a:solidFill>
                  <a:srgbClr val="2D3B45"/>
                </a:solidFill>
                <a:latin typeface="Lato Extended"/>
              </a:rPr>
              <a:t>Profit Analysis</a:t>
            </a:r>
          </a:p>
          <a:p>
            <a:pPr marL="342900" indent="-342900">
              <a:buAutoNum type="arabicPeriod"/>
            </a:pPr>
            <a:r>
              <a:rPr lang="en-US" altLang="zh-CN" dirty="0">
                <a:solidFill>
                  <a:srgbClr val="2D3B45"/>
                </a:solidFill>
                <a:latin typeface="Lato Extended"/>
              </a:rPr>
              <a:t>Customers’ Preference Investigation</a:t>
            </a:r>
          </a:p>
          <a:p>
            <a:pPr marL="342900" indent="-342900">
              <a:buAutoNum type="arabicPeriod"/>
            </a:pPr>
            <a:r>
              <a:rPr lang="en-US" altLang="zh-CN" dirty="0">
                <a:solidFill>
                  <a:srgbClr val="2D3B45"/>
                </a:solidFill>
                <a:latin typeface="Lato Extended"/>
              </a:rPr>
              <a:t>Cost Analysis</a:t>
            </a:r>
          </a:p>
          <a:p>
            <a:pPr marL="342900" indent="-342900">
              <a:buAutoNum type="arabicPeriod"/>
            </a:pPr>
            <a:r>
              <a:rPr lang="en-US" altLang="zh-CN" dirty="0">
                <a:solidFill>
                  <a:srgbClr val="2D3B45"/>
                </a:solidFill>
                <a:latin typeface="Lato Extended"/>
              </a:rPr>
              <a:t>Seasonality</a:t>
            </a:r>
          </a:p>
          <a:p>
            <a:pPr marL="342900" indent="-342900">
              <a:buAutoNum type="arabicPeriod"/>
            </a:pPr>
            <a:r>
              <a:rPr lang="en-US" altLang="zh-CN" dirty="0">
                <a:solidFill>
                  <a:srgbClr val="2D3B45"/>
                </a:solidFill>
                <a:latin typeface="Lato Extended"/>
              </a:rPr>
              <a:t>Rate of Second Glance</a:t>
            </a:r>
          </a:p>
          <a:p>
            <a:pPr marL="342900" indent="-342900">
              <a:buAutoNum type="arabicPeriod"/>
            </a:pPr>
            <a:r>
              <a:rPr lang="en-US" altLang="zh-CN" dirty="0">
                <a:solidFill>
                  <a:srgbClr val="2D3B45"/>
                </a:solidFill>
                <a:latin typeface="Lato Extended"/>
              </a:rPr>
              <a:t>Conclusion</a:t>
            </a:r>
          </a:p>
          <a:p>
            <a:pPr marL="342900" indent="-342900">
              <a:buAutoNum type="arabicPeriod"/>
            </a:pPr>
            <a:endParaRPr lang="en-US" altLang="zh-CN" dirty="0">
              <a:solidFill>
                <a:srgbClr val="2D3B45"/>
              </a:solidFill>
              <a:latin typeface="Lato Extended"/>
            </a:endParaRPr>
          </a:p>
          <a:p>
            <a:endParaRPr lang="en-US" altLang="zh-CN" dirty="0">
              <a:solidFill>
                <a:srgbClr val="2D3B45"/>
              </a:solidFill>
              <a:latin typeface="Lato Extended"/>
            </a:endParaRPr>
          </a:p>
          <a:p>
            <a:endParaRPr lang="en-US" altLang="zh-CN" dirty="0">
              <a:solidFill>
                <a:srgbClr val="2D3B45"/>
              </a:solidFill>
              <a:latin typeface="Lato Extended"/>
            </a:endParaRPr>
          </a:p>
          <a:p>
            <a:endParaRPr lang="zh-CN" altLang="en-US" dirty="0"/>
          </a:p>
        </p:txBody>
      </p:sp>
    </p:spTree>
    <p:extLst>
      <p:ext uri="{BB962C8B-B14F-4D97-AF65-F5344CB8AC3E}">
        <p14:creationId xmlns:p14="http://schemas.microsoft.com/office/powerpoint/2010/main" val="135267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6052" y="-5656054"/>
            <a:ext cx="879896" cy="12192002"/>
          </a:xfrm>
          <a:solidFill>
            <a:srgbClr val="3B3B3B"/>
          </a:solidFill>
        </p:spPr>
        <p:txBody>
          <a:bodyPr vert="vert270" anchor="t" anchorCtr="0">
            <a:normAutofit/>
          </a:bodyPr>
          <a:lstStyle/>
          <a:p>
            <a:pPr algn="l"/>
            <a:r>
              <a:rPr lang="en-US" sz="4400" b="1" dirty="0">
                <a:solidFill>
                  <a:srgbClr val="FF6600"/>
                </a:solidFill>
              </a:rPr>
              <a:t>Introduce the Data Set</a:t>
            </a:r>
          </a:p>
        </p:txBody>
      </p:sp>
      <p:pic>
        <p:nvPicPr>
          <p:cNvPr id="4" name="Picture 3">
            <a:extLst>
              <a:ext uri="{FF2B5EF4-FFF2-40B4-BE49-F238E27FC236}">
                <a16:creationId xmlns:a16="http://schemas.microsoft.com/office/drawing/2014/main" id="{759CD206-2DF9-A8CB-3423-A32249CB3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79895"/>
            <a:ext cx="2536166" cy="1949883"/>
          </a:xfrm>
          <a:prstGeom prst="rect">
            <a:avLst/>
          </a:prstGeom>
        </p:spPr>
      </p:pic>
      <p:pic>
        <p:nvPicPr>
          <p:cNvPr id="6" name="Picture 5">
            <a:extLst>
              <a:ext uri="{FF2B5EF4-FFF2-40B4-BE49-F238E27FC236}">
                <a16:creationId xmlns:a16="http://schemas.microsoft.com/office/drawing/2014/main" id="{84F7ED4F-3552-90FC-BFA7-9F2202E3B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8158" y="879895"/>
            <a:ext cx="2983842" cy="1944018"/>
          </a:xfrm>
          <a:prstGeom prst="rect">
            <a:avLst/>
          </a:prstGeom>
        </p:spPr>
      </p:pic>
      <p:pic>
        <p:nvPicPr>
          <p:cNvPr id="8" name="Picture 7">
            <a:extLst>
              <a:ext uri="{FF2B5EF4-FFF2-40B4-BE49-F238E27FC236}">
                <a16:creationId xmlns:a16="http://schemas.microsoft.com/office/drawing/2014/main" id="{A9ED6DBA-35D8-7E82-A3CE-102CCAE95F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67451"/>
            <a:ext cx="2536166" cy="2038350"/>
          </a:xfrm>
          <a:prstGeom prst="rect">
            <a:avLst/>
          </a:prstGeom>
        </p:spPr>
      </p:pic>
      <p:pic>
        <p:nvPicPr>
          <p:cNvPr id="10" name="Picture 9">
            <a:extLst>
              <a:ext uri="{FF2B5EF4-FFF2-40B4-BE49-F238E27FC236}">
                <a16:creationId xmlns:a16="http://schemas.microsoft.com/office/drawing/2014/main" id="{5CF3BC4E-B148-1B01-346B-43F11FEFA8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8158" y="4667451"/>
            <a:ext cx="2983842" cy="2038350"/>
          </a:xfrm>
          <a:prstGeom prst="rect">
            <a:avLst/>
          </a:prstGeom>
        </p:spPr>
      </p:pic>
      <p:pic>
        <p:nvPicPr>
          <p:cNvPr id="1026" name="Picture 2" descr="Free File SVG, PNG Icon, Symbol. Download Image.">
            <a:extLst>
              <a:ext uri="{FF2B5EF4-FFF2-40B4-BE49-F238E27FC236}">
                <a16:creationId xmlns:a16="http://schemas.microsoft.com/office/drawing/2014/main" id="{AF9257CE-BCF8-50E5-4E8A-17C2C37B18C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8980" y="2645534"/>
            <a:ext cx="1566932" cy="15669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CA5D53F-7F17-AD86-2101-482C01F0602B}"/>
              </a:ext>
            </a:extLst>
          </p:cNvPr>
          <p:cNvSpPr txBox="1"/>
          <p:nvPr/>
        </p:nvSpPr>
        <p:spPr>
          <a:xfrm>
            <a:off x="4545969" y="4144993"/>
            <a:ext cx="2912954" cy="369332"/>
          </a:xfrm>
          <a:prstGeom prst="rect">
            <a:avLst/>
          </a:prstGeom>
          <a:noFill/>
        </p:spPr>
        <p:txBody>
          <a:bodyPr wrap="square" rtlCol="0">
            <a:spAutoFit/>
          </a:bodyPr>
          <a:lstStyle/>
          <a:p>
            <a:pPr algn="ctr"/>
            <a:r>
              <a:rPr lang="en-US" altLang="zh-CN" dirty="0"/>
              <a:t>Final data set</a:t>
            </a:r>
            <a:endParaRPr lang="zh-CN" altLang="en-US" dirty="0"/>
          </a:p>
        </p:txBody>
      </p:sp>
      <p:cxnSp>
        <p:nvCxnSpPr>
          <p:cNvPr id="13" name="Straight Arrow Connector 12">
            <a:extLst>
              <a:ext uri="{FF2B5EF4-FFF2-40B4-BE49-F238E27FC236}">
                <a16:creationId xmlns:a16="http://schemas.microsoft.com/office/drawing/2014/main" id="{3D2599BE-39EB-1B91-8B33-3572629E7062}"/>
              </a:ext>
            </a:extLst>
          </p:cNvPr>
          <p:cNvCxnSpPr>
            <a:stCxn id="4" idx="3"/>
            <a:endCxn id="1026" idx="1"/>
          </p:cNvCxnSpPr>
          <p:nvPr/>
        </p:nvCxnSpPr>
        <p:spPr>
          <a:xfrm>
            <a:off x="2536167" y="1854837"/>
            <a:ext cx="2682813" cy="157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A2D1FED-0257-241D-8BB5-DC74CC77BFA2}"/>
              </a:ext>
            </a:extLst>
          </p:cNvPr>
          <p:cNvCxnSpPr>
            <a:cxnSpLocks/>
            <a:stCxn id="8" idx="3"/>
            <a:endCxn id="1026" idx="1"/>
          </p:cNvCxnSpPr>
          <p:nvPr/>
        </p:nvCxnSpPr>
        <p:spPr>
          <a:xfrm flipV="1">
            <a:off x="2536166" y="3429000"/>
            <a:ext cx="2682814" cy="2257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FC63BFC-D4D1-E49F-3C9B-8B92A5D0B69A}"/>
              </a:ext>
            </a:extLst>
          </p:cNvPr>
          <p:cNvCxnSpPr>
            <a:stCxn id="6" idx="1"/>
            <a:endCxn id="1026" idx="3"/>
          </p:cNvCxnSpPr>
          <p:nvPr/>
        </p:nvCxnSpPr>
        <p:spPr>
          <a:xfrm flipH="1">
            <a:off x="6785912" y="1851904"/>
            <a:ext cx="2422246" cy="157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B54BC86-972E-F7CE-5992-610827C40895}"/>
              </a:ext>
            </a:extLst>
          </p:cNvPr>
          <p:cNvCxnSpPr>
            <a:stCxn id="10" idx="1"/>
            <a:endCxn id="1026" idx="3"/>
          </p:cNvCxnSpPr>
          <p:nvPr/>
        </p:nvCxnSpPr>
        <p:spPr>
          <a:xfrm flipH="1" flipV="1">
            <a:off x="6785912" y="3429000"/>
            <a:ext cx="2422246" cy="2257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A5FDB07-1CCD-D758-2056-CFA617279336}"/>
              </a:ext>
            </a:extLst>
          </p:cNvPr>
          <p:cNvSpPr txBox="1"/>
          <p:nvPr/>
        </p:nvSpPr>
        <p:spPr>
          <a:xfrm>
            <a:off x="3318294" y="4648293"/>
            <a:ext cx="5555412" cy="1754326"/>
          </a:xfrm>
          <a:prstGeom prst="rect">
            <a:avLst/>
          </a:prstGeom>
          <a:noFill/>
        </p:spPr>
        <p:txBody>
          <a:bodyPr wrap="square" rtlCol="0">
            <a:spAutoFit/>
          </a:bodyPr>
          <a:lstStyle/>
          <a:p>
            <a:pPr marL="342900" indent="-342900">
              <a:buAutoNum type="arabicPeriod"/>
            </a:pPr>
            <a:r>
              <a:rPr lang="en-US" altLang="zh-CN" dirty="0"/>
              <a:t>By merging the four csv file together, we have the whole data set for analysis</a:t>
            </a:r>
          </a:p>
          <a:p>
            <a:pPr marL="342900" indent="-342900">
              <a:buAutoNum type="arabicPeriod"/>
            </a:pPr>
            <a:r>
              <a:rPr lang="en-US" altLang="zh-CN" dirty="0"/>
              <a:t>Although due to the data set description the date is from 2016/01/31 to 2018/12/31, as we investigated the data set, we found the time period is from 2016/01/01 to 2018/12/31. </a:t>
            </a:r>
            <a:endParaRPr lang="zh-CN" altLang="en-US" dirty="0"/>
          </a:p>
        </p:txBody>
      </p:sp>
    </p:spTree>
    <p:extLst>
      <p:ext uri="{BB962C8B-B14F-4D97-AF65-F5344CB8AC3E}">
        <p14:creationId xmlns:p14="http://schemas.microsoft.com/office/powerpoint/2010/main" val="253753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6052" y="-5656054"/>
            <a:ext cx="879896" cy="12192002"/>
          </a:xfrm>
          <a:solidFill>
            <a:srgbClr val="3B3B3B"/>
          </a:solidFill>
        </p:spPr>
        <p:txBody>
          <a:bodyPr vert="vert270" anchor="t" anchorCtr="0">
            <a:normAutofit/>
          </a:bodyPr>
          <a:lstStyle/>
          <a:p>
            <a:r>
              <a:rPr lang="en-US" sz="2000" b="1" dirty="0">
                <a:solidFill>
                  <a:srgbClr val="FF6600"/>
                </a:solidFill>
              </a:rPr>
              <a:t>Distribution of transactions over cities</a:t>
            </a:r>
          </a:p>
        </p:txBody>
      </p:sp>
      <p:pic>
        <p:nvPicPr>
          <p:cNvPr id="2050" name="Picture 2">
            <a:extLst>
              <a:ext uri="{FF2B5EF4-FFF2-40B4-BE49-F238E27FC236}">
                <a16:creationId xmlns:a16="http://schemas.microsoft.com/office/drawing/2014/main" id="{B4A7DA76-9699-88F7-9F2C-6AF6FEF84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72" y="1204884"/>
            <a:ext cx="5965885" cy="52502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56C276A-3CD0-714A-9E51-1A1C2F5E5596}"/>
              </a:ext>
            </a:extLst>
          </p:cNvPr>
          <p:cNvSpPr txBox="1"/>
          <p:nvPr/>
        </p:nvSpPr>
        <p:spPr>
          <a:xfrm>
            <a:off x="6599208" y="1204884"/>
            <a:ext cx="5331124" cy="3139321"/>
          </a:xfrm>
          <a:prstGeom prst="rect">
            <a:avLst/>
          </a:prstGeom>
          <a:noFill/>
        </p:spPr>
        <p:txBody>
          <a:bodyPr wrap="square" rtlCol="0">
            <a:spAutoFit/>
          </a:bodyPr>
          <a:lstStyle/>
          <a:p>
            <a:pPr marL="342900" indent="-342900">
              <a:buAutoNum type="arabicPeriod"/>
            </a:pPr>
            <a:r>
              <a:rPr lang="en-US" altLang="zh-CN" dirty="0"/>
              <a:t>As we can see from the graph, overall, Yellow Cab makes much more transactions than Pink Cab at almost every city. We can also make an inference that Yellow Cab may make larger volume of profit than Pink Cab.</a:t>
            </a:r>
          </a:p>
          <a:p>
            <a:pPr marL="342900" indent="-342900">
              <a:buAutoNum type="arabicPeriod"/>
            </a:pPr>
            <a:r>
              <a:rPr lang="en-US" altLang="zh-CN" dirty="0"/>
              <a:t>Though two cab companies have significant difference in number of transactions, their transaction follow different distributions. The top 3 cities for Yellow Cab are : New York, Chicago and Washington while for Pink Cab are : Los Angeles, New York and Chicago</a:t>
            </a:r>
          </a:p>
        </p:txBody>
      </p:sp>
    </p:spTree>
    <p:extLst>
      <p:ext uri="{BB962C8B-B14F-4D97-AF65-F5344CB8AC3E}">
        <p14:creationId xmlns:p14="http://schemas.microsoft.com/office/powerpoint/2010/main" val="413363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6052" y="-5656054"/>
            <a:ext cx="879896" cy="12192002"/>
          </a:xfrm>
          <a:solidFill>
            <a:srgbClr val="3B3B3B"/>
          </a:solidFill>
        </p:spPr>
        <p:txBody>
          <a:bodyPr vert="vert270" anchor="t" anchorCtr="0">
            <a:normAutofit/>
          </a:bodyPr>
          <a:lstStyle/>
          <a:p>
            <a:pPr algn="l"/>
            <a:r>
              <a:rPr lang="en-US" sz="4400" b="1" dirty="0">
                <a:solidFill>
                  <a:srgbClr val="FF6600"/>
                </a:solidFill>
              </a:rPr>
              <a:t>Profit Analysis</a:t>
            </a:r>
          </a:p>
        </p:txBody>
      </p:sp>
      <p:pic>
        <p:nvPicPr>
          <p:cNvPr id="3074" name="Picture 2">
            <a:extLst>
              <a:ext uri="{FF2B5EF4-FFF2-40B4-BE49-F238E27FC236}">
                <a16:creationId xmlns:a16="http://schemas.microsoft.com/office/drawing/2014/main" id="{8EFCD0FB-7B25-5ADB-74D1-2E55582E5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79896"/>
            <a:ext cx="3648975" cy="36250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5D44E04-D476-B63E-8074-6EE50666F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974" y="879895"/>
            <a:ext cx="3815571" cy="36250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5FE8E7E-4FB2-DB68-AAA8-A183D8EB94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820" y="879894"/>
            <a:ext cx="3648975" cy="36250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815E834-1491-2B4B-2530-2EE9EA0AB8F1}"/>
              </a:ext>
            </a:extLst>
          </p:cNvPr>
          <p:cNvSpPr txBox="1"/>
          <p:nvPr/>
        </p:nvSpPr>
        <p:spPr>
          <a:xfrm>
            <a:off x="-28575" y="4617048"/>
            <a:ext cx="11438627" cy="369332"/>
          </a:xfrm>
          <a:prstGeom prst="rect">
            <a:avLst/>
          </a:prstGeom>
          <a:noFill/>
        </p:spPr>
        <p:txBody>
          <a:bodyPr wrap="square" rtlCol="0">
            <a:spAutoFit/>
          </a:bodyPr>
          <a:lstStyle/>
          <a:p>
            <a:r>
              <a:rPr lang="en-US" altLang="zh-CN" dirty="0"/>
              <a:t>Overall, Yellow Cab makes more profit, no matter on total profit, profit per transaction or profit per kilometer. </a:t>
            </a:r>
            <a:endParaRPr lang="zh-CN" altLang="en-US" dirty="0"/>
          </a:p>
        </p:txBody>
      </p:sp>
    </p:spTree>
    <p:extLst>
      <p:ext uri="{BB962C8B-B14F-4D97-AF65-F5344CB8AC3E}">
        <p14:creationId xmlns:p14="http://schemas.microsoft.com/office/powerpoint/2010/main" val="88460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6052" y="-5656054"/>
            <a:ext cx="879896" cy="12192002"/>
          </a:xfrm>
          <a:solidFill>
            <a:srgbClr val="3B3B3B"/>
          </a:solidFill>
        </p:spPr>
        <p:txBody>
          <a:bodyPr vert="vert270" anchor="t" anchorCtr="0">
            <a:normAutofit/>
          </a:bodyPr>
          <a:lstStyle/>
          <a:p>
            <a:pPr algn="l"/>
            <a:r>
              <a:rPr lang="en-US" sz="4400" b="1" dirty="0">
                <a:solidFill>
                  <a:srgbClr val="FF6600"/>
                </a:solidFill>
              </a:rPr>
              <a:t>Customers’ Preference(Customer Analysis)</a:t>
            </a:r>
          </a:p>
        </p:txBody>
      </p:sp>
      <p:pic>
        <p:nvPicPr>
          <p:cNvPr id="4098" name="Picture 2">
            <a:extLst>
              <a:ext uri="{FF2B5EF4-FFF2-40B4-BE49-F238E27FC236}">
                <a16:creationId xmlns:a16="http://schemas.microsoft.com/office/drawing/2014/main" id="{4AD46F69-C4BC-A290-95C9-DA3B283C0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79895"/>
            <a:ext cx="5288297" cy="26396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31A22C3-FC0D-A42D-DB46-03F12C21D349}"/>
              </a:ext>
            </a:extLst>
          </p:cNvPr>
          <p:cNvSpPr txBox="1"/>
          <p:nvPr/>
        </p:nvSpPr>
        <p:spPr>
          <a:xfrm>
            <a:off x="129396" y="3735238"/>
            <a:ext cx="12062604" cy="646331"/>
          </a:xfrm>
          <a:prstGeom prst="rect">
            <a:avLst/>
          </a:prstGeom>
          <a:noFill/>
        </p:spPr>
        <p:txBody>
          <a:bodyPr wrap="square" rtlCol="0">
            <a:spAutoFit/>
          </a:bodyPr>
          <a:lstStyle/>
          <a:p>
            <a:r>
              <a:rPr lang="en-US" altLang="zh-CN" dirty="0"/>
              <a:t>Although according to the distribution of transactions, there are more people choosing Yellow Cab, the user profiles for the customers of the two cab companies are similar in terms of income, gender, age group as well as payment mode.  </a:t>
            </a:r>
            <a:endParaRPr lang="zh-CN" altLang="en-US" dirty="0"/>
          </a:p>
        </p:txBody>
      </p:sp>
      <p:pic>
        <p:nvPicPr>
          <p:cNvPr id="4102" name="Picture 6">
            <a:extLst>
              <a:ext uri="{FF2B5EF4-FFF2-40B4-BE49-F238E27FC236}">
                <a16:creationId xmlns:a16="http://schemas.microsoft.com/office/drawing/2014/main" id="{FB2D97E1-411B-4C61-60A0-B0B2224E0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296" y="969036"/>
            <a:ext cx="6858539" cy="2459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206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6051" y="-5643113"/>
            <a:ext cx="879896" cy="12192002"/>
          </a:xfrm>
          <a:solidFill>
            <a:srgbClr val="3B3B3B"/>
          </a:solidFill>
        </p:spPr>
        <p:txBody>
          <a:bodyPr vert="vert270" anchor="t" anchorCtr="0">
            <a:normAutofit/>
          </a:bodyPr>
          <a:lstStyle/>
          <a:p>
            <a:pPr algn="l"/>
            <a:r>
              <a:rPr lang="en-US" sz="4400" b="1" dirty="0">
                <a:solidFill>
                  <a:srgbClr val="FF6600"/>
                </a:solidFill>
              </a:rPr>
              <a:t>Cost Analysis</a:t>
            </a:r>
          </a:p>
        </p:txBody>
      </p:sp>
      <p:pic>
        <p:nvPicPr>
          <p:cNvPr id="5122" name="Picture 2">
            <a:extLst>
              <a:ext uri="{FF2B5EF4-FFF2-40B4-BE49-F238E27FC236}">
                <a16:creationId xmlns:a16="http://schemas.microsoft.com/office/drawing/2014/main" id="{081FEC9D-F55F-9466-6C44-715AD1CEC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892836"/>
            <a:ext cx="5624872" cy="380856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DE4FFA1-E4B9-92D3-1271-CEF9A91CC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7074" y="1143769"/>
            <a:ext cx="6604926" cy="32557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046AA6A-200D-4A1F-B549-C4EB5E772509}"/>
              </a:ext>
            </a:extLst>
          </p:cNvPr>
          <p:cNvSpPr txBox="1"/>
          <p:nvPr/>
        </p:nvSpPr>
        <p:spPr>
          <a:xfrm>
            <a:off x="189781" y="4779034"/>
            <a:ext cx="11662913" cy="646331"/>
          </a:xfrm>
          <a:prstGeom prst="rect">
            <a:avLst/>
          </a:prstGeom>
          <a:noFill/>
        </p:spPr>
        <p:txBody>
          <a:bodyPr wrap="square" rtlCol="0">
            <a:spAutoFit/>
          </a:bodyPr>
          <a:lstStyle/>
          <a:p>
            <a:r>
              <a:rPr lang="en-US" altLang="zh-CN" dirty="0"/>
              <a:t>The yearly cost and monthly cost of the two cab companies both have a stable pattern, and service from Yellow Cab is 2 dollars more expensive on average. </a:t>
            </a:r>
            <a:endParaRPr lang="zh-CN" altLang="en-US" dirty="0"/>
          </a:p>
        </p:txBody>
      </p:sp>
    </p:spTree>
    <p:extLst>
      <p:ext uri="{BB962C8B-B14F-4D97-AF65-F5344CB8AC3E}">
        <p14:creationId xmlns:p14="http://schemas.microsoft.com/office/powerpoint/2010/main" val="22981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6052" y="-5656054"/>
            <a:ext cx="879896" cy="12192002"/>
          </a:xfrm>
          <a:solidFill>
            <a:srgbClr val="3B3B3B"/>
          </a:solidFill>
        </p:spPr>
        <p:txBody>
          <a:bodyPr vert="vert270" anchor="t" anchorCtr="0">
            <a:normAutofit/>
          </a:bodyPr>
          <a:lstStyle/>
          <a:p>
            <a:pPr algn="l"/>
            <a:r>
              <a:rPr lang="en-US" sz="4400" b="1" dirty="0">
                <a:solidFill>
                  <a:srgbClr val="FF6600"/>
                </a:solidFill>
              </a:rPr>
              <a:t>Seasonality</a:t>
            </a:r>
          </a:p>
        </p:txBody>
      </p:sp>
      <p:pic>
        <p:nvPicPr>
          <p:cNvPr id="7170" name="Picture 2">
            <a:extLst>
              <a:ext uri="{FF2B5EF4-FFF2-40B4-BE49-F238E27FC236}">
                <a16:creationId xmlns:a16="http://schemas.microsoft.com/office/drawing/2014/main" id="{67501ACE-6AC7-C2D9-6F52-5BE592FBF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79895"/>
            <a:ext cx="6096001" cy="44598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7F92EA-D5DF-D8E0-A1B1-5B67FF378C74}"/>
              </a:ext>
            </a:extLst>
          </p:cNvPr>
          <p:cNvSpPr txBox="1"/>
          <p:nvPr/>
        </p:nvSpPr>
        <p:spPr>
          <a:xfrm>
            <a:off x="6323162" y="1052423"/>
            <a:ext cx="5736566" cy="923330"/>
          </a:xfrm>
          <a:prstGeom prst="rect">
            <a:avLst/>
          </a:prstGeom>
          <a:noFill/>
        </p:spPr>
        <p:txBody>
          <a:bodyPr wrap="square" rtlCol="0">
            <a:spAutoFit/>
          </a:bodyPr>
          <a:lstStyle/>
          <a:p>
            <a:r>
              <a:rPr lang="en-US" altLang="zh-CN" dirty="0"/>
              <a:t>There does have seasonality in the patterns for profit. In each fall both cab companies make more profit than in other seasons.  </a:t>
            </a:r>
            <a:endParaRPr lang="zh-CN" altLang="en-US" dirty="0"/>
          </a:p>
        </p:txBody>
      </p:sp>
    </p:spTree>
    <p:extLst>
      <p:ext uri="{BB962C8B-B14F-4D97-AF65-F5344CB8AC3E}">
        <p14:creationId xmlns:p14="http://schemas.microsoft.com/office/powerpoint/2010/main" val="300390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6052" y="-5785451"/>
            <a:ext cx="879896" cy="12192002"/>
          </a:xfrm>
          <a:solidFill>
            <a:srgbClr val="3B3B3B"/>
          </a:solidFill>
        </p:spPr>
        <p:txBody>
          <a:bodyPr vert="vert270" anchor="t" anchorCtr="0">
            <a:normAutofit/>
          </a:bodyPr>
          <a:lstStyle/>
          <a:p>
            <a:pPr algn="l"/>
            <a:r>
              <a:rPr lang="en-US" sz="4400" b="1" dirty="0">
                <a:solidFill>
                  <a:srgbClr val="FF6600"/>
                </a:solidFill>
              </a:rPr>
              <a:t>Rate of Second Glance</a:t>
            </a:r>
          </a:p>
        </p:txBody>
      </p:sp>
      <p:pic>
        <p:nvPicPr>
          <p:cNvPr id="8194" name="Picture 2">
            <a:extLst>
              <a:ext uri="{FF2B5EF4-FFF2-40B4-BE49-F238E27FC236}">
                <a16:creationId xmlns:a16="http://schemas.microsoft.com/office/drawing/2014/main" id="{B6F75FD8-9F90-91B6-C349-987F50AE5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0497"/>
            <a:ext cx="5094274" cy="50378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0895D95-8ABE-21E2-5AF9-7403747E4F50}"/>
              </a:ext>
            </a:extLst>
          </p:cNvPr>
          <p:cNvSpPr txBox="1"/>
          <p:nvPr/>
        </p:nvSpPr>
        <p:spPr>
          <a:xfrm>
            <a:off x="5322498" y="992038"/>
            <a:ext cx="6452559" cy="1200329"/>
          </a:xfrm>
          <a:prstGeom prst="rect">
            <a:avLst/>
          </a:prstGeom>
          <a:noFill/>
        </p:spPr>
        <p:txBody>
          <a:bodyPr wrap="square" rtlCol="0">
            <a:spAutoFit/>
          </a:bodyPr>
          <a:lstStyle/>
          <a:p>
            <a:r>
              <a:rPr lang="en-US" altLang="zh-CN" dirty="0"/>
              <a:t>As we can see in the graph, Yellow Cab has a higher rate of second of glance which means that customers who receive service from Yellow Cab tend to choose Yellow Cab again when they need taxi service. </a:t>
            </a:r>
            <a:endParaRPr lang="zh-CN" altLang="en-US" dirty="0"/>
          </a:p>
        </p:txBody>
      </p:sp>
    </p:spTree>
    <p:extLst>
      <p:ext uri="{BB962C8B-B14F-4D97-AF65-F5344CB8AC3E}">
        <p14:creationId xmlns:p14="http://schemas.microsoft.com/office/powerpoint/2010/main" val="42123986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425</TotalTime>
  <Words>537</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 Extended</vt:lpstr>
      <vt:lpstr>Arial</vt:lpstr>
      <vt:lpstr>Calibri</vt:lpstr>
      <vt:lpstr>Calibri Light</vt:lpstr>
      <vt:lpstr>Office Theme</vt:lpstr>
      <vt:lpstr>PowerPoint Presentation</vt:lpstr>
      <vt:lpstr>Case Introduction &amp; Contents</vt:lpstr>
      <vt:lpstr>Introduce the Data Set</vt:lpstr>
      <vt:lpstr>Distribution of transactions over cities</vt:lpstr>
      <vt:lpstr>Profit Analysis</vt:lpstr>
      <vt:lpstr>Customers’ Preference(Customer Analysis)</vt:lpstr>
      <vt:lpstr>Cost Analysis</vt:lpstr>
      <vt:lpstr>Seasonality</vt:lpstr>
      <vt:lpstr>Rate of Second Glance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Juzheng</dc:creator>
  <cp:lastModifiedBy>Shi Juzheng</cp:lastModifiedBy>
  <cp:revision>2</cp:revision>
  <dcterms:created xsi:type="dcterms:W3CDTF">2022-09-20T00:03:25Z</dcterms:created>
  <dcterms:modified xsi:type="dcterms:W3CDTF">2022-09-20T07:09:03Z</dcterms:modified>
</cp:coreProperties>
</file>