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ill Sans" panose="02010600030101010101" charset="0"/>
      <p:regular r:id="rId21"/>
      <p:bold r:id="rId22"/>
    </p:embeddedFont>
    <p:embeddedFont>
      <p:font typeface="Play" panose="02010600030101010101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LiXG26h+S4qB9FFnmRQFZ3SMD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B5DCA-D9D0-409D-A04A-89BAFE5DD02C}" v="1" dt="2022-05-31T04:49:43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 Gao" userId="8d94dc2f8d0ead8c" providerId="LiveId" clId="{65FB5DCA-D9D0-409D-A04A-89BAFE5DD02C}"/>
    <pc:docChg chg="addSld delSld modSld">
      <pc:chgData name="Qian Gao" userId="8d94dc2f8d0ead8c" providerId="LiveId" clId="{65FB5DCA-D9D0-409D-A04A-89BAFE5DD02C}" dt="2022-05-31T04:54:31.937" v="57" actId="20577"/>
      <pc:docMkLst>
        <pc:docMk/>
      </pc:docMkLst>
      <pc:sldChg chg="modSp del mod">
        <pc:chgData name="Qian Gao" userId="8d94dc2f8d0ead8c" providerId="LiveId" clId="{65FB5DCA-D9D0-409D-A04A-89BAFE5DD02C}" dt="2022-05-31T04:50:20.071" v="20" actId="47"/>
        <pc:sldMkLst>
          <pc:docMk/>
          <pc:sldMk cId="0" sldId="259"/>
        </pc:sldMkLst>
        <pc:spChg chg="mod">
          <ac:chgData name="Qian Gao" userId="8d94dc2f8d0ead8c" providerId="LiveId" clId="{65FB5DCA-D9D0-409D-A04A-89BAFE5DD02C}" dt="2022-05-31T04:49:27.274" v="1" actId="255"/>
          <ac:spMkLst>
            <pc:docMk/>
            <pc:sldMk cId="0" sldId="259"/>
            <ac:spMk id="240" creationId="{00000000-0000-0000-0000-000000000000}"/>
          </ac:spMkLst>
        </pc:spChg>
      </pc:sldChg>
      <pc:sldChg chg="addSp modSp mod">
        <pc:chgData name="Qian Gao" userId="8d94dc2f8d0ead8c" providerId="LiveId" clId="{65FB5DCA-D9D0-409D-A04A-89BAFE5DD02C}" dt="2022-05-31T04:52:38.124" v="26" actId="1076"/>
        <pc:sldMkLst>
          <pc:docMk/>
          <pc:sldMk cId="0" sldId="261"/>
        </pc:sldMkLst>
        <pc:spChg chg="mod">
          <ac:chgData name="Qian Gao" userId="8d94dc2f8d0ead8c" providerId="LiveId" clId="{65FB5DCA-D9D0-409D-A04A-89BAFE5DD02C}" dt="2022-05-31T04:51:56.996" v="24" actId="14100"/>
          <ac:spMkLst>
            <pc:docMk/>
            <pc:sldMk cId="0" sldId="261"/>
            <ac:spMk id="257" creationId="{00000000-0000-0000-0000-000000000000}"/>
          </ac:spMkLst>
        </pc:spChg>
        <pc:picChg chg="add mod">
          <ac:chgData name="Qian Gao" userId="8d94dc2f8d0ead8c" providerId="LiveId" clId="{65FB5DCA-D9D0-409D-A04A-89BAFE5DD02C}" dt="2022-05-31T04:52:38.124" v="26" actId="1076"/>
          <ac:picMkLst>
            <pc:docMk/>
            <pc:sldMk cId="0" sldId="261"/>
            <ac:picMk id="3" creationId="{90E50B70-B86F-B47A-D210-43BB63B510AB}"/>
          </ac:picMkLst>
        </pc:picChg>
      </pc:sldChg>
      <pc:sldChg chg="modNotesTx">
        <pc:chgData name="Qian Gao" userId="8d94dc2f8d0ead8c" providerId="LiveId" clId="{65FB5DCA-D9D0-409D-A04A-89BAFE5DD02C}" dt="2022-05-31T04:54:31.937" v="57" actId="20577"/>
        <pc:sldMkLst>
          <pc:docMk/>
          <pc:sldMk cId="0" sldId="264"/>
        </pc:sldMkLst>
      </pc:sldChg>
      <pc:sldChg chg="modSp mod">
        <pc:chgData name="Qian Gao" userId="8d94dc2f8d0ead8c" providerId="LiveId" clId="{65FB5DCA-D9D0-409D-A04A-89BAFE5DD02C}" dt="2022-05-31T04:48:49.249" v="0" actId="14100"/>
        <pc:sldMkLst>
          <pc:docMk/>
          <pc:sldMk cId="0" sldId="265"/>
        </pc:sldMkLst>
        <pc:spChg chg="mod">
          <ac:chgData name="Qian Gao" userId="8d94dc2f8d0ead8c" providerId="LiveId" clId="{65FB5DCA-D9D0-409D-A04A-89BAFE5DD02C}" dt="2022-05-31T04:48:49.249" v="0" actId="14100"/>
          <ac:spMkLst>
            <pc:docMk/>
            <pc:sldMk cId="0" sldId="265"/>
            <ac:spMk id="294" creationId="{00000000-0000-0000-0000-000000000000}"/>
          </ac:spMkLst>
        </pc:spChg>
      </pc:sldChg>
      <pc:sldChg chg="modSp add mod">
        <pc:chgData name="Qian Gao" userId="8d94dc2f8d0ead8c" providerId="LiveId" clId="{65FB5DCA-D9D0-409D-A04A-89BAFE5DD02C}" dt="2022-05-31T04:50:16.938" v="19"/>
        <pc:sldMkLst>
          <pc:docMk/>
          <pc:sldMk cId="4175146283" sldId="270"/>
        </pc:sldMkLst>
        <pc:spChg chg="mod">
          <ac:chgData name="Qian Gao" userId="8d94dc2f8d0ead8c" providerId="LiveId" clId="{65FB5DCA-D9D0-409D-A04A-89BAFE5DD02C}" dt="2022-05-31T04:49:56.424" v="18" actId="20577"/>
          <ac:spMkLst>
            <pc:docMk/>
            <pc:sldMk cId="4175146283" sldId="270"/>
            <ac:spMk id="255" creationId="{00000000-0000-0000-0000-000000000000}"/>
          </ac:spMkLst>
        </pc:spChg>
        <pc:spChg chg="mod">
          <ac:chgData name="Qian Gao" userId="8d94dc2f8d0ead8c" providerId="LiveId" clId="{65FB5DCA-D9D0-409D-A04A-89BAFE5DD02C}" dt="2022-05-31T04:50:16.938" v="19"/>
          <ac:spMkLst>
            <pc:docMk/>
            <pc:sldMk cId="4175146283" sldId="270"/>
            <ac:spMk id="2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fcd3fcef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2fcd3fce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fcd3fcef2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2fcd3fce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fcd3fcef2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12fcd3fcef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06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 is removed as a </a:t>
            </a:r>
            <a:r>
              <a:rPr lang="en-US"/>
              <a:t>stop word</a:t>
            </a:r>
            <a:endParaRPr/>
          </a:p>
        </p:txBody>
      </p:sp>
      <p:sp>
        <p:nvSpPr>
          <p:cNvPr id="280" name="Google Shape;2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>
            <a:spLocks noGrp="1"/>
          </p:cNvSpPr>
          <p:nvPr>
            <p:ph type="pic" idx="2"/>
          </p:nvPr>
        </p:nvSpPr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" name="Google Shape;18;p18"/>
          <p:cNvSpPr/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" name="Google Shape;19;p18"/>
          <p:cNvGrpSpPr/>
          <p:nvPr/>
        </p:nvGrpSpPr>
        <p:grpSpPr>
          <a:xfrm rot="5400000">
            <a:off x="10835022" y="5500185"/>
            <a:ext cx="828358" cy="828358"/>
            <a:chOff x="10462536" y="1408249"/>
            <a:chExt cx="828358" cy="828358"/>
          </a:xfrm>
        </p:grpSpPr>
        <p:sp>
          <p:nvSpPr>
            <p:cNvPr id="20" name="Google Shape;20;p18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break">
  <p:cSld name="5_Section break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28" name="Google Shape;128;p27"/>
          <p:cNvSpPr txBox="1"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 2 column (comparison slide)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2"/>
          </p:nvPr>
        </p:nvSpPr>
        <p:spPr>
          <a:xfrm>
            <a:off x="550863" y="24273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3"/>
          </p:nvPr>
        </p:nvSpPr>
        <p:spPr>
          <a:xfrm>
            <a:off x="6212024" y="17313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4"/>
          </p:nvPr>
        </p:nvSpPr>
        <p:spPr>
          <a:xfrm>
            <a:off x="6212023" y="24273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 3 column">
  <p:cSld name="11_Content 3 colum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9"/>
          <p:cNvGrpSpPr/>
          <p:nvPr/>
        </p:nvGrpSpPr>
        <p:grpSpPr>
          <a:xfrm>
            <a:off x="100472" y="5036395"/>
            <a:ext cx="2083885" cy="2083885"/>
            <a:chOff x="4842143" y="3556857"/>
            <a:chExt cx="2083885" cy="2083885"/>
          </a:xfrm>
        </p:grpSpPr>
        <p:sp>
          <p:nvSpPr>
            <p:cNvPr id="143" name="Google Shape;143;p29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29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5" name="Google Shape;145;p29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7" name="Google Shape;147;p29"/>
          <p:cNvSpPr/>
          <p:nvPr/>
        </p:nvSpPr>
        <p:spPr>
          <a:xfrm rot="2700000">
            <a:off x="10834944" y="17126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29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559476" y="2432304"/>
            <a:ext cx="3563936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3"/>
          </p:nvPr>
        </p:nvSpPr>
        <p:spPr>
          <a:xfrm>
            <a:off x="4341573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4"/>
          </p:nvPr>
        </p:nvSpPr>
        <p:spPr>
          <a:xfrm>
            <a:off x="4341573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marL="914400" lvl="1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marL="1371600" lvl="2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marL="1828800" lvl="3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5"/>
          </p:nvPr>
        </p:nvSpPr>
        <p:spPr>
          <a:xfrm>
            <a:off x="8139659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6"/>
          </p:nvPr>
        </p:nvSpPr>
        <p:spPr>
          <a:xfrm>
            <a:off x="8139659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marL="914400" lvl="1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marL="1371600" lvl="2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marL="1828800" lvl="3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30"/>
          <p:cNvSpPr/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0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9" name="Google Shape;169;p30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70" name="Google Shape;170;p30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6" name="Google Shape;176;p31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77" name="Google Shape;177;p31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31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2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3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191" name="Google Shape;191;p33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2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>
  <p:cSld name="2_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7" name="Google Shape;27;p19"/>
          <p:cNvSpPr>
            <a:spLocks noGrp="1"/>
          </p:cNvSpPr>
          <p:nvPr>
            <p:ph type="pic" idx="3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" name="Google Shape;28;p19"/>
          <p:cNvSpPr>
            <a:spLocks noGrp="1"/>
          </p:cNvSpPr>
          <p:nvPr>
            <p:ph type="pic" idx="4"/>
          </p:nvPr>
        </p:nvSpPr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9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" name="Google Shape;33;p19"/>
          <p:cNvGrpSpPr/>
          <p:nvPr/>
        </p:nvGrpSpPr>
        <p:grpSpPr>
          <a:xfrm>
            <a:off x="5585919" y="5592565"/>
            <a:ext cx="828358" cy="828358"/>
            <a:chOff x="3393179" y="4841987"/>
            <a:chExt cx="828358" cy="828358"/>
          </a:xfrm>
        </p:grpSpPr>
        <p:sp>
          <p:nvSpPr>
            <p:cNvPr id="34" name="Google Shape;34;p19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ection break">
  <p:cSld name="4_Section break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0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20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20"/>
          <p:cNvSpPr txBox="1"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hart Table Timeline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21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47" name="Google Shape;47;p21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" name="Google Shape;48;p21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" name="Google Shape;49;p21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" name="Google Shape;50;p21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Quote">
  <p:cSld name="7_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22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59" name="Google Shape;59;p22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22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" name="Google Shape;61;p22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2" name="Google Shape;62;p22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1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>
            <a:spLocks noGrp="1"/>
          </p:cNvSpPr>
          <p:nvPr>
            <p:ph type="pic" idx="2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eam">
  <p:cSld name="8_Tea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23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" name="Google Shape;71;p23"/>
          <p:cNvSpPr txBox="1"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23"/>
          <p:cNvGrpSpPr/>
          <p:nvPr/>
        </p:nvGrpSpPr>
        <p:grpSpPr>
          <a:xfrm>
            <a:off x="1763106" y="4294374"/>
            <a:ext cx="2083885" cy="2083885"/>
            <a:chOff x="4842143" y="3556857"/>
            <a:chExt cx="2083885" cy="2083885"/>
          </a:xfrm>
        </p:grpSpPr>
        <p:sp>
          <p:nvSpPr>
            <p:cNvPr id="73" name="Google Shape;73;p23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23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" name="Google Shape;75;p23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6" name="Google Shape;76;p23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7" name="Google Shape;77;p23"/>
          <p:cNvSpPr>
            <a:spLocks noGrp="1"/>
          </p:cNvSpPr>
          <p:nvPr>
            <p:ph type="pic" idx="2"/>
          </p:nvPr>
        </p:nvSpPr>
        <p:spPr>
          <a:xfrm>
            <a:off x="1078992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8" name="Google Shape;78;p23"/>
          <p:cNvSpPr>
            <a:spLocks noGrp="1"/>
          </p:cNvSpPr>
          <p:nvPr>
            <p:ph type="pic" idx="3"/>
          </p:nvPr>
        </p:nvSpPr>
        <p:spPr>
          <a:xfrm>
            <a:off x="3838384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9" name="Google Shape;79;p23"/>
          <p:cNvSpPr>
            <a:spLocks noGrp="1"/>
          </p:cNvSpPr>
          <p:nvPr>
            <p:ph type="pic" idx="4"/>
          </p:nvPr>
        </p:nvSpPr>
        <p:spPr>
          <a:xfrm>
            <a:off x="6661976" y="1993392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0" name="Google Shape;80;p23"/>
          <p:cNvSpPr>
            <a:spLocks noGrp="1"/>
          </p:cNvSpPr>
          <p:nvPr>
            <p:ph type="pic" idx="5"/>
          </p:nvPr>
        </p:nvSpPr>
        <p:spPr>
          <a:xfrm>
            <a:off x="9485568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6"/>
          </p:nvPr>
        </p:nvSpPr>
        <p:spPr>
          <a:xfrm>
            <a:off x="1078733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7"/>
          </p:nvPr>
        </p:nvSpPr>
        <p:spPr>
          <a:xfrm>
            <a:off x="3839151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8"/>
          </p:nvPr>
        </p:nvSpPr>
        <p:spPr>
          <a:xfrm>
            <a:off x="3838384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9"/>
          </p:nvPr>
        </p:nvSpPr>
        <p:spPr>
          <a:xfrm>
            <a:off x="6662743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3"/>
          </p:nvPr>
        </p:nvSpPr>
        <p:spPr>
          <a:xfrm>
            <a:off x="6661976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4"/>
          </p:nvPr>
        </p:nvSpPr>
        <p:spPr>
          <a:xfrm>
            <a:off x="9433112" y="3787288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5"/>
          </p:nvPr>
        </p:nvSpPr>
        <p:spPr>
          <a:xfrm>
            <a:off x="9432345" y="4238812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ummary">
  <p:cSld name="12_Summar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4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losing">
  <p:cSld name="13_Closing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>
            <a:spLocks noGrp="1"/>
          </p:cNvSpPr>
          <p:nvPr>
            <p:ph type="pic" idx="2"/>
          </p:nvPr>
        </p:nvSpPr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4" name="Google Shape;104;p25"/>
          <p:cNvSpPr>
            <a:spLocks noGrp="1"/>
          </p:cNvSpPr>
          <p:nvPr>
            <p:ph type="pic" idx="3"/>
          </p:nvPr>
        </p:nvSpPr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05" name="Google Shape;105;p25"/>
          <p:cNvGrpSpPr/>
          <p:nvPr/>
        </p:nvGrpSpPr>
        <p:grpSpPr>
          <a:xfrm>
            <a:off x="11030092" y="-213201"/>
            <a:ext cx="1708815" cy="1705831"/>
            <a:chOff x="11030092" y="-213201"/>
            <a:chExt cx="1708815" cy="1705831"/>
          </a:xfrm>
        </p:grpSpPr>
        <p:sp>
          <p:nvSpPr>
            <p:cNvPr id="106" name="Google Shape;106;p25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avLst/>
              <a:gdLst/>
              <a:ahLst/>
              <a:cxnLst/>
              <a:rect l="l" t="t" r="r" b="b"/>
              <a:pathLst>
                <a:path w="1341675" h="926985" extrusionOk="0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avLst/>
              <a:gdLst/>
              <a:ahLst/>
              <a:cxnLst/>
              <a:rect l="l" t="t" r="r" b="b"/>
              <a:pathLst>
                <a:path w="1337455" h="1042921" extrusionOk="0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09" name="Google Shape;109;p25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110" name="Google Shape;110;p25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2" name="Google Shape;112;p25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5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ntroduction">
  <p:cSld name="3_Introduc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>
            <a:spLocks noGrp="1"/>
          </p:cNvSpPr>
          <p:nvPr>
            <p:ph type="pic" idx="2"/>
          </p:nvPr>
        </p:nvSpPr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9" name="Google Shape;119;p26"/>
          <p:cNvSpPr>
            <a:spLocks noGrp="1"/>
          </p:cNvSpPr>
          <p:nvPr>
            <p:ph type="pic" idx="3"/>
          </p:nvPr>
        </p:nvSpPr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20" name="Google Shape;120;p26"/>
          <p:cNvSpPr>
            <a:spLocks noGrp="1"/>
          </p:cNvSpPr>
          <p:nvPr>
            <p:ph type="pic" idx="4"/>
          </p:nvPr>
        </p:nvSpPr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21" name="Google Shape;121;p26"/>
          <p:cNvSpPr>
            <a:spLocks noGrp="1"/>
          </p:cNvSpPr>
          <p:nvPr>
            <p:ph type="pic" idx="5"/>
          </p:nvPr>
        </p:nvSpPr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22" name="Google Shape;122;p26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7999413" y="1204958"/>
            <a:ext cx="3565524" cy="155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Covid NLP Analysis</a:t>
            </a:r>
            <a:endParaRPr/>
          </a:p>
        </p:txBody>
      </p:sp>
      <p:pic>
        <p:nvPicPr>
          <p:cNvPr id="205" name="Google Shape;205;p1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06" name="Google Shape;206;p1"/>
          <p:cNvSpPr txBox="1">
            <a:spLocks noGrp="1"/>
          </p:cNvSpPr>
          <p:nvPr>
            <p:ph type="body" idx="1"/>
          </p:nvPr>
        </p:nvSpPr>
        <p:spPr>
          <a:xfrm>
            <a:off x="8059234" y="4713836"/>
            <a:ext cx="3565524" cy="105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Juzheng Shi</a:t>
            </a:r>
            <a:endParaRPr/>
          </a:p>
          <a:p>
            <a:pPr marL="228600" lvl="0" indent="-228600" algn="ctr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Qian Gao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0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94" name="Google Shape;294;p10"/>
          <p:cNvSpPr txBox="1">
            <a:spLocks noGrp="1"/>
          </p:cNvSpPr>
          <p:nvPr>
            <p:ph type="ctrTitle"/>
          </p:nvPr>
        </p:nvSpPr>
        <p:spPr>
          <a:xfrm>
            <a:off x="704687" y="1386763"/>
            <a:ext cx="5949610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 dirty="0"/>
              <a:t>Data Processing &amp; Analysis</a:t>
            </a:r>
            <a:endParaRPr dirty="0"/>
          </a:p>
        </p:txBody>
      </p:sp>
      <p:sp>
        <p:nvSpPr>
          <p:cNvPr id="295" name="Google Shape;295;p1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fcd3fcef2_0_1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301" name="Google Shape;301;g12fcd3fcef2_0_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02" name="Google Shape;302;g12fcd3fcef2_0_1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3984300" cy="3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Data Cleaning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Removed Punctuation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Removed Numbers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Removed Stopwords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Removed Space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Removed Url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Removed Ascii code</a:t>
            </a:r>
            <a:endParaRPr/>
          </a:p>
        </p:txBody>
      </p:sp>
      <p:sp>
        <p:nvSpPr>
          <p:cNvPr id="303" name="Google Shape;303;g12fcd3fcef2_0_1"/>
          <p:cNvSpPr txBox="1">
            <a:spLocks noGrp="1"/>
          </p:cNvSpPr>
          <p:nvPr>
            <p:ph type="body" idx="1"/>
          </p:nvPr>
        </p:nvSpPr>
        <p:spPr>
          <a:xfrm>
            <a:off x="6253263" y="2113199"/>
            <a:ext cx="3984300" cy="3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Preprocessing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Lower Cased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Tokenization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Lemmatization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Vectorization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fcd3fcef2_0_10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Modeling Benchmark</a:t>
            </a:r>
            <a:endParaRPr/>
          </a:p>
        </p:txBody>
      </p:sp>
      <p:sp>
        <p:nvSpPr>
          <p:cNvPr id="309" name="Google Shape;309;g12fcd3fcef2_0_1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10" name="Google Shape;310;g12fcd3fcef2_0_10"/>
          <p:cNvSpPr txBox="1">
            <a:spLocks noGrp="1"/>
          </p:cNvSpPr>
          <p:nvPr>
            <p:ph type="body" idx="1"/>
          </p:nvPr>
        </p:nvSpPr>
        <p:spPr>
          <a:xfrm>
            <a:off x="550876" y="2113200"/>
            <a:ext cx="4442100" cy="3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CountVectorizor &amp; Logistic Regression</a:t>
            </a:r>
            <a:endParaRPr/>
          </a:p>
          <a:p>
            <a:pPr marL="22860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GridSearchCV</a:t>
            </a:r>
            <a:endParaRPr/>
          </a:p>
          <a:p>
            <a:pPr marL="22860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Improvements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Lightgbm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Word2Vec</a:t>
            </a:r>
            <a:endParaRPr/>
          </a:p>
        </p:txBody>
      </p:sp>
      <p:pic>
        <p:nvPicPr>
          <p:cNvPr id="311" name="Google Shape;311;g12fcd3fcef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950" y="2165063"/>
            <a:ext cx="38671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2fcd3fcef2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951" y="3321038"/>
            <a:ext cx="52006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2fcd3fcef2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5750" y="3152775"/>
            <a:ext cx="13049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2fcd3fcef2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988" y="3484275"/>
            <a:ext cx="13144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fcd3fcef2_0_19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Bert</a:t>
            </a:r>
            <a:endParaRPr/>
          </a:p>
        </p:txBody>
      </p:sp>
      <p:sp>
        <p:nvSpPr>
          <p:cNvPr id="320" name="Google Shape;320;g12fcd3fcef2_0_1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21" name="Google Shape;321;g12fcd3fcef2_0_19"/>
          <p:cNvSpPr txBox="1">
            <a:spLocks noGrp="1"/>
          </p:cNvSpPr>
          <p:nvPr>
            <p:ph type="body" idx="1"/>
          </p:nvPr>
        </p:nvSpPr>
        <p:spPr>
          <a:xfrm>
            <a:off x="550878" y="2113200"/>
            <a:ext cx="5123100" cy="3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Model Description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Neural network based on Transformers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1.1 Million Parameters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Utilizing pre-trained model due to limited on-hand dataset</a:t>
            </a:r>
            <a:endParaRPr/>
          </a:p>
        </p:txBody>
      </p:sp>
      <p:pic>
        <p:nvPicPr>
          <p:cNvPr id="322" name="Google Shape;322;g12fcd3fcef2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028" y="2113187"/>
            <a:ext cx="6213221" cy="385021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2fcd3fcef2_0_19"/>
          <p:cNvSpPr txBox="1"/>
          <p:nvPr/>
        </p:nvSpPr>
        <p:spPr>
          <a:xfrm>
            <a:off x="5776988" y="6005600"/>
            <a:ext cx="62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https://towardsdatascience.com/wordpiece-subword-based-tokenization-algorithm-1fbd14394ed7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4" name="Google Shape;324;g12fcd3fcef2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38" y="4020300"/>
            <a:ext cx="36861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13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31" name="Google Shape;331;p13"/>
          <p:cNvSpPr txBox="1">
            <a:spLocks noGrp="1"/>
          </p:cNvSpPr>
          <p:nvPr>
            <p:ph type="ctrTitle"/>
          </p:nvPr>
        </p:nvSpPr>
        <p:spPr>
          <a:xfrm>
            <a:off x="704687" y="1386766"/>
            <a:ext cx="6140494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/>
              <a:t>Findings    		 &amp; Conclusions</a:t>
            </a:r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12" name="Google Shape;212;p2"/>
          <p:cNvSpPr txBox="1">
            <a:spLocks noGrp="1"/>
          </p:cNvSpPr>
          <p:nvPr>
            <p:ph type="body" idx="1"/>
          </p:nvPr>
        </p:nvSpPr>
        <p:spPr>
          <a:xfrm>
            <a:off x="550863" y="2677306"/>
            <a:ext cx="3565525" cy="258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Project Scope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Data Description &amp; Visualization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Data Processing &amp; Analysis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Findings &amp; Conclusions</a:t>
            </a:r>
            <a:endParaRPr/>
          </a:p>
        </p:txBody>
      </p:sp>
      <p:pic>
        <p:nvPicPr>
          <p:cNvPr id="213" name="Google Shape;213;p2" descr="Digital Data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14" name="Google Shape;214;p2" descr="Data Points 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15" name="Google Shape;215;p2" descr="Data Background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16" name="Google Shape;216;p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/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3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5" name="Google Shape;225;p3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26" name="Google Shape;226;p3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0" name="Google Shape;23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1" name="Google Shape;231;p3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32" name="Google Shape;232;p3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3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3"/>
          <p:cNvSpPr txBox="1">
            <a:spLocks noGrp="1"/>
          </p:cNvSpPr>
          <p:nvPr>
            <p:ph type="ctrTitle"/>
          </p:nvPr>
        </p:nvSpPr>
        <p:spPr>
          <a:xfrm>
            <a:off x="698865" y="864908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235" name="Google Shape;235;p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62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P</a:t>
            </a:r>
            <a:r>
              <a:rPr lang="en-US" altLang="zh-CN" dirty="0"/>
              <a:t>roject Scope</a:t>
            </a:r>
            <a:endParaRPr dirty="0"/>
          </a:p>
        </p:txBody>
      </p:sp>
      <p:sp>
        <p:nvSpPr>
          <p:cNvPr id="256" name="Google Shape;256;p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57" name="Google Shape;257;p6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altLang="zh-CN" dirty="0"/>
              <a:t>Programming Language: Python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altLang="zh-CN" dirty="0"/>
              <a:t>Packages Used: </a:t>
            </a:r>
            <a:r>
              <a:rPr lang="en-US" altLang="zh-CN" dirty="0" err="1"/>
              <a:t>nltk</a:t>
            </a:r>
            <a:r>
              <a:rPr lang="en-US" altLang="zh-CN" dirty="0"/>
              <a:t>, re, string, pandas, </a:t>
            </a:r>
            <a:r>
              <a:rPr lang="en-US" altLang="zh-CN" dirty="0" err="1"/>
              <a:t>numpy</a:t>
            </a:r>
            <a:r>
              <a:rPr lang="en-US" altLang="zh-CN" dirty="0"/>
              <a:t>, seaborn, </a:t>
            </a:r>
            <a:r>
              <a:rPr lang="en-US" altLang="zh-CN" dirty="0" err="1"/>
              <a:t>matplot</a:t>
            </a:r>
            <a:endParaRPr lang="en-US" altLang="zh-CN" dirty="0"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altLang="zh-CN" dirty="0"/>
              <a:t>Data Source: Tweeter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altLang="zh-CN" dirty="0"/>
              <a:t>Project Focus: Sentiment Analysis</a:t>
            </a:r>
          </a:p>
          <a:p>
            <a:pPr marL="685800" lvl="0" indent="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  <a:p>
            <a:pPr marL="22860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14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49" name="Google Shape;249;p5"/>
          <p:cNvSpPr txBox="1">
            <a:spLocks noGrp="1"/>
          </p:cNvSpPr>
          <p:nvPr>
            <p:ph type="ctrTitle"/>
          </p:nvPr>
        </p:nvSpPr>
        <p:spPr>
          <a:xfrm>
            <a:off x="704687" y="1386766"/>
            <a:ext cx="6140494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/>
              <a:t>Data Description &amp; Visualization</a:t>
            </a:r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62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Data Description</a:t>
            </a:r>
            <a:endParaRPr dirty="0"/>
          </a:p>
        </p:txBody>
      </p:sp>
      <p:sp>
        <p:nvSpPr>
          <p:cNvPr id="256" name="Google Shape;256;p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7" name="Google Shape;257;p6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11408765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Data Link: https://www.kaggle.com/datasets/datatattle/covid-19-nlp-text-classification?select=Corona_NLP_test.csv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Data Size: 41,157 rows x 6 columns</a:t>
            </a:r>
            <a:endParaRPr dirty="0"/>
          </a:p>
          <a:p>
            <a:pPr marL="228600" lvl="0" indent="-2159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Data Features: Location, Tweet Date, Original Text</a:t>
            </a:r>
            <a:endParaRPr dirty="0"/>
          </a:p>
          <a:p>
            <a:pPr marL="228600" lvl="0" indent="-2159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Dropped Features: User Name, Screen Name</a:t>
            </a:r>
            <a:endParaRPr dirty="0"/>
          </a:p>
          <a:p>
            <a:pPr marL="228600" lvl="0" indent="-2159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Target Column: Sentiment</a:t>
            </a:r>
            <a:endParaRPr dirty="0"/>
          </a:p>
          <a:p>
            <a:pPr marL="685800" lvl="0" indent="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  <a:p>
            <a:pPr marL="22860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50B70-B86F-B47A-D210-43BB63B5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62" y="4702174"/>
            <a:ext cx="65055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62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63" name="Google Shape;263;p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3984192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Tweet count by location</a:t>
            </a:r>
            <a:endParaRPr/>
          </a:p>
        </p:txBody>
      </p:sp>
      <p:pic>
        <p:nvPicPr>
          <p:cNvPr id="265" name="Google Shape;26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330" y="2593686"/>
            <a:ext cx="353377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7"/>
          <p:cNvSpPr txBox="1"/>
          <p:nvPr/>
        </p:nvSpPr>
        <p:spPr>
          <a:xfrm>
            <a:off x="5964671" y="2113198"/>
            <a:ext cx="3984192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Tweet count by sentiment</a:t>
            </a:r>
            <a:endParaRPr/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7" name="Google Shape;26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675" y="2593663"/>
            <a:ext cx="38481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62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74" name="Google Shape;274;p8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3984192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Tweet count for different month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5964671" y="2113198"/>
            <a:ext cx="3984192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Sentiment trend through the month</a:t>
            </a:r>
            <a:endParaRPr sz="20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6" name="Google Shape;2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62" y="2626635"/>
            <a:ext cx="38195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493285"/>
            <a:ext cx="37719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62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83" name="Google Shape;283;p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3984192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Positive Wordcloud</a:t>
            </a:r>
            <a:endParaRPr/>
          </a:p>
        </p:txBody>
      </p:sp>
      <p:sp>
        <p:nvSpPr>
          <p:cNvPr id="285" name="Google Shape;285;p9"/>
          <p:cNvSpPr txBox="1"/>
          <p:nvPr/>
        </p:nvSpPr>
        <p:spPr>
          <a:xfrm>
            <a:off x="5964671" y="2113198"/>
            <a:ext cx="3984192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Negative Wordcloud</a:t>
            </a:r>
            <a:endParaRPr sz="20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6" name="Google Shape;2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62" y="2643900"/>
            <a:ext cx="4475697" cy="2321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4671" y="2643900"/>
            <a:ext cx="4475697" cy="2321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Play</vt:lpstr>
      <vt:lpstr>Calibri</vt:lpstr>
      <vt:lpstr>Gill Sans</vt:lpstr>
      <vt:lpstr>Arial</vt:lpstr>
      <vt:lpstr>3DFloatVTI</vt:lpstr>
      <vt:lpstr>Covid NLP Analysis</vt:lpstr>
      <vt:lpstr>Agenda</vt:lpstr>
      <vt:lpstr>Project Scope</vt:lpstr>
      <vt:lpstr>Project Scope</vt:lpstr>
      <vt:lpstr>Data Description &amp; Visualization</vt:lpstr>
      <vt:lpstr>Data Description</vt:lpstr>
      <vt:lpstr>Data Visualization</vt:lpstr>
      <vt:lpstr>Data Visualization</vt:lpstr>
      <vt:lpstr>Data Visualization</vt:lpstr>
      <vt:lpstr>Data Processing &amp; Analysis</vt:lpstr>
      <vt:lpstr>Data Processing</vt:lpstr>
      <vt:lpstr>Modeling Benchmark</vt:lpstr>
      <vt:lpstr>Bert</vt:lpstr>
      <vt:lpstr>Findings      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NLP Analysis</dc:title>
  <dc:creator>Qian Gao</dc:creator>
  <cp:lastModifiedBy>Qian Gao</cp:lastModifiedBy>
  <cp:revision>1</cp:revision>
  <dcterms:created xsi:type="dcterms:W3CDTF">2022-05-30T08:17:21Z</dcterms:created>
  <dcterms:modified xsi:type="dcterms:W3CDTF">2022-05-31T04:54:35Z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