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8" r:id="rId3"/>
    <p:sldId id="260" r:id="rId4"/>
    <p:sldId id="273" r:id="rId5"/>
    <p:sldId id="276" r:id="rId6"/>
    <p:sldId id="262" r:id="rId7"/>
    <p:sldId id="261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erriweather Light" panose="00000400000000000000" pitchFamily="2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Vidaloka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39F513-DC72-4551-BFF6-AB13FA87FCC0}">
  <a:tblStyle styleId="{3F39F513-DC72-4551-BFF6-AB13FA87FC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c7554a04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c7554a04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2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3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4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5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6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7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8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9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3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4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5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67" r:id="rId8"/>
    <p:sldLayoutId id="2147483677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>
            <a:spLocks noGrp="1"/>
          </p:cNvSpPr>
          <p:nvPr>
            <p:ph type="ctrTitle"/>
          </p:nvPr>
        </p:nvSpPr>
        <p:spPr>
          <a:xfrm>
            <a:off x="519987" y="1678781"/>
            <a:ext cx="8104025" cy="1233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Adventure  Analysis </a:t>
            </a:r>
            <a:endParaRPr dirty="0"/>
          </a:p>
        </p:txBody>
      </p:sp>
      <p:sp>
        <p:nvSpPr>
          <p:cNvPr id="256" name="Google Shape;256;p39"/>
          <p:cNvSpPr txBox="1">
            <a:spLocks noGrp="1"/>
          </p:cNvSpPr>
          <p:nvPr>
            <p:ph type="subTitle" idx="1"/>
          </p:nvPr>
        </p:nvSpPr>
        <p:spPr>
          <a:xfrm>
            <a:off x="1945151" y="3284231"/>
            <a:ext cx="5253695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 BI Project by Sun Chetra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8" name="Google Shape;268;p41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9" name="Google Shape;269;p41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270" name="Google Shape;270;p41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Step of do the Analysis</a:t>
            </a:r>
            <a:endParaRPr dirty="0"/>
          </a:p>
        </p:txBody>
      </p:sp>
      <p:sp>
        <p:nvSpPr>
          <p:cNvPr id="271" name="Google Shape;271;p41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Describe about dataset that used in project </a:t>
            </a:r>
            <a:endParaRPr dirty="0"/>
          </a:p>
        </p:txBody>
      </p:sp>
      <p:sp>
        <p:nvSpPr>
          <p:cNvPr id="274" name="Google Shape;274;p41"/>
          <p:cNvSpPr txBox="1">
            <a:spLocks noGrp="1"/>
          </p:cNvSpPr>
          <p:nvPr>
            <p:ph type="subTitle" idx="7"/>
          </p:nvPr>
        </p:nvSpPr>
        <p:spPr>
          <a:xfrm>
            <a:off x="3328950" y="3709662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275" name="Google Shape;275;p41"/>
          <p:cNvSpPr txBox="1">
            <a:spLocks noGrp="1"/>
          </p:cNvSpPr>
          <p:nvPr>
            <p:ph type="subTitle" idx="8"/>
          </p:nvPr>
        </p:nvSpPr>
        <p:spPr>
          <a:xfrm>
            <a:off x="3329000" y="402183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Detail of Insight get from dataset</a:t>
            </a:r>
            <a:endParaRPr dirty="0"/>
          </a:p>
        </p:txBody>
      </p:sp>
      <p:sp>
        <p:nvSpPr>
          <p:cNvPr id="276" name="Google Shape;276;p41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title" idx="14"/>
          </p:nvPr>
        </p:nvSpPr>
        <p:spPr>
          <a:xfrm>
            <a:off x="4052450" y="30684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>
            <a:spLocks noGrp="1"/>
          </p:cNvSpPr>
          <p:nvPr>
            <p:ph type="subTitle" idx="1"/>
          </p:nvPr>
        </p:nvSpPr>
        <p:spPr>
          <a:xfrm>
            <a:off x="2650300" y="1039897"/>
            <a:ext cx="3847200" cy="825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Name : </a:t>
            </a:r>
            <a:r>
              <a:rPr lang="en-US" u="sng" dirty="0" err="1"/>
              <a:t>AdventureWorks_DWH</a:t>
            </a:r>
            <a:r>
              <a:rPr lang="en-US" u="sng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Describe : Have 7 Dimension Table 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2 Fact Table </a:t>
            </a:r>
            <a:endParaRPr dirty="0"/>
          </a:p>
        </p:txBody>
      </p:sp>
      <p:sp>
        <p:nvSpPr>
          <p:cNvPr id="291" name="Google Shape;291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3228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" name="Google Shape;290;p43">
            <a:extLst>
              <a:ext uri="{FF2B5EF4-FFF2-40B4-BE49-F238E27FC236}">
                <a16:creationId xmlns:a16="http://schemas.microsoft.com/office/drawing/2014/main" id="{484CD275-CD93-4635-82F6-822378650644}"/>
              </a:ext>
            </a:extLst>
          </p:cNvPr>
          <p:cNvSpPr txBox="1">
            <a:spLocks/>
          </p:cNvSpPr>
          <p:nvPr/>
        </p:nvSpPr>
        <p:spPr>
          <a:xfrm>
            <a:off x="1320987" y="1865353"/>
            <a:ext cx="2658625" cy="272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u="sng" dirty="0"/>
              <a:t>Dimension Table</a:t>
            </a:r>
          </a:p>
          <a:p>
            <a:pPr lvl="1" algn="l">
              <a:spcBef>
                <a:spcPts val="1000"/>
              </a:spcBef>
              <a:buFont typeface="Montserrat"/>
              <a:buChar char="●"/>
            </a:pPr>
            <a:r>
              <a:rPr lang="en-US" sz="1200" dirty="0" err="1"/>
              <a:t>DimCurrency</a:t>
            </a:r>
            <a:endParaRPr lang="en-US" sz="1200" dirty="0"/>
          </a:p>
          <a:p>
            <a:pPr lvl="1" algn="l">
              <a:spcBef>
                <a:spcPts val="1000"/>
              </a:spcBef>
              <a:buFont typeface="Montserrat"/>
              <a:buChar char="●"/>
            </a:pPr>
            <a:r>
              <a:rPr lang="en-US" sz="1200" dirty="0" err="1"/>
              <a:t>DimDate</a:t>
            </a:r>
            <a:endParaRPr lang="en-US" sz="1200" dirty="0"/>
          </a:p>
          <a:p>
            <a:pPr lvl="1" algn="l">
              <a:spcBef>
                <a:spcPts val="1000"/>
              </a:spcBef>
              <a:buFont typeface="Montserrat"/>
              <a:buChar char="●"/>
            </a:pPr>
            <a:r>
              <a:rPr lang="en-US" sz="1200" dirty="0" err="1">
                <a:solidFill>
                  <a:srgbClr val="FF0000"/>
                </a:solidFill>
              </a:rPr>
              <a:t>DimCustomer</a:t>
            </a:r>
            <a:endParaRPr lang="en-US" sz="1200" dirty="0">
              <a:solidFill>
                <a:srgbClr val="FF0000"/>
              </a:solidFill>
            </a:endParaRPr>
          </a:p>
          <a:p>
            <a:pPr lvl="1" algn="l">
              <a:spcBef>
                <a:spcPts val="1000"/>
              </a:spcBef>
              <a:buFont typeface="Montserrat"/>
              <a:buChar char="●"/>
            </a:pPr>
            <a:r>
              <a:rPr lang="en-US" sz="1200" dirty="0" err="1">
                <a:solidFill>
                  <a:srgbClr val="FF0000"/>
                </a:solidFill>
              </a:rPr>
              <a:t>DimProduct</a:t>
            </a:r>
            <a:endParaRPr lang="en-US" sz="1200" dirty="0">
              <a:solidFill>
                <a:srgbClr val="FF0000"/>
              </a:solidFill>
            </a:endParaRPr>
          </a:p>
          <a:p>
            <a:pPr lvl="1" algn="l">
              <a:spcBef>
                <a:spcPts val="1000"/>
              </a:spcBef>
              <a:buFont typeface="Montserrat"/>
              <a:buChar char="●"/>
            </a:pPr>
            <a:r>
              <a:rPr lang="en-US" sz="1200" dirty="0" err="1"/>
              <a:t>DimGengraphy</a:t>
            </a:r>
            <a:endParaRPr lang="en-US" sz="1200" dirty="0"/>
          </a:p>
          <a:p>
            <a:pPr lvl="1" algn="l">
              <a:spcBef>
                <a:spcPts val="1000"/>
              </a:spcBef>
              <a:buFont typeface="Montserrat"/>
              <a:buChar char="●"/>
            </a:pPr>
            <a:r>
              <a:rPr lang="en-US" sz="1200" dirty="0" err="1"/>
              <a:t>DimSalesTerritory</a:t>
            </a:r>
            <a:endParaRPr lang="en-US" sz="1200" dirty="0"/>
          </a:p>
          <a:p>
            <a:pPr lvl="1" algn="l">
              <a:spcBef>
                <a:spcPts val="1000"/>
              </a:spcBef>
              <a:buFont typeface="Montserrat"/>
              <a:buChar char="●"/>
            </a:pPr>
            <a:r>
              <a:rPr lang="en-US" sz="1200" dirty="0" err="1"/>
              <a:t>DimPromotion</a:t>
            </a:r>
            <a:endParaRPr lang="en-US" sz="1200" dirty="0"/>
          </a:p>
          <a:p>
            <a:pPr marL="139700" indent="0">
              <a:spcBef>
                <a:spcPts val="1000"/>
              </a:spcBef>
              <a:buNone/>
            </a:pPr>
            <a:endParaRPr lang="en-US" dirty="0"/>
          </a:p>
        </p:txBody>
      </p:sp>
      <p:sp>
        <p:nvSpPr>
          <p:cNvPr id="6" name="Google Shape;290;p43">
            <a:extLst>
              <a:ext uri="{FF2B5EF4-FFF2-40B4-BE49-F238E27FC236}">
                <a16:creationId xmlns:a16="http://schemas.microsoft.com/office/drawing/2014/main" id="{45962D95-8C5F-4185-A651-744EA1D75804}"/>
              </a:ext>
            </a:extLst>
          </p:cNvPr>
          <p:cNvSpPr txBox="1">
            <a:spLocks/>
          </p:cNvSpPr>
          <p:nvPr/>
        </p:nvSpPr>
        <p:spPr>
          <a:xfrm>
            <a:off x="4572000" y="1887525"/>
            <a:ext cx="2537399" cy="123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u="sng" dirty="0"/>
              <a:t>Fact Table</a:t>
            </a:r>
          </a:p>
          <a:p>
            <a:pPr lvl="1" algn="l">
              <a:spcBef>
                <a:spcPts val="1000"/>
              </a:spcBef>
              <a:buFont typeface="Montserrat"/>
              <a:buChar char="●"/>
            </a:pPr>
            <a:r>
              <a:rPr lang="en-US" sz="1200" dirty="0" err="1">
                <a:solidFill>
                  <a:srgbClr val="FF0000"/>
                </a:solidFill>
              </a:rPr>
              <a:t>FactOnlineSales</a:t>
            </a:r>
            <a:endParaRPr lang="en-US" sz="1200" dirty="0">
              <a:solidFill>
                <a:srgbClr val="FF0000"/>
              </a:solidFill>
            </a:endParaRPr>
          </a:p>
          <a:p>
            <a:pPr lvl="1" algn="l">
              <a:spcBef>
                <a:spcPts val="1000"/>
              </a:spcBef>
              <a:buFont typeface="Montserrat"/>
              <a:buChar char="●"/>
            </a:pPr>
            <a:r>
              <a:rPr lang="en-US" sz="1200" dirty="0" err="1">
                <a:solidFill>
                  <a:srgbClr val="FF0000"/>
                </a:solidFill>
              </a:rPr>
              <a:t>FactStoreSales</a:t>
            </a:r>
            <a:endParaRPr lang="en-US" sz="1200" dirty="0">
              <a:solidFill>
                <a:srgbClr val="FF0000"/>
              </a:solidFill>
            </a:endParaRPr>
          </a:p>
          <a:p>
            <a:pPr marL="139700" indent="0">
              <a:spcBef>
                <a:spcPts val="100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16156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491" name="Google Shape;491;p56"/>
          <p:cNvSpPr txBox="1"/>
          <p:nvPr/>
        </p:nvSpPr>
        <p:spPr>
          <a:xfrm>
            <a:off x="6715375" y="1913375"/>
            <a:ext cx="17785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Building a Dynamics Report and Dashboard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56"/>
          <p:cNvSpPr txBox="1"/>
          <p:nvPr/>
        </p:nvSpPr>
        <p:spPr>
          <a:xfrm>
            <a:off x="2725175" y="1913375"/>
            <a:ext cx="172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Connect key between table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56"/>
          <p:cNvSpPr txBox="1"/>
          <p:nvPr/>
        </p:nvSpPr>
        <p:spPr>
          <a:xfrm>
            <a:off x="4493668" y="3550369"/>
            <a:ext cx="2221707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Exploring Data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494" name="Google Shape;494;p56"/>
          <p:cNvSpPr txBox="1"/>
          <p:nvPr/>
        </p:nvSpPr>
        <p:spPr>
          <a:xfrm>
            <a:off x="4743071" y="3916025"/>
            <a:ext cx="1722900" cy="7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Exploring base on the bussiness question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56"/>
          <p:cNvSpPr txBox="1"/>
          <p:nvPr/>
        </p:nvSpPr>
        <p:spPr>
          <a:xfrm>
            <a:off x="705724" y="3541975"/>
            <a:ext cx="1816019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Import Data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496" name="Google Shape;496;p56"/>
          <p:cNvSpPr txBox="1"/>
          <p:nvPr/>
        </p:nvSpPr>
        <p:spPr>
          <a:xfrm>
            <a:off x="705725" y="3881975"/>
            <a:ext cx="181601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step we Import data from SQL Server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97" name="Google Shape;497;p56"/>
          <p:cNvGrpSpPr/>
          <p:nvPr/>
        </p:nvGrpSpPr>
        <p:grpSpPr>
          <a:xfrm>
            <a:off x="1061626" y="2700425"/>
            <a:ext cx="7013349" cy="667500"/>
            <a:chOff x="1061626" y="2700425"/>
            <a:chExt cx="7013349" cy="667500"/>
          </a:xfrm>
        </p:grpSpPr>
        <p:cxnSp>
          <p:nvCxnSpPr>
            <p:cNvPr id="498" name="Google Shape;498;p56"/>
            <p:cNvCxnSpPr>
              <a:stCxn id="499" idx="3"/>
              <a:endCxn id="500" idx="1"/>
            </p:cNvCxnSpPr>
            <p:nvPr/>
          </p:nvCxnSpPr>
          <p:spPr>
            <a:xfrm>
              <a:off x="2072626" y="3034175"/>
              <a:ext cx="1006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56"/>
            <p:cNvCxnSpPr>
              <a:stCxn id="500" idx="3"/>
              <a:endCxn id="502" idx="1"/>
            </p:cNvCxnSpPr>
            <p:nvPr/>
          </p:nvCxnSpPr>
          <p:spPr>
            <a:xfrm>
              <a:off x="4061175" y="3034175"/>
              <a:ext cx="1021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56"/>
            <p:cNvCxnSpPr>
              <a:stCxn id="502" idx="3"/>
              <a:endCxn id="504" idx="1"/>
            </p:cNvCxnSpPr>
            <p:nvPr/>
          </p:nvCxnSpPr>
          <p:spPr>
            <a:xfrm>
              <a:off x="6064400" y="3034175"/>
              <a:ext cx="1014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9" name="Google Shape;499;p56"/>
            <p:cNvSpPr txBox="1"/>
            <p:nvPr/>
          </p:nvSpPr>
          <p:spPr>
            <a:xfrm>
              <a:off x="1061626" y="270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500" name="Google Shape;500;p56"/>
            <p:cNvSpPr txBox="1"/>
            <p:nvPr/>
          </p:nvSpPr>
          <p:spPr>
            <a:xfrm>
              <a:off x="3079575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502" name="Google Shape;502;p56"/>
            <p:cNvSpPr txBox="1"/>
            <p:nvPr/>
          </p:nvSpPr>
          <p:spPr>
            <a:xfrm>
              <a:off x="5082800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504" name="Google Shape;504;p56"/>
            <p:cNvSpPr txBox="1"/>
            <p:nvPr/>
          </p:nvSpPr>
          <p:spPr>
            <a:xfrm>
              <a:off x="7078675" y="2700425"/>
              <a:ext cx="9963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04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505" name="Google Shape;505;p56"/>
          <p:cNvSpPr txBox="1"/>
          <p:nvPr/>
        </p:nvSpPr>
        <p:spPr>
          <a:xfrm>
            <a:off x="2489799" y="1579626"/>
            <a:ext cx="2161151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Design Model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06" name="Google Shape;506;p56"/>
          <p:cNvSpPr txBox="1"/>
          <p:nvPr/>
        </p:nvSpPr>
        <p:spPr>
          <a:xfrm>
            <a:off x="6040063" y="1498679"/>
            <a:ext cx="3008163" cy="51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Report &amp; Dashboard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4517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use six columns</a:t>
            </a:r>
            <a:endParaRPr dirty="0"/>
          </a:p>
        </p:txBody>
      </p:sp>
      <p:sp>
        <p:nvSpPr>
          <p:cNvPr id="573" name="Google Shape;573;p59"/>
          <p:cNvSpPr txBox="1">
            <a:spLocks noGrp="1"/>
          </p:cNvSpPr>
          <p:nvPr>
            <p:ph type="subTitle" idx="1"/>
          </p:nvPr>
        </p:nvSpPr>
        <p:spPr>
          <a:xfrm>
            <a:off x="3414050" y="248415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Customer</a:t>
            </a:r>
            <a:endParaRPr u="sng" dirty="0"/>
          </a:p>
        </p:txBody>
      </p:sp>
      <p:sp>
        <p:nvSpPr>
          <p:cNvPr id="574" name="Google Shape;574;p59"/>
          <p:cNvSpPr txBox="1">
            <a:spLocks noGrp="1"/>
          </p:cNvSpPr>
          <p:nvPr>
            <p:ph type="subTitle" idx="2"/>
          </p:nvPr>
        </p:nvSpPr>
        <p:spPr>
          <a:xfrm>
            <a:off x="3639275" y="2959327"/>
            <a:ext cx="2483050" cy="1641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are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14899 Customers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13322 of Customers don’t have a job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1577 of Customer don’t have kid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575" name="Google Shape;575;p59"/>
          <p:cNvSpPr txBox="1">
            <a:spLocks noGrp="1"/>
          </p:cNvSpPr>
          <p:nvPr>
            <p:ph type="subTitle" idx="3"/>
          </p:nvPr>
        </p:nvSpPr>
        <p:spPr>
          <a:xfrm>
            <a:off x="826838" y="2485156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Product</a:t>
            </a:r>
            <a:endParaRPr u="sng" dirty="0"/>
          </a:p>
        </p:txBody>
      </p:sp>
      <p:sp>
        <p:nvSpPr>
          <p:cNvPr id="576" name="Google Shape;576;p59"/>
          <p:cNvSpPr txBox="1">
            <a:spLocks noGrp="1"/>
          </p:cNvSpPr>
          <p:nvPr>
            <p:ph type="subTitle" idx="4"/>
          </p:nvPr>
        </p:nvSpPr>
        <p:spPr>
          <a:xfrm>
            <a:off x="976988" y="2958178"/>
            <a:ext cx="2587212" cy="1044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are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504 Product Name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$2.17K is the max Standare Cost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$3.58K is the max List Price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7" name="Google Shape;577;p59"/>
          <p:cNvSpPr txBox="1">
            <a:spLocks noGrp="1"/>
          </p:cNvSpPr>
          <p:nvPr>
            <p:ph type="subTitle" idx="5"/>
          </p:nvPr>
        </p:nvSpPr>
        <p:spPr>
          <a:xfrm>
            <a:off x="5944509" y="2484153"/>
            <a:ext cx="2671631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Sale Performance</a:t>
            </a:r>
            <a:endParaRPr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FA832-1065-4AF6-BA35-0D5F6FA34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985" y="1650099"/>
            <a:ext cx="675705" cy="6757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F428BF-40B5-4BAD-8641-0DDAD405F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672" y="1689322"/>
            <a:ext cx="676656" cy="6766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EA9DAB-13CF-4588-AAF1-79FD122C0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997" y="1689322"/>
            <a:ext cx="676656" cy="676656"/>
          </a:xfrm>
          <a:prstGeom prst="rect">
            <a:avLst/>
          </a:prstGeom>
        </p:spPr>
      </p:pic>
      <p:sp>
        <p:nvSpPr>
          <p:cNvPr id="62" name="Google Shape;574;p59">
            <a:extLst>
              <a:ext uri="{FF2B5EF4-FFF2-40B4-BE49-F238E27FC236}">
                <a16:creationId xmlns:a16="http://schemas.microsoft.com/office/drawing/2014/main" id="{BD4A3A04-116D-4736-83ED-52765079AF04}"/>
              </a:ext>
            </a:extLst>
          </p:cNvPr>
          <p:cNvSpPr txBox="1">
            <a:spLocks/>
          </p:cNvSpPr>
          <p:nvPr/>
        </p:nvSpPr>
        <p:spPr>
          <a:xfrm>
            <a:off x="6270556" y="2959327"/>
            <a:ext cx="2483050" cy="164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dirty="0"/>
              <a:t>There are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$4.89 billion of total Sale Amount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565k of total order quantity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$4.27 billion of total Profit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/>
            <a:r>
              <a:rPr lang="en-US" dirty="0"/>
              <a:t> </a:t>
            </a:r>
          </a:p>
          <a:p>
            <a:pPr marL="0" indent="0" algn="l"/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>
            <a:spLocks noGrp="1"/>
          </p:cNvSpPr>
          <p:nvPr>
            <p:ph type="title"/>
          </p:nvPr>
        </p:nvSpPr>
        <p:spPr>
          <a:xfrm>
            <a:off x="2714550" y="2247300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</a:t>
            </a:r>
            <a:r>
              <a:rPr lang="en-US" dirty="0"/>
              <a:t>t</a:t>
            </a:r>
            <a:r>
              <a:rPr lang="en" dirty="0"/>
              <a:t>ion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>
            <a:spLocks noGrp="1"/>
          </p:cNvSpPr>
          <p:nvPr>
            <p:ph type="title"/>
          </p:nvPr>
        </p:nvSpPr>
        <p:spPr>
          <a:xfrm>
            <a:off x="1554637" y="2009250"/>
            <a:ext cx="6034725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181</Words>
  <Application>Microsoft Office PowerPoint</Application>
  <PresentationFormat>On-screen Show (16:9)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Lato</vt:lpstr>
      <vt:lpstr>Arial</vt:lpstr>
      <vt:lpstr>Merriweather Light</vt:lpstr>
      <vt:lpstr>Vidaloka</vt:lpstr>
      <vt:lpstr>Montserrat</vt:lpstr>
      <vt:lpstr>Minimalist Business Slides by Slidesgo</vt:lpstr>
      <vt:lpstr>Adventure  Analysis </vt:lpstr>
      <vt:lpstr>Table of contents</vt:lpstr>
      <vt:lpstr>Introduction</vt:lpstr>
      <vt:lpstr>Process</vt:lpstr>
      <vt:lpstr>You can use six columns</vt:lpstr>
      <vt:lpstr>Question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 Analysis </dc:title>
  <cp:lastModifiedBy>Ya Ma To</cp:lastModifiedBy>
  <cp:revision>5</cp:revision>
  <dcterms:modified xsi:type="dcterms:W3CDTF">2022-05-06T06:29:22Z</dcterms:modified>
</cp:coreProperties>
</file>