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	<Relationship Id="rId30" Type="http://schemas.openxmlformats.org/officeDocument/2006/relationships/slide" Target="slides/slide23.xml"/>
	<Relationship Id="rId31" Type="http://schemas.openxmlformats.org/officeDocument/2006/relationships/slide" Target="slides/slide24.xml"/>
	<Relationship Id="rId32" Type="http://schemas.openxmlformats.org/officeDocument/2006/relationships/slide" Target="slides/slide25.xml"/>
	<Relationship Id="rId33" Type="http://schemas.openxmlformats.org/officeDocument/2006/relationships/slide" Target="slides/slide26.xml"/>
	<Relationship Id="rId34" Type="http://schemas.openxmlformats.org/officeDocument/2006/relationships/slide" Target="slides/slide27.xml"/>
	<Relationship Id="rId35" Type="http://schemas.openxmlformats.org/officeDocument/2006/relationships/slide" Target="slides/slide28.xml"/>
	<Relationship Id="rId36" Type="http://schemas.openxmlformats.org/officeDocument/2006/relationships/slide" Target="slides/slide29.xml"/>
	<Relationship Id="rId37" Type="http://schemas.openxmlformats.org/officeDocument/2006/relationships/slide" Target="slides/slide30.xml"/>
	<Relationship Id="rId38" Type="http://schemas.openxmlformats.org/officeDocument/2006/relationships/slide" Target="slides/slide31.xml"/>
	<Relationship Id="rId39" Type="http://schemas.openxmlformats.org/officeDocument/2006/relationships/slide" Target="slides/slide32.xml"/>
	<Relationship Id="rId40" Type="http://schemas.openxmlformats.org/officeDocument/2006/relationships/slide" Target="slides/slide33.xml"/>
	<Relationship Id="rId41" Type="http://schemas.openxmlformats.org/officeDocument/2006/relationships/slide" Target="slides/slide34.xml"/>
	<Relationship Id="rId42" Type="http://schemas.openxmlformats.org/officeDocument/2006/relationships/slide" Target="slides/slide35.xml"/>
	<Relationship Id="rId43" Type="http://schemas.openxmlformats.org/officeDocument/2006/relationships/slide" Target="slides/slide36.xml"/>
	<Relationship Id="rId44" Type="http://schemas.openxmlformats.org/officeDocument/2006/relationships/slide" Target="slides/slide37.xml"/>
	<Relationship Id="rId45" Type="http://schemas.openxmlformats.org/officeDocument/2006/relationships/slide" Target="slides/slide38.xml"/>
	<Relationship Id="rId46" Type="http://schemas.openxmlformats.org/officeDocument/2006/relationships/slide" Target="slides/slide39.xml"/>
	<Relationship Id="rId47" Type="http://schemas.openxmlformats.org/officeDocument/2006/relationships/slide" Target="slides/slide40.xml"/>
	<Relationship Id="rId48" Type="http://schemas.openxmlformats.org/officeDocument/2006/relationships/slide" Target="slides/slide41.xml"/>
	<Relationship Id="rId49" Type="http://schemas.openxmlformats.org/officeDocument/2006/relationships/slide" Target="slides/slide42.xml"/>
	<Relationship Id="rId50" Type="http://schemas.openxmlformats.org/officeDocument/2006/relationships/slide" Target="slides/slide43.xml"/>
	<Relationship Id="rId51" Type="http://schemas.openxmlformats.org/officeDocument/2006/relationships/slide" Target="slides/slide44.xml"/>
	<Relationship Id="rId52" Type="http://schemas.openxmlformats.org/officeDocument/2006/relationships/slide" Target="slides/slide45.xml"/>
	<Relationship Id="rId53" Type="http://schemas.openxmlformats.org/officeDocument/2006/relationships/slide" Target="slides/slide46.xml"/>
	<Relationship Id="rId54" Type="http://schemas.openxmlformats.org/officeDocument/2006/relationships/slide" Target="slides/slide47.xml"/>
	<Relationship Id="rId55" Type="http://schemas.openxmlformats.org/officeDocument/2006/relationships/slide" Target="slides/slide48.xml"/>
	<Relationship Id="rId56" Type="http://schemas.openxmlformats.org/officeDocument/2006/relationships/slide" Target="slides/slide49.xml"/>
	<Relationship Id="rId57" Type="http://schemas.openxmlformats.org/officeDocument/2006/relationships/slide" Target="slides/slide50.xml"/>
	<Relationship Id="rId58" Type="http://schemas.openxmlformats.org/officeDocument/2006/relationships/slide" Target="slides/slide51.xml"/>
	<Relationship Id="rId59" Type="http://schemas.openxmlformats.org/officeDocument/2006/relationships/slide" Target="slides/slide52.xml"/>
	<Relationship Id="rId60" Type="http://schemas.openxmlformats.org/officeDocument/2006/relationships/slide" Target="slides/slide53.xml"/>
	<Relationship Id="rId61" Type="http://schemas.openxmlformats.org/officeDocument/2006/relationships/slide" Target="slides/slide54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	<Relationship Id="rId3" Type="http://schemas.openxmlformats.org/officeDocument/2006/relationships/image" Target="../media/2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6image.jpeg"/>
	<Relationship Id="rId3" Type="http://schemas.openxmlformats.org/officeDocument/2006/relationships/image" Target="../media/27image.jpeg"/>
	<Relationship Id="rId4" Type="http://schemas.openxmlformats.org/officeDocument/2006/relationships/image" Target="../media/28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9image.jpeg"/>
	<Relationship Id="rId3" Type="http://schemas.openxmlformats.org/officeDocument/2006/relationships/image" Target="../media/30image.jpeg"/>
	<Relationship Id="rId4" Type="http://schemas.openxmlformats.org/officeDocument/2006/relationships/image" Target="../media/31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2image.jpeg"/>
	<Relationship Id="rId3" Type="http://schemas.openxmlformats.org/officeDocument/2006/relationships/image" Target="../media/33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4image.jpeg"/>
	<Relationship Id="rId3" Type="http://schemas.openxmlformats.org/officeDocument/2006/relationships/image" Target="../media/35image.jpeg"/>
	<Relationship Id="rId4" Type="http://schemas.openxmlformats.org/officeDocument/2006/relationships/image" Target="../media/36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7image.jpeg"/>
	<Relationship Id="rId3" Type="http://schemas.openxmlformats.org/officeDocument/2006/relationships/image" Target="../media/38image.jpeg"/>
	<Relationship Id="rId4" Type="http://schemas.openxmlformats.org/officeDocument/2006/relationships/image" Target="../media/39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0image.jpeg"/>
	<Relationship Id="rId3" Type="http://schemas.openxmlformats.org/officeDocument/2006/relationships/image" Target="../media/41image.jpeg"/>
	<Relationship Id="rId4" Type="http://schemas.openxmlformats.org/officeDocument/2006/relationships/image" Target="../media/42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3image.jpeg"/>
	<Relationship Id="rId3" Type="http://schemas.openxmlformats.org/officeDocument/2006/relationships/image" Target="../media/44image.jpeg"/>
	<Relationship Id="rId4" Type="http://schemas.openxmlformats.org/officeDocument/2006/relationships/image" Target="../media/45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6image.jpeg"/>
	<Relationship Id="rId3" Type="http://schemas.openxmlformats.org/officeDocument/2006/relationships/image" Target="../media/47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8image.jpeg"/>
	<Relationship Id="rId3" Type="http://schemas.openxmlformats.org/officeDocument/2006/relationships/image" Target="../media/49image.jpeg"/>
	<Relationship Id="rId4" Type="http://schemas.openxmlformats.org/officeDocument/2006/relationships/image" Target="../media/50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1image.jpeg"/>
	<Relationship Id="rId3" Type="http://schemas.openxmlformats.org/officeDocument/2006/relationships/image" Target="../media/52image.jpeg"/>
	<Relationship Id="rId4" Type="http://schemas.openxmlformats.org/officeDocument/2006/relationships/image" Target="../media/53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	<Relationship Id="rId3" Type="http://schemas.openxmlformats.org/officeDocument/2006/relationships/image" Target="../media/4image.jpeg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4image.jpeg"/>
	<Relationship Id="rId3" Type="http://schemas.openxmlformats.org/officeDocument/2006/relationships/image" Target="../media/55image.jpeg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6image.jpeg"/>
	<Relationship Id="rId3" Type="http://schemas.openxmlformats.org/officeDocument/2006/relationships/image" Target="../media/57image.jpeg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8image.jpeg"/>
	<Relationship Id="rId3" Type="http://schemas.openxmlformats.org/officeDocument/2006/relationships/image" Target="../media/59image.jpeg"/>
	<Relationship Id="rId4" Type="http://schemas.openxmlformats.org/officeDocument/2006/relationships/image" Target="../media/60image.jpeg"/>
</Relationships>
</file>

<file path=ppt/slides/_rels/slide2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1image.jpeg"/>
	<Relationship Id="rId3" Type="http://schemas.openxmlformats.org/officeDocument/2006/relationships/image" Target="../media/62image.jpeg"/>
	<Relationship Id="rId4" Type="http://schemas.openxmlformats.org/officeDocument/2006/relationships/image" Target="../media/63image.jpeg"/>
</Relationships>
</file>

<file path=ppt/slides/_rels/slide2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4image.jpeg"/>
	<Relationship Id="rId3" Type="http://schemas.openxmlformats.org/officeDocument/2006/relationships/image" Target="../media/65image.jpeg"/>
</Relationships>
</file>

<file path=ppt/slides/_rels/slide2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6image.jpeg"/>
	<Relationship Id="rId3" Type="http://schemas.openxmlformats.org/officeDocument/2006/relationships/image" Target="../media/67image.jpeg"/>
</Relationships>
</file>

<file path=ppt/slides/_rels/slide2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8image.jpeg"/>
	<Relationship Id="rId3" Type="http://schemas.openxmlformats.org/officeDocument/2006/relationships/image" Target="../media/69image.jpeg"/>
</Relationships>
</file>

<file path=ppt/slides/_rels/slide2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0image.jpeg"/>
	<Relationship Id="rId3" Type="http://schemas.openxmlformats.org/officeDocument/2006/relationships/image" Target="../media/71image.jpeg"/>
	<Relationship Id="rId4" Type="http://schemas.openxmlformats.org/officeDocument/2006/relationships/image" Target="../media/72image.jpeg"/>
</Relationships>
</file>

<file path=ppt/slides/_rels/slide2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3image.jpeg"/>
	<Relationship Id="rId3" Type="http://schemas.openxmlformats.org/officeDocument/2006/relationships/image" Target="../media/74image.jpeg"/>
</Relationships>
</file>

<file path=ppt/slides/_rels/slide2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5image.jpeg"/>
	<Relationship Id="rId3" Type="http://schemas.openxmlformats.org/officeDocument/2006/relationships/image" Target="../media/76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	<Relationship Id="rId3" Type="http://schemas.openxmlformats.org/officeDocument/2006/relationships/image" Target="../media/6image.jpeg"/>
	<Relationship Id="rId4" Type="http://schemas.openxmlformats.org/officeDocument/2006/relationships/image" Target="../media/7image.jpeg"/>
</Relationships>
</file>

<file path=ppt/slides/_rels/slide3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7image.jpeg"/>
	<Relationship Id="rId3" Type="http://schemas.openxmlformats.org/officeDocument/2006/relationships/image" Target="../media/78image.jpeg"/>
	<Relationship Id="rId4" Type="http://schemas.openxmlformats.org/officeDocument/2006/relationships/image" Target="../media/79image.jpeg"/>
</Relationships>
</file>

<file path=ppt/slides/_rels/slide3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0image.jpeg"/>
	<Relationship Id="rId3" Type="http://schemas.openxmlformats.org/officeDocument/2006/relationships/image" Target="../media/81image.jpeg"/>
</Relationships>
</file>

<file path=ppt/slides/_rels/slide3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2image.jpeg"/>
	<Relationship Id="rId3" Type="http://schemas.openxmlformats.org/officeDocument/2006/relationships/image" Target="../media/83image.jpeg"/>
</Relationships>
</file>

<file path=ppt/slides/_rels/slide3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4image.jpeg"/>
	<Relationship Id="rId3" Type="http://schemas.openxmlformats.org/officeDocument/2006/relationships/image" Target="../media/85image.jpeg"/>
</Relationships>
</file>

<file path=ppt/slides/_rels/slide3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6image.jpeg"/>
	<Relationship Id="rId3" Type="http://schemas.openxmlformats.org/officeDocument/2006/relationships/image" Target="../media/87image.jpeg"/>
</Relationships>
</file>

<file path=ppt/slides/_rels/slide3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8image.jpeg"/>
	<Relationship Id="rId3" Type="http://schemas.openxmlformats.org/officeDocument/2006/relationships/image" Target="../media/89image.jpeg"/>
</Relationships>
</file>

<file path=ppt/slides/_rels/slide3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0image.jpeg"/>
	<Relationship Id="rId3" Type="http://schemas.openxmlformats.org/officeDocument/2006/relationships/image" Target="../media/91image.jpeg"/>
	<Relationship Id="rId4" Type="http://schemas.openxmlformats.org/officeDocument/2006/relationships/image" Target="../media/92image.jpeg"/>
	<Relationship Id="rId5" Type="http://schemas.openxmlformats.org/officeDocument/2006/relationships/image" Target="../media/93image.jpeg"/>
</Relationships>
</file>

<file path=ppt/slides/_rels/slide3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4image.jpeg"/>
	<Relationship Id="rId3" Type="http://schemas.openxmlformats.org/officeDocument/2006/relationships/image" Target="../media/95image.jpeg"/>
	<Relationship Id="rId4" Type="http://schemas.openxmlformats.org/officeDocument/2006/relationships/image" Target="../media/96image.jpeg"/>
</Relationships>
</file>

<file path=ppt/slides/_rels/slide3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7image.jpeg"/>
	<Relationship Id="rId3" Type="http://schemas.openxmlformats.org/officeDocument/2006/relationships/image" Target="../media/98image.jpeg"/>
</Relationships>
</file>

<file path=ppt/slides/_rels/slide3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9image.jpeg"/>
	<Relationship Id="rId3" Type="http://schemas.openxmlformats.org/officeDocument/2006/relationships/image" Target="../media/100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	<Relationship Id="rId3" Type="http://schemas.openxmlformats.org/officeDocument/2006/relationships/image" Target="../media/9image.jpeg"/>
	<Relationship Id="rId4" Type="http://schemas.openxmlformats.org/officeDocument/2006/relationships/image" Target="../media/10image.jpeg"/>
</Relationships>
</file>

<file path=ppt/slides/_rels/slide4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1image.jpeg"/>
	<Relationship Id="rId3" Type="http://schemas.openxmlformats.org/officeDocument/2006/relationships/image" Target="../media/102image.jpeg"/>
</Relationships>
</file>

<file path=ppt/slides/_rels/slide4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3image.jpeg"/>
	<Relationship Id="rId3" Type="http://schemas.openxmlformats.org/officeDocument/2006/relationships/image" Target="../media/104image.jpeg"/>
</Relationships>
</file>

<file path=ppt/slides/_rels/slide4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5image.jpeg"/>
	<Relationship Id="rId3" Type="http://schemas.openxmlformats.org/officeDocument/2006/relationships/image" Target="../media/106image.jpeg"/>
</Relationships>
</file>

<file path=ppt/slides/_rels/slide4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7image.jpeg"/>
	<Relationship Id="rId3" Type="http://schemas.openxmlformats.org/officeDocument/2006/relationships/image" Target="../media/108image.jpeg"/>
</Relationships>
</file>

<file path=ppt/slides/_rels/slide4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9image.jpeg"/>
	<Relationship Id="rId3" Type="http://schemas.openxmlformats.org/officeDocument/2006/relationships/image" Target="../media/110image.jpeg"/>
</Relationships>
</file>

<file path=ppt/slides/_rels/slide4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1image.jpeg"/>
	<Relationship Id="rId3" Type="http://schemas.openxmlformats.org/officeDocument/2006/relationships/image" Target="../media/112image.jpeg"/>
</Relationships>
</file>

<file path=ppt/slides/_rels/slide4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3image.jpeg"/>
	<Relationship Id="rId3" Type="http://schemas.openxmlformats.org/officeDocument/2006/relationships/image" Target="../media/114image.jpeg"/>
</Relationships>
</file>

<file path=ppt/slides/_rels/slide4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5image.jpeg"/>
	<Relationship Id="rId3" Type="http://schemas.openxmlformats.org/officeDocument/2006/relationships/image" Target="../media/116image.jpeg"/>
</Relationships>
</file>

<file path=ppt/slides/_rels/slide4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7image.jpeg"/>
	<Relationship Id="rId3" Type="http://schemas.openxmlformats.org/officeDocument/2006/relationships/image" Target="../media/118image.jpeg"/>
</Relationships>
</file>

<file path=ppt/slides/_rels/slide4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9image.jpeg"/>
	<Relationship Id="rId3" Type="http://schemas.openxmlformats.org/officeDocument/2006/relationships/image" Target="../media/120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	<Relationship Id="rId3" Type="http://schemas.openxmlformats.org/officeDocument/2006/relationships/image" Target="../media/12image.jpeg"/>
	<Relationship Id="rId4" Type="http://schemas.openxmlformats.org/officeDocument/2006/relationships/image" Target="../media/13image.jpeg"/>
</Relationships>
</file>

<file path=ppt/slides/_rels/slide5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1image.jpeg"/>
	<Relationship Id="rId3" Type="http://schemas.openxmlformats.org/officeDocument/2006/relationships/image" Target="../media/122image.jpeg"/>
</Relationships>
</file>

<file path=ppt/slides/_rels/slide5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3image.jpeg"/>
	<Relationship Id="rId3" Type="http://schemas.openxmlformats.org/officeDocument/2006/relationships/image" Target="../media/124image.jpeg"/>
</Relationships>
</file>

<file path=ppt/slides/_rels/slide5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5image.jpeg"/>
	<Relationship Id="rId3" Type="http://schemas.openxmlformats.org/officeDocument/2006/relationships/image" Target="../media/126image.jpeg"/>
</Relationships>
</file>

<file path=ppt/slides/_rels/slide5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7image.jpeg"/>
	<Relationship Id="rId3" Type="http://schemas.openxmlformats.org/officeDocument/2006/relationships/image" Target="../media/128image.jpeg"/>
	<Relationship Id="rId4" Type="http://schemas.openxmlformats.org/officeDocument/2006/relationships/image" Target="../media/129image.jpeg"/>
</Relationships>
</file>

<file path=ppt/slides/_rels/slide5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0image.jpeg"/>
	<Relationship Id="rId3" Type="http://schemas.openxmlformats.org/officeDocument/2006/relationships/image" Target="../media/131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image.jpeg"/>
	<Relationship Id="rId3" Type="http://schemas.openxmlformats.org/officeDocument/2006/relationships/image" Target="../media/15image.jpeg"/>
	<Relationship Id="rId4" Type="http://schemas.openxmlformats.org/officeDocument/2006/relationships/image" Target="../media/16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	<Relationship Id="rId3" Type="http://schemas.openxmlformats.org/officeDocument/2006/relationships/image" Target="../media/18image.jpeg"/>
	<Relationship Id="rId4" Type="http://schemas.openxmlformats.org/officeDocument/2006/relationships/image" Target="../media/19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0image.jpeg"/>
	<Relationship Id="rId3" Type="http://schemas.openxmlformats.org/officeDocument/2006/relationships/image" Target="../media/21image.jpeg"/>
	<Relationship Id="rId4" Type="http://schemas.openxmlformats.org/officeDocument/2006/relationships/image" Target="../media/22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3image.jpeg"/>
	<Relationship Id="rId3" Type="http://schemas.openxmlformats.org/officeDocument/2006/relationships/image" Target="../media/24image.jpeg"/>
	<Relationship Id="rId4" Type="http://schemas.openxmlformats.org/officeDocument/2006/relationships/image" Target="../media/25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" name="Picture 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273846" y="2957670"/>
            <a:ext cx="7407116" cy="4376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Computer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Network</a:t>
            </a:r>
            <a:r>
              <a:rPr lang="en-US" altLang="zh-CN" sz="3300" spc="17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Programming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10"/>
              </a:lnSpc>
            </a:pPr>
            <a:endParaRPr lang="en-US" dirty="0" smtClean="0"/>
          </a:p>
          <a:p>
            <a:pPr marL="0" indent="292277">
              <a:lnSpc>
                <a:spcPct val="100000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Introduction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Socket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Program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Linux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 indent="4708816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53" name="Picture 5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54" name="Picture 5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180" y="2346960"/>
            <a:ext cx="6461760" cy="3825240"/>
          </a:xfrm>
          <a:prstGeom prst="rect">
            <a:avLst/>
          </a:prstGeom>
        </p:spPr>
      </p:pic>
      <p:sp>
        <p:nvSpPr>
          <p:cNvPr id="54" name="TextBox 54"/>
          <p:cNvSpPr txBox="1"/>
          <p:nvPr/>
        </p:nvSpPr>
        <p:spPr>
          <a:xfrm>
            <a:off x="3220148" y="642790"/>
            <a:ext cx="6460814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OSI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and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TCP/IP</a:t>
            </a:r>
            <a:r>
              <a:rPr lang="en-US" altLang="zh-CN" sz="3300" spc="129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Model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85"/>
              </a:lnSpc>
            </a:pPr>
            <a:endParaRPr lang="en-US" dirty="0" smtClean="0"/>
          </a:p>
          <a:p>
            <a:pPr marL="0" indent="3762514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58" name="Picture 5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59" name="Picture 5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80" y="2354580"/>
            <a:ext cx="3543300" cy="3200400"/>
          </a:xfrm>
          <a:prstGeom prst="rect">
            <a:avLst/>
          </a:prstGeom>
        </p:spPr>
      </p:pic>
      <p:sp>
        <p:nvSpPr>
          <p:cNvPr id="59" name="TextBox 59"/>
          <p:cNvSpPr txBox="1"/>
          <p:nvPr/>
        </p:nvSpPr>
        <p:spPr>
          <a:xfrm>
            <a:off x="1113228" y="642790"/>
            <a:ext cx="8567733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498865">
              <a:lnSpc>
                <a:spcPct val="100000"/>
              </a:lnSpc>
            </a:pPr>
            <a:r>
              <a:rPr lang="en-US" altLang="zh-CN" sz="3300" spc="10" dirty="0">
                <a:solidFill>
                  <a:srgbClr val="163316"/>
                </a:solidFill>
                <a:latin typeface="Arial"/>
                <a:ea typeface="Arial"/>
              </a:rPr>
              <a:t>S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ockets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85"/>
              </a:lnSpc>
            </a:pPr>
            <a:endParaRPr lang="en-US" dirty="0" smtClean="0"/>
          </a:p>
          <a:p>
            <a:pPr marL="0" indent="64061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8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process</a:t>
            </a:r>
            <a:r>
              <a:rPr lang="en-US" altLang="zh-CN" sz="290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sends/receives</a:t>
            </a:r>
          </a:p>
          <a:p>
            <a:pPr marL="0" indent="419661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messages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to/from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its</a:t>
            </a:r>
            <a:r>
              <a:rPr lang="en-US" altLang="zh-CN" sz="29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socket</a:t>
            </a:r>
          </a:p>
          <a:p>
            <a:pPr>
              <a:lnSpc>
                <a:spcPts val="709"/>
              </a:lnSpc>
            </a:pPr>
            <a:endParaRPr lang="en-US" dirty="0" smtClean="0"/>
          </a:p>
          <a:p>
            <a:pPr marL="0" indent="64061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44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socket</a:t>
            </a:r>
            <a:r>
              <a:rPr lang="en-US" altLang="zh-CN" sz="29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analogous</a:t>
            </a:r>
            <a:r>
              <a:rPr lang="en-US" altLang="zh-CN" sz="29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9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door</a:t>
            </a:r>
          </a:p>
          <a:p>
            <a:pPr>
              <a:lnSpc>
                <a:spcPts val="565"/>
              </a:lnSpc>
            </a:pPr>
            <a:endParaRPr lang="en-US" dirty="0" smtClean="0"/>
          </a:p>
          <a:p>
            <a:pPr marL="0" indent="538190">
              <a:lnSpc>
                <a:spcPct val="100000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sending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process</a:t>
            </a:r>
            <a:r>
              <a:rPr lang="en-US" altLang="zh-CN" sz="2500" spc="13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shoves</a:t>
            </a:r>
          </a:p>
          <a:p>
            <a:pPr marL="0" indent="834532">
              <a:lnSpc>
                <a:spcPct val="100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message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out</a:t>
            </a:r>
            <a:r>
              <a:rPr lang="en-US" altLang="zh-CN" sz="2500" spc="-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door</a:t>
            </a:r>
          </a:p>
          <a:p>
            <a:pPr>
              <a:lnSpc>
                <a:spcPts val="565"/>
              </a:lnSpc>
            </a:pPr>
            <a:endParaRPr lang="en-US" dirty="0" smtClean="0"/>
          </a:p>
          <a:p>
            <a:pPr hangingPunct="0" marL="834532" indent="-296341">
              <a:lnSpc>
                <a:spcPct val="99166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transport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infrastructure</a:t>
            </a:r>
            <a:r>
              <a:rPr lang="en-US" altLang="zh-CN" sz="25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brings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message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door</a:t>
            </a:r>
            <a:r>
              <a:rPr lang="en-US" altLang="zh-CN" sz="250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at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receiving</a:t>
            </a:r>
            <a:r>
              <a:rPr lang="en-US" altLang="zh-CN" sz="25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0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500" dirty="0">
                <a:solidFill>
                  <a:srgbClr val="fefefe"/>
                </a:solidFill>
                <a:latin typeface="Arial"/>
                <a:ea typeface="Arial"/>
              </a:rPr>
              <a:t>Socket</a:t>
            </a:r>
            <a:r>
              <a:rPr lang="en-US" altLang="zh-CN" sz="2500" spc="-6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ea typeface="Arial"/>
              </a:rPr>
              <a:t>API:</a:t>
            </a:r>
            <a:r>
              <a:rPr lang="en-US" altLang="zh-CN" sz="250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ea typeface="Arial"/>
              </a:rPr>
              <a:t>(1)</a:t>
            </a:r>
            <a:r>
              <a:rPr lang="en-US" altLang="zh-CN" sz="2500" spc="-6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ea typeface="Arial"/>
              </a:rPr>
              <a:t>choice</a:t>
            </a:r>
            <a:r>
              <a:rPr lang="en-US" altLang="zh-CN" sz="250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ea typeface="Arial"/>
              </a:rPr>
              <a:t>of</a:t>
            </a:r>
            <a:r>
              <a:rPr lang="en-US" altLang="zh-CN" sz="2500" spc="-6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ea typeface="Arial"/>
              </a:rPr>
              <a:t>transport</a:t>
            </a:r>
            <a:r>
              <a:rPr lang="en-US" altLang="zh-CN" sz="2500" spc="-69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ea typeface="Arial"/>
              </a:rPr>
              <a:t>protocol;</a:t>
            </a:r>
          </a:p>
          <a:p>
            <a:pPr marL="0" indent="1745071">
              <a:lnSpc>
                <a:spcPct val="100000"/>
              </a:lnSpc>
            </a:pPr>
            <a:r>
              <a:rPr lang="en-US" altLang="zh-CN" sz="2500" dirty="0">
                <a:solidFill>
                  <a:srgbClr val="fefefe"/>
                </a:solidFill>
                <a:latin typeface="Arial"/>
                <a:ea typeface="Arial"/>
              </a:rPr>
              <a:t>(2)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ea typeface="Arial"/>
              </a:rPr>
              <a:t>ability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ea typeface="Arial"/>
              </a:rPr>
              <a:t>to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ea typeface="Arial"/>
              </a:rPr>
              <a:t>fix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ea typeface="Arial"/>
              </a:rPr>
              <a:t>many</a:t>
            </a:r>
            <a:r>
              <a:rPr lang="en-US" altLang="zh-CN" sz="2500" spc="-15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fefe"/>
                </a:solidFill>
                <a:latin typeface="Arial"/>
                <a:ea typeface="Arial"/>
              </a:rPr>
              <a:t>parameters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75"/>
              </a:lnSpc>
            </a:pPr>
            <a:endParaRPr lang="en-US" dirty="0" smtClean="0"/>
          </a:p>
          <a:p>
            <a:pPr marL="0" indent="5869434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63" name="Picture 6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1699260"/>
            <a:ext cx="9486900" cy="5646420"/>
          </a:xfrm>
          <a:prstGeom prst="rect">
            <a:avLst/>
          </a:prstGeom>
        </p:spPr>
      </p:pic>
      <p:sp>
        <p:nvSpPr>
          <p:cNvPr id="63" name="TextBox 63"/>
          <p:cNvSpPr txBox="1"/>
          <p:nvPr/>
        </p:nvSpPr>
        <p:spPr>
          <a:xfrm>
            <a:off x="1570558" y="642790"/>
            <a:ext cx="8110404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Daytime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client/server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using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socket</a:t>
            </a:r>
            <a:r>
              <a:rPr lang="en-US" altLang="zh-CN" sz="3300" spc="24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API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85"/>
              </a:lnSpc>
            </a:pPr>
            <a:endParaRPr lang="en-US" dirty="0" smtClean="0"/>
          </a:p>
          <a:p>
            <a:pPr marL="0" indent="5412104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67" name="Picture 6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68" name="Picture 6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19" y="2316480"/>
            <a:ext cx="8412480" cy="4503420"/>
          </a:xfrm>
          <a:prstGeom prst="rect">
            <a:avLst/>
          </a:prstGeom>
        </p:spPr>
      </p:pic>
      <p:sp>
        <p:nvSpPr>
          <p:cNvPr id="68" name="TextBox 68"/>
          <p:cNvSpPr txBox="1"/>
          <p:nvPr/>
        </p:nvSpPr>
        <p:spPr>
          <a:xfrm>
            <a:off x="2439009" y="752124"/>
            <a:ext cx="7241953" cy="6581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Connectionless: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Functions</a:t>
            </a:r>
            <a:r>
              <a:rPr lang="en-US" altLang="zh-CN" sz="3300" spc="17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Used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25"/>
              </a:lnSpc>
            </a:pPr>
            <a:endParaRPr lang="en-US" dirty="0" smtClean="0"/>
          </a:p>
          <a:p>
            <a:pPr marL="0" indent="4543653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72" name="Picture 7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73" name="Picture 73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19" y="1760220"/>
            <a:ext cx="8313420" cy="5151120"/>
          </a:xfrm>
          <a:prstGeom prst="rect">
            <a:avLst/>
          </a:prstGeom>
        </p:spPr>
      </p:pic>
      <p:sp>
        <p:nvSpPr>
          <p:cNvPr id="73" name="TextBox 73"/>
          <p:cNvSpPr txBox="1"/>
          <p:nvPr/>
        </p:nvSpPr>
        <p:spPr>
          <a:xfrm>
            <a:off x="1137921" y="580163"/>
            <a:ext cx="8563668" cy="67538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150" dirty="0">
                <a:solidFill>
                  <a:srgbClr val="fefefe"/>
                </a:solidFill>
                <a:latin typeface="Arial"/>
                <a:ea typeface="Arial"/>
              </a:rPr>
              <a:t>Connection</a:t>
            </a:r>
            <a:r>
              <a:rPr lang="en-US" altLang="zh-CN" sz="4150" spc="-15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4150" dirty="0">
                <a:solidFill>
                  <a:srgbClr val="fefefe"/>
                </a:solidFill>
                <a:latin typeface="Arial"/>
                <a:ea typeface="Arial"/>
              </a:rPr>
              <a:t>oriented:Functions</a:t>
            </a:r>
            <a:r>
              <a:rPr lang="en-US" altLang="zh-CN" sz="4150" spc="1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4150" spc="-10" dirty="0">
                <a:solidFill>
                  <a:srgbClr val="fefefe"/>
                </a:solidFill>
                <a:latin typeface="Arial"/>
                <a:ea typeface="Arial"/>
              </a:rPr>
              <a:t>Used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60"/>
              </a:lnSpc>
            </a:pPr>
            <a:endParaRPr lang="en-US" dirty="0" smtClean="0"/>
          </a:p>
          <a:p>
            <a:pPr marL="0" indent="5844741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77" name="Picture 7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78" name="Picture 7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220" y="1379220"/>
            <a:ext cx="8442959" cy="5516880"/>
          </a:xfrm>
          <a:prstGeom prst="rect">
            <a:avLst/>
          </a:prstGeom>
        </p:spPr>
      </p:pic>
      <p:sp>
        <p:nvSpPr>
          <p:cNvPr id="78" name="TextBox 78"/>
          <p:cNvSpPr txBox="1"/>
          <p:nvPr/>
        </p:nvSpPr>
        <p:spPr>
          <a:xfrm>
            <a:off x="2543352" y="730692"/>
            <a:ext cx="7137609" cy="660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950" dirty="0">
                <a:solidFill>
                  <a:srgbClr val="fefefe"/>
                </a:solidFill>
                <a:latin typeface="Arial"/>
                <a:ea typeface="Arial"/>
              </a:rPr>
              <a:t>TCP</a:t>
            </a:r>
            <a:r>
              <a:rPr lang="en-US" altLang="zh-CN" sz="39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3950" dirty="0">
                <a:solidFill>
                  <a:srgbClr val="fefefe"/>
                </a:solidFill>
                <a:latin typeface="Arial"/>
                <a:ea typeface="Arial"/>
              </a:rPr>
              <a:t>Client/Server</a:t>
            </a:r>
            <a:r>
              <a:rPr lang="en-US" altLang="zh-CN" sz="3950" spc="-189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3950" dirty="0">
                <a:solidFill>
                  <a:srgbClr val="fefefe"/>
                </a:solidFill>
                <a:latin typeface="Arial"/>
                <a:ea typeface="Arial"/>
              </a:rPr>
              <a:t>Socket</a:t>
            </a:r>
          </a:p>
          <a:p>
            <a:pPr marL="0" indent="1761134">
              <a:lnSpc>
                <a:spcPct val="100000"/>
              </a:lnSpc>
            </a:pPr>
            <a:r>
              <a:rPr lang="en-US" altLang="zh-CN" sz="3950" spc="-10" dirty="0">
                <a:solidFill>
                  <a:srgbClr val="fefefe"/>
                </a:solidFill>
                <a:latin typeface="Arial"/>
                <a:ea typeface="Arial"/>
              </a:rPr>
              <a:t>Fu</a:t>
            </a:r>
            <a:r>
              <a:rPr lang="en-US" altLang="zh-CN" sz="3950" spc="-5" dirty="0">
                <a:solidFill>
                  <a:srgbClr val="fefefe"/>
                </a:solidFill>
                <a:latin typeface="Arial"/>
                <a:ea typeface="Arial"/>
              </a:rPr>
              <a:t>nctions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0"/>
              </a:lnSpc>
            </a:pPr>
            <a:endParaRPr lang="en-US" dirty="0" smtClean="0"/>
          </a:p>
          <a:p>
            <a:pPr marL="0" indent="443931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82" name="Picture 8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83" name="Picture 83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380" y="1531620"/>
            <a:ext cx="7970520" cy="5547360"/>
          </a:xfrm>
          <a:prstGeom prst="rect">
            <a:avLst/>
          </a:prstGeom>
        </p:spPr>
      </p:pic>
      <p:sp>
        <p:nvSpPr>
          <p:cNvPr id="83" name="TextBox 83"/>
          <p:cNvSpPr txBox="1"/>
          <p:nvPr/>
        </p:nvSpPr>
        <p:spPr>
          <a:xfrm>
            <a:off x="2582710" y="730692"/>
            <a:ext cx="7098252" cy="660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950" dirty="0">
                <a:solidFill>
                  <a:srgbClr val="fefefe"/>
                </a:solidFill>
                <a:latin typeface="Arial"/>
                <a:ea typeface="Arial"/>
              </a:rPr>
              <a:t>UDP</a:t>
            </a:r>
            <a:r>
              <a:rPr lang="en-US" altLang="zh-CN" sz="39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3950" dirty="0">
                <a:solidFill>
                  <a:srgbClr val="fefefe"/>
                </a:solidFill>
                <a:latin typeface="Arial"/>
                <a:ea typeface="Arial"/>
              </a:rPr>
              <a:t>Client/Server</a:t>
            </a:r>
            <a:r>
              <a:rPr lang="en-US" altLang="zh-CN" sz="3950" spc="-189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3950" dirty="0">
                <a:solidFill>
                  <a:srgbClr val="fefefe"/>
                </a:solidFill>
                <a:latin typeface="Arial"/>
                <a:ea typeface="Arial"/>
              </a:rPr>
              <a:t>Socket</a:t>
            </a:r>
          </a:p>
          <a:p>
            <a:pPr marL="0" indent="1789125">
              <a:lnSpc>
                <a:spcPct val="100000"/>
              </a:lnSpc>
            </a:pPr>
            <a:r>
              <a:rPr lang="en-US" altLang="zh-CN" sz="3950" spc="-10" dirty="0">
                <a:solidFill>
                  <a:srgbClr val="fefefe"/>
                </a:solidFill>
                <a:latin typeface="Arial"/>
                <a:ea typeface="Arial"/>
              </a:rPr>
              <a:t>Fu</a:t>
            </a:r>
            <a:r>
              <a:rPr lang="en-US" altLang="zh-CN" sz="3950" spc="-5" dirty="0">
                <a:solidFill>
                  <a:srgbClr val="fefefe"/>
                </a:solidFill>
                <a:latin typeface="Arial"/>
                <a:ea typeface="Arial"/>
              </a:rPr>
              <a:t>nctions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0"/>
              </a:lnSpc>
            </a:pPr>
            <a:endParaRPr lang="en-US" dirty="0" smtClean="0"/>
          </a:p>
          <a:p>
            <a:pPr marL="0" indent="4399952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87" name="Picture 8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87" name="TextBox 87"/>
          <p:cNvSpPr txBox="1"/>
          <p:nvPr/>
        </p:nvSpPr>
        <p:spPr>
          <a:xfrm>
            <a:off x="1177289" y="530002"/>
            <a:ext cx="8503672" cy="6804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557898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Five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Steps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to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Create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Simple</a:t>
            </a:r>
            <a:r>
              <a:rPr lang="en-US" altLang="zh-CN" sz="3300" spc="22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Daytime</a:t>
            </a:r>
          </a:p>
          <a:p>
            <a:pPr marL="0" indent="3645560">
              <a:lnSpc>
                <a:spcPct val="100000"/>
              </a:lnSpc>
            </a:pPr>
            <a:r>
              <a:rPr lang="en-US" altLang="zh-CN" sz="3300" spc="10" dirty="0">
                <a:solidFill>
                  <a:srgbClr val="163316"/>
                </a:solidFill>
                <a:latin typeface="Arial"/>
                <a:ea typeface="Arial"/>
              </a:rPr>
              <a:t>Cli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ent</a:t>
            </a:r>
          </a:p>
          <a:p>
            <a:pPr>
              <a:lnSpc>
                <a:spcPts val="73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1.Create</a:t>
            </a:r>
            <a:r>
              <a:rPr lang="en-US" altLang="zh-CN" sz="2250" spc="1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TCP</a:t>
            </a:r>
            <a:r>
              <a:rPr lang="en-US" altLang="zh-CN" sz="2250" spc="1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socket:</a:t>
            </a:r>
            <a:r>
              <a:rPr lang="en-US" altLang="zh-CN" sz="2250" spc="1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get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file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descriptor</a:t>
            </a:r>
          </a:p>
          <a:p>
            <a:pPr>
              <a:lnSpc>
                <a:spcPts val="56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2.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Prepare</a:t>
            </a:r>
            <a:r>
              <a:rPr lang="en-US" altLang="zh-CN" sz="2250" spc="10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server</a:t>
            </a:r>
            <a:r>
              <a:rPr lang="en-US" altLang="zh-CN" sz="2250" spc="10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address</a:t>
            </a:r>
            <a:r>
              <a:rPr lang="en-US" altLang="zh-CN" sz="2250" spc="10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structure:</a:t>
            </a:r>
            <a:r>
              <a:rPr lang="en-US" altLang="zh-CN" sz="2250" spc="1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filling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IP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address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port</a:t>
            </a:r>
          </a:p>
          <a:p>
            <a:pPr marL="0" indent="355600">
              <a:lnSpc>
                <a:spcPct val="100000"/>
              </a:lnSpc>
            </a:pPr>
            <a:r>
              <a:rPr lang="en-US" altLang="zh-CN" sz="2250" spc="20" dirty="0">
                <a:solidFill>
                  <a:srgbClr val="000000"/>
                </a:solidFill>
                <a:latin typeface="Arial"/>
                <a:ea typeface="Arial"/>
              </a:rPr>
              <a:t>num</a:t>
            </a:r>
            <a:r>
              <a:rPr lang="en-US" altLang="zh-CN" sz="2250" spc="15" dirty="0">
                <a:solidFill>
                  <a:srgbClr val="000000"/>
                </a:solidFill>
                <a:latin typeface="Arial"/>
                <a:ea typeface="Arial"/>
              </a:rPr>
              <a:t>ber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Connect</a:t>
            </a:r>
            <a:r>
              <a:rPr lang="en-US" altLang="zh-CN" sz="2250" spc="8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to</a:t>
            </a:r>
            <a:r>
              <a:rPr lang="en-US" altLang="zh-CN" sz="2250" spc="89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the</a:t>
            </a:r>
            <a:r>
              <a:rPr lang="en-US" altLang="zh-CN" sz="2250" spc="8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server:</a:t>
            </a:r>
            <a:r>
              <a:rPr lang="en-US" altLang="zh-CN" sz="2250" spc="89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bind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file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descriptor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remote</a:t>
            </a:r>
          </a:p>
          <a:p>
            <a:pPr marL="0" indent="355600">
              <a:lnSpc>
                <a:spcPct val="100000"/>
              </a:lnSpc>
            </a:pPr>
            <a:r>
              <a:rPr lang="en-US" altLang="zh-CN" sz="2250" spc="15" dirty="0">
                <a:solidFill>
                  <a:srgbClr val="000000"/>
                </a:solidFill>
                <a:latin typeface="Arial"/>
                <a:ea typeface="Arial"/>
              </a:rPr>
              <a:t>serv</a:t>
            </a:r>
            <a:r>
              <a:rPr lang="en-US" altLang="zh-CN" sz="2250" spc="10" dirty="0">
                <a:solidFill>
                  <a:srgbClr val="000000"/>
                </a:solidFill>
                <a:latin typeface="Arial"/>
                <a:ea typeface="Arial"/>
              </a:rPr>
              <a:t>er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4.</a:t>
            </a:r>
            <a:r>
              <a:rPr lang="en-US" altLang="zh-CN" sz="225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Read/write</a:t>
            </a:r>
            <a:r>
              <a:rPr lang="en-US" altLang="zh-CN" sz="2250" spc="139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from/to</a:t>
            </a:r>
            <a:r>
              <a:rPr lang="en-US" altLang="zh-CN" sz="225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server</a:t>
            </a:r>
          </a:p>
          <a:p>
            <a:pPr>
              <a:lnSpc>
                <a:spcPts val="56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5.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Close</a:t>
            </a:r>
            <a:r>
              <a:rPr lang="en-US" altLang="zh-CN" sz="2250" spc="10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fe0000"/>
                </a:solidFill>
                <a:latin typeface="Arial"/>
                <a:ea typeface="Arial"/>
              </a:rPr>
              <a:t>socket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64"/>
              </a:lnSpc>
            </a:pPr>
            <a:endParaRPr lang="en-US" dirty="0" smtClean="0"/>
          </a:p>
          <a:p>
            <a:pPr marL="0" indent="5805372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9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91" name="Picture 9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92" name="Picture 9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19" y="1699260"/>
            <a:ext cx="8442959" cy="5326380"/>
          </a:xfrm>
          <a:prstGeom prst="rect">
            <a:avLst/>
          </a:prstGeom>
        </p:spPr>
      </p:pic>
      <p:sp>
        <p:nvSpPr>
          <p:cNvPr id="92" name="TextBox 92"/>
          <p:cNvSpPr txBox="1"/>
          <p:nvPr/>
        </p:nvSpPr>
        <p:spPr>
          <a:xfrm>
            <a:off x="1700618" y="642790"/>
            <a:ext cx="7980343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TCP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client/server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connection</a:t>
            </a:r>
            <a:r>
              <a:rPr lang="en-US" altLang="zh-CN" sz="3300" spc="209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sequence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85"/>
              </a:lnSpc>
            </a:pPr>
            <a:endParaRPr lang="en-US" dirty="0" smtClean="0"/>
          </a:p>
          <a:p>
            <a:pPr marL="0" indent="5282044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96" name="Picture 9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97" name="Picture 9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080" y="2430780"/>
            <a:ext cx="6781800" cy="3886200"/>
          </a:xfrm>
          <a:prstGeom prst="rect">
            <a:avLst/>
          </a:prstGeom>
        </p:spPr>
      </p:pic>
      <p:sp>
        <p:nvSpPr>
          <p:cNvPr id="97" name="TextBox 97"/>
          <p:cNvSpPr txBox="1"/>
          <p:nvPr/>
        </p:nvSpPr>
        <p:spPr>
          <a:xfrm>
            <a:off x="2484259" y="642790"/>
            <a:ext cx="7196703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Three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-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Way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Handshake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of</a:t>
            </a:r>
            <a:r>
              <a:rPr lang="en-US" altLang="zh-CN" sz="3300" spc="14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TCP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85"/>
              </a:lnSpc>
            </a:pPr>
            <a:endParaRPr lang="en-US" dirty="0" smtClean="0"/>
          </a:p>
          <a:p>
            <a:pPr marL="0" indent="4498403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5" name="Picture 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262259" y="642790"/>
            <a:ext cx="2324361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Introducti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7289" y="1629986"/>
            <a:ext cx="3605959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75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Simple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Daytime</a:t>
            </a:r>
            <a:r>
              <a:rPr lang="en-US" altLang="zh-CN" sz="225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Client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7289" y="2045073"/>
            <a:ext cx="3718852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75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Simple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Daytime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Server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7289" y="2464287"/>
            <a:ext cx="4753154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100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Error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handling: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wrapper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functions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77289" y="2879336"/>
            <a:ext cx="3818049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80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Types</a:t>
            </a:r>
            <a:r>
              <a:rPr lang="en-US" altLang="zh-CN" sz="225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Networking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APIs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7289" y="3298690"/>
            <a:ext cx="3493134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85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BSD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networking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history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7289" y="3713751"/>
            <a:ext cx="5268984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80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Discover</a:t>
            </a:r>
            <a:r>
              <a:rPr lang="en-US" altLang="zh-CN" sz="225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details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local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network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82662" y="7113049"/>
            <a:ext cx="3124567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924581" algn="l"/>
              </a:tabLst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	</a:t>
            </a:r>
            <a:r>
              <a:rPr lang="en-US" altLang="zh-CN" sz="1050" spc="-50" dirty="0">
                <a:solidFill>
                  <a:srgbClr val="fefefe"/>
                </a:solidFill>
                <a:latin typeface="Arial"/>
                <a:ea typeface="Arial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01" name="Picture 10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101" name="Freeform 101"> 
				</p:cNvPr>
          <p:cNvSpPr/>
          <p:nvPr/>
        </p:nvSpPr>
        <p:spPr>
          <a:xfrm>
            <a:off x="1085850" y="1682750"/>
            <a:ext cx="8718550" cy="4845050"/>
          </a:xfrm>
          <a:custGeom>
            <a:avLst/>
            <a:gdLst>
              <a:gd name="connsiteX0" fmla="*/ 8323 w 8718550"/>
              <a:gd name="connsiteY0" fmla="*/ 8432 h 4845050"/>
              <a:gd name="connsiteX1" fmla="*/ 8725692 w 8718550"/>
              <a:gd name="connsiteY1" fmla="*/ 8432 h 4845050"/>
              <a:gd name="connsiteX2" fmla="*/ 8725692 w 8718550"/>
              <a:gd name="connsiteY2" fmla="*/ 4853009 h 4845050"/>
              <a:gd name="connsiteX3" fmla="*/ 8323 w 8718550"/>
              <a:gd name="connsiteY3" fmla="*/ 4853009 h 4845050"/>
              <a:gd name="connsiteX4" fmla="*/ 8323 w 8718550"/>
              <a:gd name="connsiteY4" fmla="*/ 8432 h 484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8550" h="4845050">
                <a:moveTo>
                  <a:pt x="8323" y="8432"/>
                </a:moveTo>
                <a:lnTo>
                  <a:pt x="8725692" y="8432"/>
                </a:lnTo>
                <a:lnTo>
                  <a:pt x="8725692" y="4853009"/>
                </a:lnTo>
                <a:lnTo>
                  <a:pt x="8323" y="4853009"/>
                </a:lnTo>
                <a:lnTo>
                  <a:pt x="8323" y="8432"/>
                </a:lnTo>
                <a:close/>
              </a:path>
            </a:pathLst>
          </a:custGeom>
          <a:solidFill>
            <a:srgbClr val="000030">
              <a:alpha val="0"/>
            </a:srgbClr>
          </a:solidFill>
          <a:ln w="9857">
            <a:solidFill>
              <a:srgbClr val="32329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2"/>
          <p:cNvSpPr txBox="1"/>
          <p:nvPr/>
        </p:nvSpPr>
        <p:spPr>
          <a:xfrm>
            <a:off x="1188788" y="642790"/>
            <a:ext cx="6523833" cy="2182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33811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intro/daytimetcpcli.c</a:t>
            </a:r>
            <a:r>
              <a:rPr lang="en-US" altLang="zh-CN" sz="3300" spc="1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spc="25" dirty="0">
                <a:solidFill>
                  <a:srgbClr val="163316"/>
                </a:solidFill>
                <a:latin typeface="Arial"/>
                <a:ea typeface="Arial"/>
              </a:rPr>
              <a:t>(1/2)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250" spc="10" b="1" dirty="0">
                <a:solidFill>
                  <a:srgbClr val="000000"/>
                </a:solidFill>
                <a:latin typeface="Times New Roman"/>
                <a:ea typeface="Times New Roman"/>
              </a:rPr>
              <a:t>#include</a:t>
            </a:r>
            <a:r>
              <a:rPr lang="en-US" altLang="zh-CN" sz="2250" spc="4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spc="15" b="1" dirty="0">
                <a:solidFill>
                  <a:srgbClr val="000000"/>
                </a:solidFill>
                <a:latin typeface="Times New Roman"/>
                <a:ea typeface="Times New Roman"/>
              </a:rPr>
              <a:t>"unp.h"</a:t>
            </a:r>
          </a:p>
          <a:p>
            <a:pPr marL="0">
              <a:lnSpc>
                <a:spcPct val="100000"/>
              </a:lnSpc>
              <a:spcBef>
                <a:spcPts val="300"/>
              </a:spcBef>
            </a:pP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int</a:t>
            </a:r>
            <a:r>
              <a:rPr lang="en-US" altLang="zh-CN" sz="2250" spc="1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main(int</a:t>
            </a:r>
            <a:r>
              <a:rPr lang="en-US" altLang="zh-CN" sz="2250" spc="104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argc,</a:t>
            </a:r>
            <a:r>
              <a:rPr lang="en-US" altLang="zh-CN" sz="2250" spc="104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char</a:t>
            </a:r>
            <a:r>
              <a:rPr lang="en-US" altLang="zh-CN" sz="2250" spc="104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**argv)</a:t>
            </a:r>
          </a:p>
          <a:p>
            <a:pPr marL="0">
              <a:lnSpc>
                <a:spcPct val="100000"/>
              </a:lnSpc>
              <a:spcBef>
                <a:spcPts val="329"/>
              </a:spcBef>
            </a:pPr>
            <a:r>
              <a:rPr lang="en-US" altLang="zh-CN" sz="2250" spc="-5" b="1" dirty="0">
                <a:solidFill>
                  <a:srgbClr val="000000"/>
                </a:solidFill>
                <a:latin typeface="Times New Roman"/>
                <a:ea typeface="Times New Roman"/>
              </a:rPr>
              <a:t>{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1544383" y="2863948"/>
            <a:ext cx="287557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540941" algn="l"/>
              </a:tabLst>
            </a:pPr>
            <a:r>
              <a:rPr lang="en-US" altLang="zh-CN" sz="2250" spc="10" b="1" dirty="0">
                <a:solidFill>
                  <a:srgbClr val="000000"/>
                </a:solidFill>
                <a:latin typeface="Times New Roman"/>
                <a:ea typeface="Times New Roman"/>
              </a:rPr>
              <a:t>int	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sockfd,</a:t>
            </a:r>
            <a:r>
              <a:rPr lang="en-US" altLang="zh-CN" sz="2250" spc="89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n;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1544383" y="3245126"/>
            <a:ext cx="4790459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540941" algn="l"/>
              </a:tabLst>
            </a:pPr>
            <a:r>
              <a:rPr lang="en-US" altLang="zh-CN" sz="2250" spc="10" b="1" dirty="0">
                <a:solidFill>
                  <a:srgbClr val="000000"/>
                </a:solidFill>
                <a:latin typeface="Times New Roman"/>
                <a:ea typeface="Times New Roman"/>
              </a:rPr>
              <a:t>char	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recvline[MAXLINE</a:t>
            </a:r>
            <a:r>
              <a:rPr lang="en-US" altLang="zh-CN" sz="2250" spc="135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250" spc="135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1];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1544383" y="3630571"/>
            <a:ext cx="4475216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540941" algn="l"/>
              </a:tabLst>
            </a:pPr>
            <a:r>
              <a:rPr lang="en-US" altLang="zh-CN" sz="2250" spc="10" b="1" dirty="0">
                <a:solidFill>
                  <a:srgbClr val="000000"/>
                </a:solidFill>
                <a:latin typeface="Times New Roman"/>
                <a:ea typeface="Times New Roman"/>
              </a:rPr>
              <a:t>struct	</a:t>
            </a:r>
            <a:r>
              <a:rPr lang="en-US" altLang="zh-CN" sz="2250" spc="10" b="1" dirty="0">
                <a:solidFill>
                  <a:srgbClr val="000000"/>
                </a:solidFill>
                <a:latin typeface="Times New Roman"/>
                <a:ea typeface="Times New Roman"/>
              </a:rPr>
              <a:t>sockaddr_in</a:t>
            </a:r>
            <a:r>
              <a:rPr lang="en-US" altLang="zh-CN" sz="2250" spc="5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spc="10" b="1" dirty="0">
                <a:solidFill>
                  <a:srgbClr val="000000"/>
                </a:solidFill>
                <a:latin typeface="Times New Roman"/>
                <a:ea typeface="Times New Roman"/>
              </a:rPr>
              <a:t>servaddr;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1544383" y="4011698"/>
            <a:ext cx="8136579" cy="3322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if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(argc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!=</a:t>
            </a:r>
            <a:r>
              <a:rPr lang="en-US" altLang="zh-CN" sz="2250" spc="154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2)</a:t>
            </a:r>
          </a:p>
          <a:p>
            <a:pPr marL="0" indent="592670">
              <a:lnSpc>
                <a:spcPct val="100000"/>
              </a:lnSpc>
              <a:spcBef>
                <a:spcPts val="300"/>
              </a:spcBef>
            </a:pPr>
            <a:r>
              <a:rPr lang="en-US" altLang="zh-CN" sz="2250" spc="10" b="1" dirty="0">
                <a:solidFill>
                  <a:srgbClr val="000000"/>
                </a:solidFill>
                <a:latin typeface="Times New Roman"/>
                <a:ea typeface="Times New Roman"/>
              </a:rPr>
              <a:t>err_quit("usage:</a:t>
            </a:r>
            <a:r>
              <a:rPr lang="en-US" altLang="zh-CN" sz="2250" spc="1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spc="20" b="1" dirty="0">
                <a:solidFill>
                  <a:srgbClr val="000000"/>
                </a:solidFill>
                <a:latin typeface="Times New Roman"/>
                <a:ea typeface="Times New Roman"/>
              </a:rPr>
              <a:t>a.out</a:t>
            </a:r>
            <a:r>
              <a:rPr lang="en-US" altLang="zh-CN" sz="2250" spc="15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spc="15" b="1" dirty="0">
                <a:solidFill>
                  <a:srgbClr val="000000"/>
                </a:solidFill>
                <a:latin typeface="Times New Roman"/>
                <a:ea typeface="Times New Roman"/>
              </a:rPr>
              <a:t>&lt;IPaddress&gt;");</a:t>
            </a:r>
          </a:p>
          <a:p>
            <a:pPr marL="0">
              <a:lnSpc>
                <a:spcPct val="100000"/>
              </a:lnSpc>
              <a:spcBef>
                <a:spcPts val="329"/>
              </a:spcBef>
            </a:pP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if</a:t>
            </a:r>
            <a:r>
              <a:rPr lang="en-US" altLang="zh-CN" sz="2250" spc="89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2250" spc="94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(sockfd</a:t>
            </a:r>
            <a:r>
              <a:rPr lang="en-US" altLang="zh-CN" sz="2250" spc="89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250" spc="94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socket(AF_INET,</a:t>
            </a:r>
            <a:r>
              <a:rPr lang="en-US" altLang="zh-CN" sz="2250" spc="89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SOCK_STREAM,</a:t>
            </a:r>
            <a:r>
              <a:rPr lang="en-US" altLang="zh-CN" sz="2250" spc="94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0))</a:t>
            </a:r>
            <a:r>
              <a:rPr lang="en-US" altLang="zh-CN" sz="2250" spc="89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&lt;</a:t>
            </a:r>
            <a:r>
              <a:rPr lang="en-US" altLang="zh-CN" sz="2250" spc="94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Times New Roman"/>
                <a:ea typeface="Times New Roman"/>
              </a:rPr>
              <a:t>0)</a:t>
            </a:r>
          </a:p>
          <a:p>
            <a:pPr marL="0" indent="592670">
              <a:lnSpc>
                <a:spcPct val="100000"/>
              </a:lnSpc>
              <a:spcBef>
                <a:spcPts val="300"/>
              </a:spcBef>
            </a:pPr>
            <a:r>
              <a:rPr lang="en-US" altLang="zh-CN" sz="2250" spc="10" b="1" dirty="0">
                <a:solidFill>
                  <a:srgbClr val="000000"/>
                </a:solidFill>
                <a:latin typeface="Times New Roman"/>
                <a:ea typeface="Times New Roman"/>
              </a:rPr>
              <a:t>err_sys("socket</a:t>
            </a:r>
            <a:r>
              <a:rPr lang="en-US" altLang="zh-CN" sz="2250" spc="25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spc="15" b="1" dirty="0">
                <a:solidFill>
                  <a:srgbClr val="000000"/>
                </a:solidFill>
                <a:latin typeface="Times New Roman"/>
                <a:ea typeface="Times New Roman"/>
              </a:rPr>
              <a:t>error");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79"/>
              </a:lnSpc>
            </a:pPr>
            <a:endParaRPr lang="en-US" dirty="0" smtClean="0"/>
          </a:p>
          <a:p>
            <a:pPr marL="0" indent="5438279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10" name="Picture 11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110" name="Freeform 110"> 
				</p:cNvPr>
          <p:cNvSpPr/>
          <p:nvPr/>
        </p:nvSpPr>
        <p:spPr>
          <a:xfrm>
            <a:off x="1301750" y="1682750"/>
            <a:ext cx="8528050" cy="742950"/>
          </a:xfrm>
          <a:custGeom>
            <a:avLst/>
            <a:gdLst>
              <a:gd name="connsiteX0" fmla="*/ 15824 w 8528050"/>
              <a:gd name="connsiteY0" fmla="*/ 8432 h 742950"/>
              <a:gd name="connsiteX1" fmla="*/ 8531173 w 8528050"/>
              <a:gd name="connsiteY1" fmla="*/ 8432 h 742950"/>
              <a:gd name="connsiteX2" fmla="*/ 8531173 w 8528050"/>
              <a:gd name="connsiteY2" fmla="*/ 754519 h 742950"/>
              <a:gd name="connsiteX3" fmla="*/ 15824 w 8528050"/>
              <a:gd name="connsiteY3" fmla="*/ 754519 h 742950"/>
              <a:gd name="connsiteX4" fmla="*/ 15824 w 8528050"/>
              <a:gd name="connsiteY4" fmla="*/ 8432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8050" h="742950">
                <a:moveTo>
                  <a:pt x="15824" y="8432"/>
                </a:moveTo>
                <a:lnTo>
                  <a:pt x="8531173" y="8432"/>
                </a:lnTo>
                <a:lnTo>
                  <a:pt x="8531173" y="754519"/>
                </a:lnTo>
                <a:lnTo>
                  <a:pt x="15824" y="754519"/>
                </a:lnTo>
                <a:lnTo>
                  <a:pt x="15824" y="8432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> 
				</p:cNvPr>
          <p:cNvSpPr/>
          <p:nvPr/>
        </p:nvSpPr>
        <p:spPr>
          <a:xfrm>
            <a:off x="1301750" y="1682750"/>
            <a:ext cx="8528050" cy="742950"/>
          </a:xfrm>
          <a:custGeom>
            <a:avLst/>
            <a:gdLst>
              <a:gd name="connsiteX0" fmla="*/ 15824 w 8528050"/>
              <a:gd name="connsiteY0" fmla="*/ 8432 h 742950"/>
              <a:gd name="connsiteX1" fmla="*/ 8531153 w 8528050"/>
              <a:gd name="connsiteY1" fmla="*/ 8432 h 742950"/>
              <a:gd name="connsiteX2" fmla="*/ 8531153 w 8528050"/>
              <a:gd name="connsiteY2" fmla="*/ 754510 h 742950"/>
              <a:gd name="connsiteX3" fmla="*/ 15824 w 8528050"/>
              <a:gd name="connsiteY3" fmla="*/ 754510 h 742950"/>
              <a:gd name="connsiteX4" fmla="*/ 15824 w 8528050"/>
              <a:gd name="connsiteY4" fmla="*/ 8432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8050" h="742950">
                <a:moveTo>
                  <a:pt x="15824" y="8432"/>
                </a:moveTo>
                <a:lnTo>
                  <a:pt x="8531153" y="8432"/>
                </a:lnTo>
                <a:lnTo>
                  <a:pt x="8531153" y="754510"/>
                </a:lnTo>
                <a:lnTo>
                  <a:pt x="15824" y="754510"/>
                </a:lnTo>
                <a:lnTo>
                  <a:pt x="15824" y="84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857">
            <a:solidFill>
              <a:srgbClr val="7f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2"/>
          <p:cNvSpPr txBox="1"/>
          <p:nvPr/>
        </p:nvSpPr>
        <p:spPr>
          <a:xfrm>
            <a:off x="1177289" y="642790"/>
            <a:ext cx="8503672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669973">
              <a:lnSpc>
                <a:spcPct val="100000"/>
              </a:lnSpc>
            </a:pP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Command</a:t>
            </a:r>
            <a:r>
              <a:rPr lang="en-US" altLang="zh-CN" sz="3300" spc="15" dirty="0">
                <a:solidFill>
                  <a:srgbClr val="163316"/>
                </a:solidFill>
                <a:latin typeface="Arial"/>
                <a:ea typeface="Arial"/>
              </a:rPr>
              <a:t>-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Line</a:t>
            </a:r>
            <a:r>
              <a:rPr lang="en-US" altLang="zh-CN" sz="3300" spc="1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Arguments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9"/>
              </a:lnSpc>
            </a:pPr>
            <a:endParaRPr lang="en-US" dirty="0" smtClean="0"/>
          </a:p>
          <a:p>
            <a:pPr marL="0" indent="234899">
              <a:lnSpc>
                <a:spcPct val="100000"/>
              </a:lnSpc>
            </a:pP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main(int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argc,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char</a:t>
            </a:r>
            <a:r>
              <a:rPr lang="en-US" altLang="zh-CN" sz="3300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*argv[])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5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900" spc="1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argc</a:t>
            </a:r>
          </a:p>
          <a:p>
            <a:pPr marL="0" indent="474129">
              <a:lnSpc>
                <a:spcPct val="100000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Number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arguments</a:t>
            </a:r>
            <a:r>
              <a:rPr lang="en-US" altLang="zh-CN" sz="250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passed</a:t>
            </a:r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char</a:t>
            </a:r>
            <a:r>
              <a:rPr lang="en-US" altLang="zh-CN" sz="2900" spc="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*argv[]</a:t>
            </a:r>
          </a:p>
          <a:p>
            <a:pPr marL="0" indent="474129">
              <a:lnSpc>
                <a:spcPct val="100000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Array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500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strings</a:t>
            </a:r>
          </a:p>
          <a:p>
            <a:pPr marL="0" indent="474129">
              <a:lnSpc>
                <a:spcPct val="100000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Has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names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arguments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250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order</a:t>
            </a:r>
          </a:p>
          <a:p>
            <a:pPr marL="0" indent="948270">
              <a:lnSpc>
                <a:spcPct val="100000"/>
              </a:lnSpc>
            </a:pP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050" spc="129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argv[</a:t>
            </a:r>
            <a:r>
              <a:rPr lang="en-US" altLang="zh-CN" sz="205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205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r>
              <a:rPr lang="en-US" altLang="zh-CN" sz="205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205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first</a:t>
            </a:r>
            <a:r>
              <a:rPr lang="en-US" altLang="zh-CN" sz="205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argument</a:t>
            </a:r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44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Example:</a:t>
            </a:r>
            <a:r>
              <a:rPr lang="en-US" altLang="zh-CN" sz="29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$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mycopy</a:t>
            </a:r>
            <a:r>
              <a:rPr lang="en-US" altLang="zh-CN" sz="29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r>
              <a:rPr lang="en-US" altLang="zh-CN" sz="29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output</a:t>
            </a:r>
          </a:p>
          <a:p>
            <a:pPr marL="0" indent="474129">
              <a:lnSpc>
                <a:spcPct val="100000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argc:</a:t>
            </a:r>
            <a:r>
              <a:rPr lang="en-US" altLang="zh-CN" sz="2500" spc="2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  <a:p>
            <a:pPr marL="0" indent="474129">
              <a:lnSpc>
                <a:spcPct val="100000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argv[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]:</a:t>
            </a:r>
            <a:r>
              <a:rPr lang="en-US" altLang="zh-CN" sz="250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“mycopy"</a:t>
            </a:r>
          </a:p>
          <a:p>
            <a:pPr hangingPunct="0" marL="474129">
              <a:lnSpc>
                <a:spcPct val="100000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argv[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]:</a:t>
            </a:r>
            <a:r>
              <a:rPr lang="en-US" altLang="zh-CN" sz="2500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"input"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argv[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]:</a:t>
            </a:r>
            <a:r>
              <a:rPr lang="en-US" altLang="zh-CN" sz="25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"output"</a:t>
            </a:r>
          </a:p>
          <a:p>
            <a:pPr>
              <a:lnSpc>
                <a:spcPts val="1385"/>
              </a:lnSpc>
            </a:pPr>
            <a:endParaRPr lang="en-US" dirty="0" smtClean="0"/>
          </a:p>
          <a:p>
            <a:pPr marL="0" indent="5805372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16" name="Picture 11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116" name="Freeform 116"> 
				</p:cNvPr>
          <p:cNvSpPr/>
          <p:nvPr/>
        </p:nvSpPr>
        <p:spPr>
          <a:xfrm>
            <a:off x="1298242" y="1742742"/>
            <a:ext cx="8531557" cy="1203657"/>
          </a:xfrm>
          <a:custGeom>
            <a:avLst/>
            <a:gdLst>
              <a:gd name="connsiteX0" fmla="*/ 19332 w 8531557"/>
              <a:gd name="connsiteY0" fmla="*/ 22392 h 1203657"/>
              <a:gd name="connsiteX1" fmla="*/ 8534661 w 8531557"/>
              <a:gd name="connsiteY1" fmla="*/ 22392 h 1203657"/>
              <a:gd name="connsiteX2" fmla="*/ 8534661 w 8531557"/>
              <a:gd name="connsiteY2" fmla="*/ 1215465 h 1203657"/>
              <a:gd name="connsiteX3" fmla="*/ 19332 w 8531557"/>
              <a:gd name="connsiteY3" fmla="*/ 1215465 h 1203657"/>
              <a:gd name="connsiteX4" fmla="*/ 19332 w 8531557"/>
              <a:gd name="connsiteY4" fmla="*/ 22392 h 120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1557" h="1203657">
                <a:moveTo>
                  <a:pt x="19332" y="22392"/>
                </a:moveTo>
                <a:lnTo>
                  <a:pt x="8534661" y="22392"/>
                </a:lnTo>
                <a:lnTo>
                  <a:pt x="8534661" y="1215465"/>
                </a:lnTo>
                <a:lnTo>
                  <a:pt x="19332" y="1215465"/>
                </a:lnTo>
                <a:lnTo>
                  <a:pt x="19332" y="223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715">
            <a:solidFill>
              <a:srgbClr val="7f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079" y="4640579"/>
            <a:ext cx="6400800" cy="2438400"/>
          </a:xfrm>
          <a:prstGeom prst="rect">
            <a:avLst/>
          </a:prstGeom>
        </p:spPr>
      </p:pic>
      <p:sp>
        <p:nvSpPr>
          <p:cNvPr id="118" name="TextBox 118"/>
          <p:cNvSpPr txBox="1"/>
          <p:nvPr/>
        </p:nvSpPr>
        <p:spPr>
          <a:xfrm>
            <a:off x="3103270" y="642790"/>
            <a:ext cx="4641219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Step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1: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Create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</a:t>
            </a:r>
            <a:r>
              <a:rPr lang="en-US" altLang="zh-CN" sz="3300" spc="129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Socket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1113228" y="1745514"/>
            <a:ext cx="8567733" cy="5588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98960">
              <a:lnSpc>
                <a:spcPct val="100000"/>
              </a:lnSpc>
            </a:pPr>
            <a:r>
              <a:rPr lang="en-US" altLang="zh-CN" sz="2500" spc="-5" b="1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500" spc="-2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spc="-5" b="1" dirty="0">
                <a:solidFill>
                  <a:srgbClr val="000000"/>
                </a:solidFill>
                <a:latin typeface="Arial"/>
                <a:ea typeface="Arial"/>
              </a:rPr>
              <a:t>sockfd;</a:t>
            </a:r>
          </a:p>
          <a:p>
            <a:pPr marL="0" indent="298960">
              <a:lnSpc>
                <a:spcPct val="100000"/>
              </a:lnSpc>
            </a:pPr>
            <a:r>
              <a:rPr lang="en-US" altLang="zh-CN" sz="2500" spc="-15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</a:p>
          <a:p>
            <a:pPr marL="0" indent="298960">
              <a:lnSpc>
                <a:spcPct val="100000"/>
              </a:lnSpc>
            </a:pP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sockfd</a:t>
            </a:r>
            <a:r>
              <a:rPr lang="en-US" altLang="zh-CN" sz="2500" spc="-129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altLang="zh-CN" sz="2500" spc="-129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socket(AF_INET,</a:t>
            </a:r>
            <a:r>
              <a:rPr lang="en-US" altLang="zh-CN" sz="2500" spc="-129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SOCK_STREAM,</a:t>
            </a:r>
            <a:r>
              <a:rPr lang="en-US" altLang="zh-CN" sz="2500" spc="-139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0);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85"/>
              </a:lnSpc>
            </a:pPr>
            <a:endParaRPr lang="en-US" dirty="0" smtClean="0"/>
          </a:p>
          <a:p>
            <a:pPr hangingPunct="0" marL="355602" indent="-355602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3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Call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9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9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29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b="1" dirty="0">
                <a:solidFill>
                  <a:srgbClr val="000000"/>
                </a:solidFill>
                <a:latin typeface="Arial"/>
                <a:ea typeface="Arial"/>
              </a:rPr>
              <a:t>socket()</a:t>
            </a:r>
            <a:r>
              <a:rPr lang="en-US" altLang="zh-CN" sz="2900" spc="34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creates</a:t>
            </a:r>
            <a:r>
              <a:rPr lang="en-US" altLang="zh-CN" sz="29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9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transport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block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(hidden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kernel),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returns</a:t>
            </a:r>
            <a:r>
              <a:rPr lang="en-US" altLang="zh-CN" sz="2900" spc="1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reference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it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(integer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used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2900" spc="1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index)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35"/>
              </a:lnSpc>
            </a:pPr>
            <a:endParaRPr lang="en-US" dirty="0" smtClean="0"/>
          </a:p>
          <a:p>
            <a:pPr marL="0" indent="5869434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23" name="Picture 12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123" name="Freeform 123"> 
				</p:cNvPr>
          <p:cNvSpPr/>
          <p:nvPr/>
        </p:nvSpPr>
        <p:spPr>
          <a:xfrm>
            <a:off x="1082342" y="1895142"/>
            <a:ext cx="8518857" cy="759157"/>
          </a:xfrm>
          <a:custGeom>
            <a:avLst/>
            <a:gdLst>
              <a:gd name="connsiteX0" fmla="*/ 11831 w 8518857"/>
              <a:gd name="connsiteY0" fmla="*/ 19548 h 759157"/>
              <a:gd name="connsiteX1" fmla="*/ 8527161 w 8518857"/>
              <a:gd name="connsiteY1" fmla="*/ 19548 h 759157"/>
              <a:gd name="connsiteX2" fmla="*/ 8527161 w 8518857"/>
              <a:gd name="connsiteY2" fmla="*/ 765626 h 759157"/>
              <a:gd name="connsiteX3" fmla="*/ 11831 w 8518857"/>
              <a:gd name="connsiteY3" fmla="*/ 765626 h 759157"/>
              <a:gd name="connsiteX4" fmla="*/ 11831 w 8518857"/>
              <a:gd name="connsiteY4" fmla="*/ 19548 h 75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8857" h="759157">
                <a:moveTo>
                  <a:pt x="11831" y="19548"/>
                </a:moveTo>
                <a:lnTo>
                  <a:pt x="8527161" y="19548"/>
                </a:lnTo>
                <a:lnTo>
                  <a:pt x="8527161" y="765626"/>
                </a:lnTo>
                <a:lnTo>
                  <a:pt x="11831" y="765626"/>
                </a:lnTo>
                <a:lnTo>
                  <a:pt x="11831" y="19548"/>
                </a:lnTo>
                <a:close/>
              </a:path>
            </a:pathLst>
          </a:custGeom>
          <a:solidFill>
            <a:srgbClr val="000067">
              <a:alpha val="0"/>
            </a:srgbClr>
          </a:solidFill>
          <a:ln w="19715">
            <a:solidFill>
              <a:srgbClr val="7f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80" y="3307079"/>
            <a:ext cx="7261859" cy="3718560"/>
          </a:xfrm>
          <a:prstGeom prst="rect">
            <a:avLst/>
          </a:prstGeom>
        </p:spPr>
      </p:pic>
      <p:sp>
        <p:nvSpPr>
          <p:cNvPr id="125" name="TextBox 125"/>
          <p:cNvSpPr txBox="1"/>
          <p:nvPr/>
        </p:nvSpPr>
        <p:spPr>
          <a:xfrm>
            <a:off x="1113228" y="642790"/>
            <a:ext cx="8567733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430289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Parameters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of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the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b="1" dirty="0">
                <a:solidFill>
                  <a:srgbClr val="163316"/>
                </a:solidFill>
                <a:latin typeface="Arial"/>
                <a:ea typeface="Arial"/>
              </a:rPr>
              <a:t>socket</a:t>
            </a:r>
            <a:r>
              <a:rPr lang="en-US" altLang="zh-CN" sz="3300" spc="150" b="1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Call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30"/>
              </a:lnSpc>
            </a:pPr>
            <a:endParaRPr lang="en-US" dirty="0" smtClean="0"/>
          </a:p>
          <a:p>
            <a:pPr marL="0" indent="75559">
              <a:lnSpc>
                <a:spcPct val="100000"/>
              </a:lnSpc>
            </a:pPr>
            <a:r>
              <a:rPr lang="en-US" altLang="zh-CN" sz="2250" b="1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250" spc="129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Arial"/>
                <a:ea typeface="Arial"/>
              </a:rPr>
              <a:t>socket(int</a:t>
            </a:r>
            <a:r>
              <a:rPr lang="en-US" altLang="zh-CN" sz="2250" spc="129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b="1" i="1" dirty="0">
                <a:solidFill>
                  <a:srgbClr val="323298"/>
                </a:solidFill>
                <a:latin typeface="Arial"/>
                <a:ea typeface="Arial"/>
              </a:rPr>
              <a:t>domain</a:t>
            </a:r>
            <a:r>
              <a:rPr lang="en-US" altLang="zh-CN" sz="2250" b="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2250" spc="129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250" spc="13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b="1" i="1" dirty="0">
                <a:solidFill>
                  <a:srgbClr val="323298"/>
                </a:solidFill>
                <a:latin typeface="Arial"/>
                <a:ea typeface="Arial"/>
              </a:rPr>
              <a:t>type</a:t>
            </a:r>
            <a:r>
              <a:rPr lang="en-US" altLang="zh-CN" sz="2250" b="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2250" spc="129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b="1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250" spc="129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b="1" i="1" dirty="0">
                <a:solidFill>
                  <a:srgbClr val="323298"/>
                </a:solidFill>
                <a:latin typeface="Arial"/>
                <a:ea typeface="Arial"/>
              </a:rPr>
              <a:t>protocol</a:t>
            </a:r>
            <a:r>
              <a:rPr lang="en-US" altLang="zh-CN" sz="2250" b="1" dirty="0">
                <a:solidFill>
                  <a:srgbClr val="000000"/>
                </a:solidFill>
                <a:latin typeface="Arial"/>
                <a:ea typeface="Arial"/>
              </a:rPr>
              <a:t>);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returns</a:t>
            </a:r>
            <a:r>
              <a:rPr lang="en-US" altLang="zh-CN" sz="25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5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socket</a:t>
            </a:r>
            <a:r>
              <a:rPr lang="en-US" altLang="zh-CN" sz="25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descriptor</a:t>
            </a:r>
            <a:r>
              <a:rPr lang="en-US" altLang="zh-CN" sz="25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(or</a:t>
            </a:r>
            <a:r>
              <a:rPr lang="en-US" altLang="zh-CN" sz="25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negative</a:t>
            </a:r>
            <a:r>
              <a:rPr lang="en-US" altLang="zh-CN" sz="25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25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25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errors)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25"/>
              </a:lnSpc>
            </a:pPr>
            <a:endParaRPr lang="en-US" dirty="0" smtClean="0"/>
          </a:p>
          <a:p>
            <a:pPr marL="0" indent="5869434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29" name="Picture 12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129" name="TextBox 129"/>
          <p:cNvSpPr txBox="1"/>
          <p:nvPr/>
        </p:nvSpPr>
        <p:spPr>
          <a:xfrm>
            <a:off x="3816934" y="642790"/>
            <a:ext cx="3213459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Socket</a:t>
            </a:r>
            <a:r>
              <a:rPr lang="en-US" altLang="zh-CN" sz="3300" spc="44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functions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1177289" y="1624394"/>
            <a:ext cx="218888" cy="312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050" spc="-5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1532889" y="1624394"/>
            <a:ext cx="7867886" cy="4114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listenfd</a:t>
            </a:r>
            <a:r>
              <a:rPr lang="en-US" altLang="zh-CN" sz="205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altLang="zh-CN" sz="205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Socket(AF_INET,</a:t>
            </a:r>
            <a:r>
              <a:rPr lang="en-US" altLang="zh-CN" sz="205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SOCK_STREAM,</a:t>
            </a:r>
            <a:r>
              <a:rPr lang="en-US" altLang="zh-CN" sz="205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0);</a:t>
            </a:r>
            <a:r>
              <a:rPr lang="en-US" altLang="zh-CN" sz="205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//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建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立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TCP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套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接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口</a:t>
            </a:r>
          </a:p>
          <a:p>
            <a:pPr marL="0">
              <a:lnSpc>
                <a:spcPct val="100000"/>
              </a:lnSpc>
            </a:pPr>
            <a:r>
              <a:rPr lang="zh-CN" altLang="en-US" sz="2050" spc="15" dirty="0">
                <a:solidFill>
                  <a:srgbClr val="000000"/>
                </a:solidFill>
                <a:latin typeface="PMingLiU"/>
                <a:ea typeface="PMingLiU"/>
              </a:rPr>
              <a:t>描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述</a:t>
            </a:r>
            <a:r>
              <a:rPr lang="zh-CN" altLang="en-US" sz="2050" spc="15" dirty="0">
                <a:solidFill>
                  <a:srgbClr val="000000"/>
                </a:solidFill>
                <a:latin typeface="PMingLiU"/>
                <a:ea typeface="PMingLiU"/>
              </a:rPr>
              <a:t>字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2050" spc="10" dirty="0">
                <a:solidFill>
                  <a:srgbClr val="000000"/>
                </a:solidFill>
                <a:latin typeface="Arial"/>
                <a:ea typeface="Arial"/>
              </a:rPr>
              <a:t>bzero(&amp;servaddr,</a:t>
            </a:r>
            <a:r>
              <a:rPr lang="en-US" altLang="zh-CN" sz="205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5" dirty="0">
                <a:solidFill>
                  <a:srgbClr val="000000"/>
                </a:solidFill>
                <a:latin typeface="Arial"/>
                <a:ea typeface="Arial"/>
              </a:rPr>
              <a:t>sizeof(servaddr));</a:t>
            </a:r>
            <a:r>
              <a:rPr lang="en-US" altLang="zh-CN" sz="205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ea typeface="Arial"/>
              </a:rPr>
              <a:t>//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地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址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結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構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清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零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servaddr.sin_family</a:t>
            </a:r>
            <a:r>
              <a:rPr lang="en-US" altLang="zh-CN" sz="2050" spc="13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altLang="zh-CN" sz="2050" spc="13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AF_INET;</a:t>
            </a:r>
            <a:r>
              <a:rPr lang="en-US" altLang="zh-CN" sz="2050" spc="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//IPv4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協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議</a:t>
            </a:r>
            <a:r>
              <a:rPr lang="en-US" altLang="zh-CN" sz="2050" spc="5" dirty="0">
                <a:solidFill>
                  <a:srgbClr val="000000"/>
                </a:solidFill>
                <a:latin typeface="Arial"/>
                <a:ea typeface="Arial"/>
              </a:rPr>
              <a:t>servaddr.sin_addr.s_addr</a:t>
            </a:r>
            <a:r>
              <a:rPr lang="en-US" altLang="zh-CN" sz="205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129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altLang="zh-CN" sz="205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10" dirty="0">
                <a:solidFill>
                  <a:srgbClr val="000000"/>
                </a:solidFill>
                <a:latin typeface="Arial"/>
                <a:ea typeface="Arial"/>
              </a:rPr>
              <a:t>htonl(INADDR_ANY);</a:t>
            </a:r>
            <a:r>
              <a:rPr lang="en-US" altLang="zh-CN" sz="2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15" dirty="0">
                <a:solidFill>
                  <a:srgbClr val="000000"/>
                </a:solidFill>
                <a:latin typeface="Arial"/>
                <a:ea typeface="Arial"/>
              </a:rPr>
              <a:t>//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內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核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指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定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地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址</a:t>
            </a:r>
            <a:r>
              <a:rPr lang="en-US" altLang="zh-CN" sz="2050" spc="5" dirty="0">
                <a:solidFill>
                  <a:srgbClr val="000000"/>
                </a:solidFill>
                <a:latin typeface="Arial"/>
                <a:ea typeface="Arial"/>
              </a:rPr>
              <a:t>servaddr.sin_port</a:t>
            </a:r>
            <a:r>
              <a:rPr lang="en-US" altLang="zh-CN" sz="2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94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altLang="zh-CN" sz="2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10" dirty="0">
                <a:solidFill>
                  <a:srgbClr val="000000"/>
                </a:solidFill>
                <a:latin typeface="Arial"/>
                <a:ea typeface="Arial"/>
              </a:rPr>
              <a:t>htons(SERV_PORT);</a:t>
            </a:r>
            <a:r>
              <a:rPr lang="en-US" altLang="zh-CN" sz="2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25" dirty="0">
                <a:solidFill>
                  <a:srgbClr val="000000"/>
                </a:solidFill>
                <a:latin typeface="Arial"/>
                <a:ea typeface="Arial"/>
              </a:rPr>
              <a:t>//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總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所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諸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知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端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口</a:t>
            </a:r>
            <a:r>
              <a:rPr lang="en-US" altLang="zh-CN" sz="2050" spc="10" dirty="0">
                <a:solidFill>
                  <a:srgbClr val="000000"/>
                </a:solidFill>
                <a:latin typeface="Arial"/>
                <a:ea typeface="Arial"/>
              </a:rPr>
              <a:t>#9877</a:t>
            </a:r>
          </a:p>
          <a:p>
            <a:pPr marL="0">
              <a:lnSpc>
                <a:spcPct val="100000"/>
              </a:lnSpc>
            </a:pPr>
            <a:r>
              <a:rPr lang="en-US" altLang="zh-CN" sz="2050" spc="5" dirty="0">
                <a:solidFill>
                  <a:srgbClr val="000000"/>
                </a:solidFill>
                <a:latin typeface="Arial"/>
                <a:ea typeface="Arial"/>
              </a:rPr>
              <a:t>//</a:t>
            </a:r>
            <a:r>
              <a:rPr lang="en-US" altLang="zh-CN" sz="205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允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許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啟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動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一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個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監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聽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服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務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器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並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捆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綁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其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眾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所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周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知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端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口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，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即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使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以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前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建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立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的</a:t>
            </a:r>
          </a:p>
          <a:p>
            <a:pPr hangingPunct="0" marL="0">
              <a:lnSpc>
                <a:spcPct val="95833"/>
              </a:lnSpc>
              <a:spcBef>
                <a:spcPts val="325"/>
              </a:spcBef>
            </a:pP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將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此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端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口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用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作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它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們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的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本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地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端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口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的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連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接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仍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存</a:t>
            </a:r>
            <a:r>
              <a:rPr lang="zh-CN" altLang="en-US" sz="2050" spc="20" dirty="0">
                <a:solidFill>
                  <a:srgbClr val="000000"/>
                </a:solidFill>
                <a:latin typeface="PMingLiU"/>
                <a:ea typeface="PMingLiU"/>
              </a:rPr>
              <a:t>在</a:t>
            </a:r>
            <a:r>
              <a:rPr lang="zh-CN" altLang="en-US" sz="2050" spc="25" dirty="0">
                <a:solidFill>
                  <a:srgbClr val="000000"/>
                </a:solidFill>
                <a:latin typeface="PMingLiU"/>
                <a:ea typeface="PMingLiU"/>
              </a:rPr>
              <a:t>。</a:t>
            </a:r>
            <a:br/>
            <a:r>
              <a:rPr lang="en-US" altLang="zh-CN" sz="2050" spc="10" dirty="0">
                <a:solidFill>
                  <a:srgbClr val="000000"/>
                </a:solidFill>
                <a:latin typeface="Arial"/>
                <a:ea typeface="Arial"/>
              </a:rPr>
              <a:t>Setsockopt(listenfd,</a:t>
            </a:r>
            <a:r>
              <a:rPr lang="en-US" altLang="zh-CN" sz="2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10" dirty="0">
                <a:solidFill>
                  <a:srgbClr val="000000"/>
                </a:solidFill>
                <a:latin typeface="Arial"/>
                <a:ea typeface="Arial"/>
              </a:rPr>
              <a:t>SOL_SOCKET,</a:t>
            </a:r>
            <a:r>
              <a:rPr lang="en-US" altLang="zh-CN" sz="205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15" dirty="0">
                <a:solidFill>
                  <a:srgbClr val="000000"/>
                </a:solidFill>
                <a:latin typeface="Arial"/>
                <a:ea typeface="Arial"/>
              </a:rPr>
              <a:t>SO_REUSEADDR,</a:t>
            </a:r>
            <a:r>
              <a:rPr lang="en-US" altLang="zh-CN" sz="2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20" dirty="0">
                <a:solidFill>
                  <a:srgbClr val="000000"/>
                </a:solidFill>
                <a:latin typeface="Arial"/>
                <a:ea typeface="Arial"/>
              </a:rPr>
              <a:t>&amp;on,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10" dirty="0">
                <a:solidFill>
                  <a:srgbClr val="000000"/>
                </a:solidFill>
                <a:latin typeface="Arial"/>
                <a:ea typeface="Arial"/>
              </a:rPr>
              <a:t>sizeof(o</a:t>
            </a:r>
            <a:r>
              <a:rPr lang="en-US" altLang="zh-CN" sz="2050" spc="5" dirty="0">
                <a:solidFill>
                  <a:srgbClr val="000000"/>
                </a:solidFill>
                <a:latin typeface="Arial"/>
                <a:ea typeface="Arial"/>
              </a:rPr>
              <a:t>n));</a:t>
            </a:r>
          </a:p>
          <a:p>
            <a:pPr marL="0">
              <a:lnSpc>
                <a:spcPct val="100000"/>
              </a:lnSpc>
              <a:spcBef>
                <a:spcPts val="110"/>
              </a:spcBef>
            </a:pP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Bind(listenfd,</a:t>
            </a:r>
            <a:r>
              <a:rPr lang="en-US" altLang="zh-CN" sz="205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(SA</a:t>
            </a:r>
            <a:r>
              <a:rPr lang="en-US" altLang="zh-CN" sz="2050" spc="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*)</a:t>
            </a:r>
            <a:r>
              <a:rPr lang="en-US" altLang="zh-CN" sz="2050" spc="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&amp;servaddr,</a:t>
            </a:r>
            <a:r>
              <a:rPr lang="en-US" altLang="zh-CN" sz="2050" spc="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sizeof(servaddr));</a:t>
            </a:r>
            <a:r>
              <a:rPr lang="en-US" altLang="zh-CN" sz="2050" spc="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//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綁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定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本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機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地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址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和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zh-CN" altLang="en-US" sz="2050" spc="15" dirty="0">
                <a:solidFill>
                  <a:srgbClr val="000000"/>
                </a:solidFill>
                <a:latin typeface="PMingLiU"/>
                <a:ea typeface="PMingLiU"/>
              </a:rPr>
              <a:t>端</a:t>
            </a:r>
            <a:r>
              <a:rPr lang="zh-CN" altLang="en-US" sz="2050" spc="15" dirty="0">
                <a:solidFill>
                  <a:srgbClr val="000000"/>
                </a:solidFill>
                <a:latin typeface="PMingLiU"/>
                <a:ea typeface="PMingLiU"/>
              </a:rPr>
              <a:t>口</a:t>
            </a:r>
          </a:p>
          <a:p>
            <a:pPr marL="0">
              <a:lnSpc>
                <a:spcPct val="100000"/>
              </a:lnSpc>
            </a:pP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Listen(listenfd,</a:t>
            </a:r>
            <a:r>
              <a:rPr lang="en-US" altLang="zh-CN" sz="2050" spc="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LISTENQ);</a:t>
            </a:r>
            <a:r>
              <a:rPr lang="en-US" altLang="zh-CN" sz="2050" spc="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//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監</a:t>
            </a:r>
            <a:r>
              <a:rPr lang="zh-CN" altLang="en-US" sz="2050" dirty="0">
                <a:solidFill>
                  <a:srgbClr val="000000"/>
                </a:solidFill>
                <a:latin typeface="PMingLiU"/>
                <a:ea typeface="PMingLiU"/>
              </a:rPr>
              <a:t>聽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fefefe"/>
                </a:solidFill>
                <a:latin typeface="Arial"/>
                <a:ea typeface="Arial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35" name="Picture 13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135" name="TextBox 135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fefefe"/>
                </a:solidFill>
                <a:latin typeface="Arial"/>
                <a:ea typeface="Arial"/>
              </a:rPr>
              <a:t>25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40967" y="945108"/>
          <a:ext cx="8135895" cy="6132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9574"/>
                <a:gridCol w="3373921"/>
                <a:gridCol w="292399"/>
              </a:tblGrid>
              <a:tr h="373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16429">
                      <a:solidFill>
                        <a:srgbClr val="000000"/>
                      </a:solidFill>
                      <a:prstDash val="solid"/>
                    </a:lnR>
                    <a:lnB w="19715">
                      <a:solidFill>
                        <a:srgbClr val="7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78185">
                        <a:lnSpc>
                          <a:spcPct val="100000"/>
                        </a:lnSpc>
                      </a:pP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intro/daytimetcpcli.c</a:t>
                      </a:r>
                      <a:r>
                        <a:rPr lang="en-US" altLang="zh-CN" sz="2050" spc="1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spc="1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(2/2)</a:t>
                      </a:r>
                    </a:p>
                  </a:txBody>
                  <a:tcPr marL="0" marR="0" marT="0" marB="0">
                    <a:lnL w="16429">
                      <a:solidFill>
                        <a:srgbClr val="000000"/>
                      </a:solidFill>
                      <a:prstDash val="solid"/>
                    </a:lnL>
                    <a:lnR w="16429">
                      <a:solidFill>
                        <a:srgbClr val="000000"/>
                      </a:solidFill>
                      <a:prstDash val="solid"/>
                    </a:lnR>
                    <a:lnT w="16429">
                      <a:solidFill>
                        <a:srgbClr val="000000"/>
                      </a:solidFill>
                      <a:prstDash val="solid"/>
                    </a:lnT>
                    <a:lnB w="19715">
                      <a:solidFill>
                        <a:srgbClr val="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L w="16429">
                      <a:solidFill>
                        <a:srgbClr val="000000"/>
                      </a:solidFill>
                      <a:prstDash val="solid"/>
                    </a:lnL>
                    <a:lnR w="16429">
                      <a:solidFill>
                        <a:srgbClr val="000000"/>
                      </a:solidFill>
                      <a:prstDash val="solid"/>
                    </a:lnR>
                    <a:lnT w="16429">
                      <a:solidFill>
                        <a:srgbClr val="000000"/>
                      </a:solidFill>
                      <a:prstDash val="solid"/>
                    </a:lnT>
                    <a:lnB w="19715">
                      <a:solidFill>
                        <a:srgbClr val="7F"/>
                      </a:solidFill>
                      <a:prstDash val="solid"/>
                    </a:lnB>
                  </a:tcPr>
                </a:tc>
              </a:tr>
              <a:tr h="149546">
                <a:tc rowSpan="2">
                  <a:txBody>
                    <a:bodyPr/>
                    <a:lstStyle/>
                    <a:p>
                      <a:pPr hangingPunct="0" marL="74899">
                        <a:lnSpc>
                          <a:spcPct val="99583"/>
                        </a:lnSpc>
                      </a:pPr>
                      <a:r>
                        <a:rPr lang="en-US" altLang="zh-CN" sz="2050" spc="2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bzero(&amp;servaddr,</a:t>
                      </a:r>
                      <a:r>
                        <a:rPr lang="en-US" altLang="zh-CN" sz="2050" spc="-21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spc="2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sizeof(servaddr));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servaddr.sin_family</a:t>
                      </a:r>
                      <a:r>
                        <a:rPr lang="en-US" altLang="zh-CN" sz="2050" spc="16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lang="en-US" altLang="zh-CN" sz="2050" spc="16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AF_INET;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spc="-8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servaddr.sin_port</a:t>
                      </a:r>
                      <a:r>
                        <a:rPr lang="en-US" altLang="zh-CN" sz="2050" spc="-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spc="-13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lang="en-US" altLang="zh-CN" sz="2050" spc="-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spc="-8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htons(13);</a:t>
                      </a:r>
                      <a:r>
                        <a:rPr lang="en-US" altLang="zh-CN" sz="2050" spc="-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spc="-64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/*</a:t>
                      </a:r>
                      <a:r>
                        <a:rPr lang="en-US" altLang="zh-CN" sz="2050" spc="-6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spc="-89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daytime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if</a:t>
                      </a:r>
                      <a:r>
                        <a:rPr lang="en-US" altLang="zh-CN" sz="2050" spc="135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(inet_pton(AF_INET,</a:t>
                      </a:r>
                      <a:r>
                        <a:rPr lang="en-US" altLang="zh-CN" sz="2050" spc="135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argv[1],</a:t>
                      </a:r>
                    </a:p>
                    <a:p>
                      <a:pPr marL="0" indent="430499">
                        <a:lnSpc>
                          <a:spcPct val="100000"/>
                        </a:lnSpc>
                      </a:pP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err_quit("inet_pton</a:t>
                      </a:r>
                      <a:r>
                        <a:rPr lang="en-US" altLang="zh-CN" sz="2050" spc="89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error</a:t>
                      </a:r>
                      <a:r>
                        <a:rPr lang="en-US" altLang="zh-CN" sz="2050" spc="9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for</a:t>
                      </a:r>
                      <a:r>
                        <a:rPr lang="en-US" altLang="zh-CN" sz="2050" spc="9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%s",</a:t>
                      </a:r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485"/>
                        </a:lnSpc>
                      </a:pPr>
                      <a:endParaRPr lang="en-US" dirty="0" smtClean="0"/>
                    </a:p>
                    <a:p>
                      <a:pPr marL="0" indent="74899">
                        <a:lnSpc>
                          <a:spcPct val="100000"/>
                        </a:lnSpc>
                      </a:pP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if</a:t>
                      </a:r>
                      <a:r>
                        <a:rPr lang="en-US" altLang="zh-CN" sz="2050" spc="75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(connect(sockfd,</a:t>
                      </a:r>
                      <a:r>
                        <a:rPr lang="en-US" altLang="zh-CN" sz="2050" spc="8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(SA</a:t>
                      </a:r>
                      <a:r>
                        <a:rPr lang="en-US" altLang="zh-CN" sz="2050" spc="8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*)</a:t>
                      </a:r>
                      <a:r>
                        <a:rPr lang="en-US" altLang="zh-CN" sz="2050" spc="75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&amp;servaddr,</a:t>
                      </a:r>
                    </a:p>
                    <a:p>
                      <a:pPr marL="0" indent="430499">
                        <a:lnSpc>
                          <a:spcPct val="100000"/>
                        </a:lnSpc>
                      </a:pPr>
                      <a:r>
                        <a:rPr lang="en-US" altLang="zh-CN" sz="2050" spc="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err_sys("connect</a:t>
                      </a:r>
                      <a:r>
                        <a:rPr lang="en-US" altLang="zh-CN" sz="2050" spc="1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spc="1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error");</a:t>
                      </a:r>
                    </a:p>
                    <a:p>
                      <a:pPr hangingPunct="0" marL="430499" indent="-355600">
                        <a:lnSpc>
                          <a:spcPct val="100833"/>
                        </a:lnSpc>
                      </a:pP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while</a:t>
                      </a:r>
                      <a:r>
                        <a:rPr lang="en-US" altLang="zh-CN" sz="2050" spc="6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lang="en-US" altLang="zh-CN" sz="2050" spc="6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(n</a:t>
                      </a:r>
                      <a:r>
                        <a:rPr lang="en-US" altLang="zh-CN" sz="2050" spc="6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lang="en-US" altLang="zh-CN" sz="2050" spc="6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read(sockfd,</a:t>
                      </a:r>
                      <a:r>
                        <a:rPr lang="en-US" altLang="zh-CN" sz="2050" spc="6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recvline,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recvline[n]</a:t>
                      </a:r>
                      <a:r>
                        <a:rPr lang="en-US" altLang="zh-CN" sz="2050" spc="4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lang="en-US" altLang="zh-CN" sz="2050" spc="4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0;</a:t>
                      </a:r>
                      <a:r>
                        <a:rPr lang="en-US" altLang="zh-CN" sz="2050" spc="4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/*</a:t>
                      </a:r>
                      <a:r>
                        <a:rPr lang="en-US" altLang="zh-CN" sz="2050" spc="4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null</a:t>
                      </a:r>
                      <a:r>
                        <a:rPr lang="en-US" altLang="zh-CN" sz="2050" spc="4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terminate</a:t>
                      </a:r>
                      <a:r>
                        <a:rPr lang="en-US" altLang="zh-CN" sz="2050" spc="4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*/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if</a:t>
                      </a:r>
                      <a:r>
                        <a:rPr lang="en-US" altLang="zh-CN" sz="2050" spc="6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(fputs(recvline,</a:t>
                      </a:r>
                      <a:r>
                        <a:rPr lang="en-US" altLang="zh-CN" sz="2050" spc="6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stdout)</a:t>
                      </a:r>
                      <a:r>
                        <a:rPr lang="en-US" altLang="zh-CN" sz="2050" spc="69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==</a:t>
                      </a:r>
                      <a:r>
                        <a:rPr lang="en-US" altLang="zh-CN" sz="2050" spc="6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EOF)</a:t>
                      </a:r>
                    </a:p>
                    <a:p>
                      <a:pPr marL="0" indent="1023170">
                        <a:lnSpc>
                          <a:spcPct val="100000"/>
                        </a:lnSpc>
                      </a:pPr>
                      <a:r>
                        <a:rPr lang="en-US" altLang="zh-CN" sz="2050" spc="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err_sys("fputs</a:t>
                      </a:r>
                      <a:r>
                        <a:rPr lang="en-US" altLang="zh-CN" sz="2050" spc="25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spc="1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error");</a:t>
                      </a:r>
                    </a:p>
                    <a:p>
                      <a:pPr marL="0" indent="430499">
                        <a:lnSpc>
                          <a:spcPct val="100000"/>
                        </a:lnSpc>
                      </a:pP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}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if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(n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&lt;0</a:t>
                      </a:r>
                      <a:r>
                        <a:rPr lang="en-US" altLang="zh-CN" sz="2050" spc="55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</a:p>
                    <a:p>
                      <a:pPr marL="0" indent="1023170">
                        <a:lnSpc>
                          <a:spcPct val="100000"/>
                        </a:lnSpc>
                      </a:pPr>
                      <a:r>
                        <a:rPr lang="en-US" altLang="zh-CN" sz="2050" spc="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err_sys("read</a:t>
                      </a:r>
                      <a:r>
                        <a:rPr lang="en-US" altLang="zh-CN" sz="2050" spc="34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spc="1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error");</a:t>
                      </a:r>
                    </a:p>
                    <a:p>
                      <a:pPr marL="0" indent="74899">
                        <a:lnSpc>
                          <a:spcPct val="100000"/>
                        </a:lnSpc>
                      </a:pPr>
                      <a:r>
                        <a:rPr lang="en-US" altLang="zh-CN" sz="2050" spc="1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exit</a:t>
                      </a:r>
                      <a:r>
                        <a:rPr lang="en-US" altLang="zh-CN" sz="2050" spc="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(0);</a:t>
                      </a:r>
                    </a:p>
                    <a:p>
                      <a:pPr marL="0" indent="74899">
                        <a:lnSpc>
                          <a:spcPct val="100000"/>
                        </a:lnSpc>
                      </a:pPr>
                      <a:r>
                        <a:rPr lang="en-US" altLang="zh-CN" sz="2050" spc="-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}</a:t>
                      </a:r>
                    </a:p>
                  </a:txBody>
                  <a:tcPr marL="0" marR="0" marT="0" marB="0">
                    <a:lnL w="19715">
                      <a:solidFill>
                        <a:srgbClr val="7F"/>
                      </a:solidFill>
                      <a:prstDash val="solid"/>
                    </a:lnL>
                    <a:lnT w="19715">
                      <a:solidFill>
                        <a:srgbClr val="7F"/>
                      </a:solidFill>
                      <a:prstDash val="solid"/>
                    </a:lnT>
                    <a:lnB w="19715">
                      <a:solidFill>
                        <a:srgbClr val="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16429">
                      <a:solidFill>
                        <a:srgbClr val="000000"/>
                      </a:solidFill>
                      <a:prstDash val="solid"/>
                    </a:lnL>
                    <a:lnR w="19715">
                      <a:solidFill>
                        <a:srgbClr val="7F"/>
                      </a:solidFill>
                      <a:prstDash val="solid"/>
                    </a:lnR>
                    <a:lnT w="19715">
                      <a:solidFill>
                        <a:srgbClr val="7F"/>
                      </a:solidFill>
                      <a:prstDash val="solid"/>
                    </a:lnT>
                    <a:lnB w="164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19715">
                      <a:solidFill>
                        <a:srgbClr val="7F"/>
                      </a:solidFill>
                      <a:prstDash val="solid"/>
                    </a:lnL>
                    <a:lnR w="16429">
                      <a:solidFill>
                        <a:srgbClr val="000000"/>
                      </a:solidFill>
                      <a:prstDash val="solid"/>
                    </a:lnR>
                    <a:lnB w="1642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1037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L w="19715">
                      <a:solidFill>
                        <a:srgbClr val="7F"/>
                      </a:solidFill>
                      <a:prstDash val="solid"/>
                    </a:lnL>
                    <a:lnT w="19715">
                      <a:solidFill>
                        <a:srgbClr val="7F"/>
                      </a:solidFill>
                      <a:prstDash val="solid"/>
                    </a:lnT>
                    <a:lnB w="19715">
                      <a:solidFill>
                        <a:srgbClr val="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625"/>
                        </a:lnSpc>
                      </a:pPr>
                      <a:endParaRPr lang="en-US" dirty="0" smtClean="0"/>
                    </a:p>
                    <a:p>
                      <a:pPr marL="0" indent="451431">
                        <a:lnSpc>
                          <a:spcPct val="100000"/>
                        </a:lnSpc>
                      </a:pPr>
                      <a:r>
                        <a:rPr lang="en-US" altLang="zh-CN" sz="2050" spc="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server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spc="1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*/</a:t>
                      </a:r>
                    </a:p>
                    <a:p>
                      <a:pPr marL="0" indent="-736493">
                        <a:lnSpc>
                          <a:spcPct val="100000"/>
                        </a:lnSpc>
                      </a:pP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&amp;servaddr.sin_addr)</a:t>
                      </a:r>
                      <a:r>
                        <a:rPr lang="en-US" altLang="zh-CN" sz="2050" spc="11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&lt;=</a:t>
                      </a:r>
                      <a:r>
                        <a:rPr lang="en-US" altLang="zh-CN" sz="2050" spc="11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0)</a:t>
                      </a:r>
                    </a:p>
                    <a:p>
                      <a:pPr marL="0" indent="-180263">
                        <a:lnSpc>
                          <a:spcPct val="100000"/>
                        </a:lnSpc>
                      </a:pPr>
                      <a:r>
                        <a:rPr lang="en-US" altLang="zh-CN" sz="2050" spc="1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arg</a:t>
                      </a:r>
                      <a:r>
                        <a:rPr lang="en-US" altLang="zh-CN" sz="2050" spc="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v[1]);</a:t>
                      </a:r>
                    </a:p>
                    <a:p>
                      <a:pPr>
                        <a:lnSpc>
                          <a:spcPts val="1285"/>
                        </a:lnSpc>
                      </a:pPr>
                      <a:endParaRPr lang="en-US" dirty="0" smtClean="0"/>
                    </a:p>
                    <a:p>
                      <a:pPr hangingPunct="0" marL="0" indent="383933">
                        <a:lnSpc>
                          <a:spcPct val="201666"/>
                        </a:lnSpc>
                      </a:pP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sizeof(servaddr))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lang="en-US" altLang="zh-CN" sz="2050" spc="135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0)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MAXLINE))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0)</a:t>
                      </a:r>
                      <a:r>
                        <a:rPr lang="en-US" altLang="zh-CN" sz="2050" spc="139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5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{</a:t>
                      </a:r>
                    </a:p>
                  </a:txBody>
                  <a:tcPr marL="0" marR="0" marT="0" marB="0">
                    <a:lnR w="19715">
                      <a:solidFill>
                        <a:srgbClr val="7F"/>
                      </a:solidFill>
                      <a:prstDash val="solid"/>
                    </a:lnR>
                    <a:lnT w="16429">
                      <a:solidFill>
                        <a:srgbClr val="000000"/>
                      </a:solidFill>
                      <a:prstDash val="solid"/>
                    </a:lnT>
                    <a:lnB w="19715">
                      <a:solidFill>
                        <a:srgbClr val="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19715">
                      <a:solidFill>
                        <a:srgbClr val="7F"/>
                      </a:solidFill>
                      <a:prstDash val="solid"/>
                    </a:lnL>
                    <a:lnT w="1642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39" name="Picture 13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139" name="TextBox 139"/>
          <p:cNvSpPr txBox="1"/>
          <p:nvPr/>
        </p:nvSpPr>
        <p:spPr>
          <a:xfrm>
            <a:off x="2355024" y="530002"/>
            <a:ext cx="6022559" cy="10069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How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to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identify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clients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to</a:t>
            </a:r>
            <a:r>
              <a:rPr lang="en-US" altLang="zh-CN" sz="3300" spc="17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accept,</a:t>
            </a:r>
          </a:p>
          <a:p>
            <a:pPr marL="0" indent="819848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and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servers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to</a:t>
            </a:r>
            <a:r>
              <a:rPr lang="en-US" altLang="zh-CN" sz="3300" spc="104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contact?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1177289" y="1907570"/>
            <a:ext cx="22778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-5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1532889" y="1907570"/>
            <a:ext cx="5178214" cy="6922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20" dirty="0">
                <a:solidFill>
                  <a:srgbClr val="000000"/>
                </a:solidFill>
                <a:latin typeface="Arial"/>
                <a:ea typeface="Arial"/>
              </a:rPr>
              <a:t>Mach</a:t>
            </a:r>
            <a:r>
              <a:rPr lang="en-US" altLang="zh-CN" sz="2250" spc="15" dirty="0">
                <a:solidFill>
                  <a:srgbClr val="000000"/>
                </a:solidFill>
                <a:latin typeface="Arial"/>
                <a:ea typeface="Arial"/>
              </a:rPr>
              <a:t>ine??</a:t>
            </a:r>
          </a:p>
          <a:p>
            <a:pPr marL="0" indent="118529">
              <a:lnSpc>
                <a:spcPct val="100000"/>
              </a:lnSpc>
              <a:spcBef>
                <a:spcPts val="290"/>
              </a:spcBef>
            </a:pP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55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its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IP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address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(e.g.,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140.127.234.180)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1177289" y="2640208"/>
            <a:ext cx="22778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-5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1532889" y="2640208"/>
            <a:ext cx="7289582" cy="2710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15" dirty="0">
                <a:solidFill>
                  <a:srgbClr val="000000"/>
                </a:solidFill>
                <a:latin typeface="Arial"/>
                <a:ea typeface="Arial"/>
              </a:rPr>
              <a:t>Application/service/program</a:t>
            </a:r>
            <a:r>
              <a:rPr lang="en-US" altLang="zh-CN" sz="2250" spc="10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</a:p>
          <a:p>
            <a:pPr marL="0" indent="118529">
              <a:lnSpc>
                <a:spcPct val="100000"/>
              </a:lnSpc>
              <a:spcBef>
                <a:spcPts val="254"/>
              </a:spcBef>
            </a:pP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44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en-US" altLang="zh-CN" sz="20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(IP</a:t>
            </a:r>
            <a:r>
              <a:rPr lang="en-US" altLang="zh-CN" sz="20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address</a:t>
            </a:r>
            <a:r>
              <a:rPr lang="en-US" altLang="zh-CN" sz="20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and)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port</a:t>
            </a:r>
            <a:r>
              <a:rPr lang="en-US" altLang="zh-CN" sz="20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number</a:t>
            </a:r>
          </a:p>
          <a:p>
            <a:pPr marL="0" indent="118529">
              <a:lnSpc>
                <a:spcPct val="100000"/>
              </a:lnSpc>
              <a:spcBef>
                <a:spcPts val="270"/>
              </a:spcBef>
            </a:pP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89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standard</a:t>
            </a:r>
            <a:r>
              <a:rPr lang="en-US" altLang="zh-CN" sz="20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applications</a:t>
            </a:r>
            <a:r>
              <a:rPr lang="en-US" altLang="zh-CN" sz="20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have</a:t>
            </a:r>
            <a:r>
              <a:rPr lang="en-US" altLang="zh-CN" sz="20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own,</a:t>
            </a:r>
            <a:r>
              <a:rPr lang="en-US" altLang="zh-CN" sz="20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“well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known”port</a:t>
            </a:r>
            <a:r>
              <a:rPr lang="en-US" altLang="zh-CN" sz="20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numbers</a:t>
            </a:r>
          </a:p>
          <a:p>
            <a:pPr marL="0" indent="592670">
              <a:lnSpc>
                <a:spcPct val="100000"/>
              </a:lnSpc>
              <a:spcBef>
                <a:spcPts val="320"/>
              </a:spcBef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500" spc="12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SSH:</a:t>
            </a:r>
            <a:r>
              <a:rPr lang="en-US" altLang="zh-CN" sz="2500" spc="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22</a:t>
            </a:r>
          </a:p>
          <a:p>
            <a:pPr marL="0" indent="592670">
              <a:lnSpc>
                <a:spcPct val="100000"/>
              </a:lnSpc>
              <a:spcBef>
                <a:spcPts val="300"/>
              </a:spcBef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500" spc="125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Mail:</a:t>
            </a:r>
            <a:r>
              <a:rPr lang="en-US" altLang="zh-CN" sz="25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25</a:t>
            </a:r>
          </a:p>
          <a:p>
            <a:pPr marL="0" indent="592670">
              <a:lnSpc>
                <a:spcPct val="100000"/>
              </a:lnSpc>
              <a:spcBef>
                <a:spcPts val="265"/>
              </a:spcBef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500" spc="12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Web:</a:t>
            </a:r>
            <a:r>
              <a:rPr lang="en-US" altLang="zh-CN" sz="25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80</a:t>
            </a:r>
          </a:p>
          <a:p>
            <a:pPr marL="0" indent="592670">
              <a:lnSpc>
                <a:spcPct val="100000"/>
              </a:lnSpc>
              <a:spcBef>
                <a:spcPts val="300"/>
              </a:spcBef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Look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/etc/services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more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(for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Unix</a:t>
            </a:r>
            <a:r>
              <a:rPr lang="en-US" altLang="zh-CN" sz="25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OS)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fefefe"/>
                </a:solidFill>
                <a:latin typeface="Arial"/>
                <a:ea typeface="Arial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47" name="Picture 14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148" name="Picture 14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19" y="1821180"/>
            <a:ext cx="8161020" cy="4655820"/>
          </a:xfrm>
          <a:prstGeom prst="rect">
            <a:avLst/>
          </a:prstGeom>
        </p:spPr>
      </p:pic>
      <p:sp>
        <p:nvSpPr>
          <p:cNvPr id="148" name="TextBox 148"/>
          <p:cNvSpPr txBox="1"/>
          <p:nvPr/>
        </p:nvSpPr>
        <p:spPr>
          <a:xfrm>
            <a:off x="2436520" y="642790"/>
            <a:ext cx="7244442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Using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Ports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to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Identify</a:t>
            </a:r>
            <a:r>
              <a:rPr lang="en-US" altLang="zh-CN" sz="3300" spc="17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85"/>
              </a:lnSpc>
            </a:pPr>
            <a:endParaRPr lang="en-US" dirty="0" smtClean="0"/>
          </a:p>
          <a:p>
            <a:pPr marL="0" indent="4546142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52" name="Picture 15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152" name="TextBox 152"/>
          <p:cNvSpPr txBox="1"/>
          <p:nvPr/>
        </p:nvSpPr>
        <p:spPr>
          <a:xfrm>
            <a:off x="4063060" y="642790"/>
            <a:ext cx="2721520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Port</a:t>
            </a:r>
            <a:r>
              <a:rPr lang="en-US" altLang="zh-CN" sz="3300" spc="2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Numbers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1177289" y="1591912"/>
            <a:ext cx="22778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-5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1532889" y="1591448"/>
            <a:ext cx="7811321" cy="1006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5416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(protocol)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port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abstraction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used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TCP/UDP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distinguish</a:t>
            </a:r>
            <a:r>
              <a:rPr lang="en-US" altLang="zh-CN" sz="22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applications</a:t>
            </a:r>
            <a:r>
              <a:rPr lang="en-US" altLang="zh-CN" sz="22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225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2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given</a:t>
            </a:r>
            <a:r>
              <a:rPr lang="en-US" altLang="zh-CN" sz="225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host</a:t>
            </a:r>
          </a:p>
          <a:p>
            <a:pPr marL="0" indent="118529">
              <a:lnSpc>
                <a:spcPct val="100000"/>
              </a:lnSpc>
              <a:spcBef>
                <a:spcPts val="304"/>
              </a:spcBef>
            </a:pP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44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port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identified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bit</a:t>
            </a:r>
            <a:r>
              <a:rPr lang="en-US" altLang="zh-CN" sz="20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integer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known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i="1" dirty="0">
                <a:solidFill>
                  <a:srgbClr val="000000"/>
                </a:solidFill>
                <a:latin typeface="Arial"/>
                <a:ea typeface="Arial"/>
              </a:rPr>
              <a:t>port</a:t>
            </a:r>
            <a:r>
              <a:rPr lang="en-US" altLang="zh-CN" sz="2050" spc="44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i="1" dirty="0">
                <a:solidFill>
                  <a:srgbClr val="000000"/>
                </a:solidFill>
                <a:latin typeface="Arial"/>
                <a:ea typeface="Arial"/>
              </a:rPr>
              <a:t>number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1177289" y="2637947"/>
            <a:ext cx="22778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-5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1532889" y="2620875"/>
            <a:ext cx="4095227" cy="1423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118529" indent="-118529">
              <a:lnSpc>
                <a:spcPct val="109583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Three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ranges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port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numbers</a:t>
            </a:r>
            <a:r>
              <a:rPr lang="en-US" altLang="zh-CN" sz="225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69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Well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known</a:t>
            </a:r>
            <a:r>
              <a:rPr lang="en-US" altLang="zh-CN" sz="20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ports</a:t>
            </a:r>
          </a:p>
          <a:p>
            <a:pPr hangingPunct="0" marL="118529">
              <a:lnSpc>
                <a:spcPct val="112500"/>
              </a:lnSpc>
            </a:pP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Registered</a:t>
            </a:r>
            <a:r>
              <a:rPr lang="en-US" altLang="zh-CN" sz="2050" spc="1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ports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6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Dynamic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ports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fefefe"/>
                </a:solidFill>
                <a:latin typeface="Arial"/>
                <a:ea typeface="Arial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60" name="Picture 16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160" name="TextBox 160"/>
          <p:cNvSpPr txBox="1"/>
          <p:nvPr/>
        </p:nvSpPr>
        <p:spPr>
          <a:xfrm>
            <a:off x="3723094" y="642790"/>
            <a:ext cx="3401895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Well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-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known</a:t>
            </a:r>
            <a:r>
              <a:rPr lang="en-US" altLang="zh-CN" sz="3300" spc="2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Ports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1177289" y="1629986"/>
            <a:ext cx="22778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-5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1532889" y="1629986"/>
            <a:ext cx="6494827" cy="72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Port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numbers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ranging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225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1,023</a:t>
            </a:r>
          </a:p>
          <a:p>
            <a:pPr>
              <a:lnSpc>
                <a:spcPts val="519"/>
              </a:lnSpc>
            </a:pPr>
            <a:endParaRPr lang="en-US" dirty="0" smtClean="0"/>
          </a:p>
          <a:p>
            <a:pPr marL="0" indent="118529">
              <a:lnSpc>
                <a:spcPct val="100000"/>
              </a:lnSpc>
            </a:pP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5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set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pre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assigned</a:t>
            </a:r>
            <a:r>
              <a:rPr lang="en-US" altLang="zh-CN" sz="20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port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numbers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20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specific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uses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1177289" y="2426238"/>
            <a:ext cx="22778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-5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1532889" y="2426238"/>
            <a:ext cx="7326652" cy="17366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Port</a:t>
            </a:r>
            <a:r>
              <a:rPr lang="en-US" altLang="zh-CN" sz="22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numbers</a:t>
            </a:r>
            <a:r>
              <a:rPr lang="en-US" altLang="zh-CN" sz="22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are</a:t>
            </a:r>
            <a:r>
              <a:rPr lang="en-US" altLang="zh-CN" sz="22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managed</a:t>
            </a:r>
            <a:r>
              <a:rPr lang="en-US" altLang="zh-CN" sz="22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en-US" altLang="zh-CN" sz="22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ICANN.</a:t>
            </a:r>
          </a:p>
          <a:p>
            <a:pPr>
              <a:lnSpc>
                <a:spcPts val="519"/>
              </a:lnSpc>
            </a:pPr>
            <a:endParaRPr lang="en-US" dirty="0" smtClean="0"/>
          </a:p>
          <a:p>
            <a:pPr hangingPunct="0" marL="414870" indent="-296341">
              <a:lnSpc>
                <a:spcPct val="100000"/>
              </a:lnSpc>
            </a:pP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5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Short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b="1" i="1" dirty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nternet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b="1" i="1" dirty="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orporation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b="1" i="1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ssigned</a:t>
            </a:r>
            <a:r>
              <a:rPr lang="en-US" altLang="zh-CN" sz="20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b="1" i="1" dirty="0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ames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15" b="1" i="1" dirty="0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altLang="zh-CN" sz="2050" spc="10" dirty="0">
                <a:solidFill>
                  <a:srgbClr val="000000"/>
                </a:solidFill>
                <a:latin typeface="Arial"/>
                <a:ea typeface="Arial"/>
              </a:rPr>
              <a:t>umbers</a:t>
            </a:r>
            <a:r>
              <a:rPr lang="en-US" altLang="zh-CN" sz="205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15" dirty="0">
                <a:solidFill>
                  <a:srgbClr val="000000"/>
                </a:solidFill>
                <a:latin typeface="Arial"/>
                <a:ea typeface="Arial"/>
              </a:rPr>
              <a:t>(ICANN)</a:t>
            </a:r>
          </a:p>
          <a:p>
            <a:pPr>
              <a:lnSpc>
                <a:spcPts val="530"/>
              </a:lnSpc>
            </a:pPr>
            <a:endParaRPr lang="en-US" dirty="0" smtClean="0"/>
          </a:p>
          <a:p>
            <a:pPr hangingPunct="0" marL="414870" indent="-296341">
              <a:lnSpc>
                <a:spcPct val="101250"/>
              </a:lnSpc>
            </a:pP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55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Used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be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controlled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solely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IANA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altLang="zh-CN" sz="2050" b="1" dirty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nternet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b="1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ssigned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15" b="1" dirty="0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altLang="zh-CN" sz="2050" spc="10" dirty="0">
                <a:solidFill>
                  <a:srgbClr val="000000"/>
                </a:solidFill>
                <a:latin typeface="Arial"/>
                <a:ea typeface="Arial"/>
              </a:rPr>
              <a:t>umbers</a:t>
            </a:r>
            <a:r>
              <a:rPr lang="en-US" altLang="zh-CN" sz="205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spc="25" b="1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050" spc="5" dirty="0">
                <a:solidFill>
                  <a:srgbClr val="000000"/>
                </a:solidFill>
                <a:latin typeface="Arial"/>
                <a:ea typeface="Arial"/>
              </a:rPr>
              <a:t>uthority)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fefefe"/>
                </a:solidFill>
                <a:latin typeface="Arial"/>
                <a:ea typeface="Arial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5" name="Picture 1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16" name="Picture 1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520" y="1813560"/>
            <a:ext cx="5242560" cy="122682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3501669" y="642790"/>
            <a:ext cx="3844740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Client</a:t>
            </a:r>
            <a:r>
              <a:rPr lang="en-US" altLang="zh-CN" sz="3300" spc="30" dirty="0">
                <a:solidFill>
                  <a:srgbClr val="163316"/>
                </a:solidFill>
                <a:latin typeface="Arial"/>
                <a:ea typeface="Arial"/>
              </a:rPr>
              <a:t>-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Server</a:t>
            </a:r>
            <a:r>
              <a:rPr lang="en-US" altLang="zh-CN" sz="3300" spc="1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Model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7289" y="3093229"/>
            <a:ext cx="3641735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80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Web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browser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server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7289" y="3508303"/>
            <a:ext cx="3239498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75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FTP</a:t>
            </a:r>
            <a:r>
              <a:rPr lang="en-US" altLang="zh-CN" sz="225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r>
              <a:rPr lang="en-US" altLang="zh-CN" sz="225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25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server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77289" y="3927530"/>
            <a:ext cx="3498232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80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Telnet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server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982662" y="7113049"/>
            <a:ext cx="3124567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924581" algn="l"/>
              </a:tabLst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	</a:t>
            </a:r>
            <a:r>
              <a:rPr lang="en-US" altLang="zh-CN" sz="1050" spc="-50" dirty="0">
                <a:solidFill>
                  <a:srgbClr val="fefefe"/>
                </a:solidFill>
                <a:latin typeface="Arial"/>
                <a:ea typeface="Arial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6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68" name="Picture 16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169" name="Picture 16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880" y="1531620"/>
            <a:ext cx="7528559" cy="5341620"/>
          </a:xfrm>
          <a:prstGeom prst="rect">
            <a:avLst/>
          </a:prstGeom>
        </p:spPr>
      </p:pic>
      <p:sp>
        <p:nvSpPr>
          <p:cNvPr id="169" name="TextBox 169"/>
          <p:cNvSpPr txBox="1"/>
          <p:nvPr/>
        </p:nvSpPr>
        <p:spPr>
          <a:xfrm>
            <a:off x="3114789" y="642790"/>
            <a:ext cx="6566172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Some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Well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-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known</a:t>
            </a:r>
            <a:r>
              <a:rPr lang="en-US" altLang="zh-CN" sz="3300" spc="14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Ports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85"/>
              </a:lnSpc>
            </a:pPr>
            <a:endParaRPr lang="en-US" dirty="0" smtClean="0"/>
          </a:p>
          <a:p>
            <a:pPr marL="0" indent="3867873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73" name="Picture 17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173" name="TextBox 173"/>
          <p:cNvSpPr txBox="1"/>
          <p:nvPr/>
        </p:nvSpPr>
        <p:spPr>
          <a:xfrm>
            <a:off x="3793883" y="642790"/>
            <a:ext cx="3259560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Registered</a:t>
            </a:r>
            <a:r>
              <a:rPr lang="en-US" altLang="zh-CN" sz="3300" spc="2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spc="10" dirty="0">
                <a:solidFill>
                  <a:srgbClr val="163316"/>
                </a:solidFill>
                <a:latin typeface="Arial"/>
                <a:ea typeface="Arial"/>
              </a:rPr>
              <a:t>Ports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1177289" y="1629986"/>
            <a:ext cx="6028387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85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Port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numbers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ranging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1,024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49,151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1177289" y="2045073"/>
            <a:ext cx="22778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-5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1532889" y="2042888"/>
            <a:ext cx="7573735" cy="104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01250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Not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assigned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or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controlled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ICANN;</a:t>
            </a:r>
            <a:r>
              <a:rPr lang="en-US" altLang="zh-CN" sz="22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however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their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uses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need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be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registered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via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ICANN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accredited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registrar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spc="10" dirty="0">
                <a:solidFill>
                  <a:srgbClr val="000000"/>
                </a:solidFill>
                <a:latin typeface="Arial"/>
                <a:ea typeface="Arial"/>
              </a:rPr>
              <a:t>prevent</a:t>
            </a:r>
            <a:r>
              <a:rPr lang="en-US" altLang="zh-CN" sz="225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spc="15" dirty="0">
                <a:solidFill>
                  <a:srgbClr val="000000"/>
                </a:solidFill>
                <a:latin typeface="Arial"/>
                <a:ea typeface="Arial"/>
              </a:rPr>
              <a:t>duplications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fefefe"/>
                </a:solidFill>
                <a:latin typeface="Arial"/>
                <a:ea typeface="Arial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7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80" name="Picture 18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180" name="TextBox 180"/>
          <p:cNvSpPr txBox="1"/>
          <p:nvPr/>
        </p:nvSpPr>
        <p:spPr>
          <a:xfrm>
            <a:off x="3992270" y="642790"/>
            <a:ext cx="2863050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Dynamic</a:t>
            </a:r>
            <a:r>
              <a:rPr lang="en-US" altLang="zh-CN" sz="3300" spc="1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Ports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1177289" y="1629986"/>
            <a:ext cx="618962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85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Port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numbers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ranging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49,152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65,535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1177289" y="2045073"/>
            <a:ext cx="11348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-5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1532889" y="2010344"/>
            <a:ext cx="7863695" cy="1137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118529" indent="-118529">
              <a:lnSpc>
                <a:spcPct val="120000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Neither</a:t>
            </a:r>
            <a:r>
              <a:rPr lang="en-US" altLang="zh-CN" sz="225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assigned</a:t>
            </a:r>
            <a:r>
              <a:rPr lang="en-US" altLang="zh-CN" sz="225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or</a:t>
            </a:r>
            <a:r>
              <a:rPr lang="en-US" altLang="zh-CN" sz="225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registered.</a:t>
            </a:r>
            <a:r>
              <a:rPr lang="en-US" altLang="zh-CN" sz="225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They</a:t>
            </a:r>
            <a:r>
              <a:rPr lang="en-US" altLang="zh-CN" sz="225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can</a:t>
            </a:r>
            <a:r>
              <a:rPr lang="en-US" altLang="zh-CN" sz="225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be</a:t>
            </a:r>
            <a:r>
              <a:rPr lang="en-US" altLang="zh-CN" sz="225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used</a:t>
            </a:r>
            <a:r>
              <a:rPr lang="en-US" altLang="zh-CN" sz="225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en-US" altLang="zh-CN" sz="225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anyone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55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These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are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ephemeral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ports</a:t>
            </a:r>
          </a:p>
          <a:p>
            <a:pPr marL="0" indent="118529">
              <a:lnSpc>
                <a:spcPct val="100000"/>
              </a:lnSpc>
              <a:spcBef>
                <a:spcPts val="304"/>
              </a:spcBef>
            </a:pP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5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Also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known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20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private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ports</a:t>
            </a:r>
          </a:p>
        </p:txBody>
      </p:sp>
      <p:sp>
        <p:nvSpPr>
          <p:cNvPr id="184" name="TextBox 184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fefefe"/>
                </a:solidFill>
                <a:latin typeface="Arial"/>
                <a:ea typeface="Arial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18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87" name="Picture 18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187" name="Freeform 187"> 
				</p:cNvPr>
          <p:cNvSpPr/>
          <p:nvPr/>
        </p:nvSpPr>
        <p:spPr>
          <a:xfrm>
            <a:off x="1225550" y="2876550"/>
            <a:ext cx="8528050" cy="2457450"/>
          </a:xfrm>
          <a:custGeom>
            <a:avLst/>
            <a:gdLst>
              <a:gd name="connsiteX0" fmla="*/ 16459 w 8528050"/>
              <a:gd name="connsiteY0" fmla="*/ 7708 h 2457450"/>
              <a:gd name="connsiteX1" fmla="*/ 8531809 w 8528050"/>
              <a:gd name="connsiteY1" fmla="*/ 7708 h 2457450"/>
              <a:gd name="connsiteX2" fmla="*/ 8531809 w 8528050"/>
              <a:gd name="connsiteY2" fmla="*/ 2467825 h 2457450"/>
              <a:gd name="connsiteX3" fmla="*/ 16459 w 8528050"/>
              <a:gd name="connsiteY3" fmla="*/ 2467825 h 2457450"/>
              <a:gd name="connsiteX4" fmla="*/ 16459 w 8528050"/>
              <a:gd name="connsiteY4" fmla="*/ 7708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8050" h="2457450">
                <a:moveTo>
                  <a:pt x="16459" y="7708"/>
                </a:moveTo>
                <a:lnTo>
                  <a:pt x="8531809" y="7708"/>
                </a:lnTo>
                <a:lnTo>
                  <a:pt x="8531809" y="2467825"/>
                </a:lnTo>
                <a:lnTo>
                  <a:pt x="16459" y="2467825"/>
                </a:lnTo>
                <a:lnTo>
                  <a:pt x="16459" y="7708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1222042" y="2873042"/>
            <a:ext cx="8531557" cy="2460957"/>
          </a:xfrm>
          <a:custGeom>
            <a:avLst/>
            <a:gdLst>
              <a:gd name="connsiteX0" fmla="*/ 19967 w 8531557"/>
              <a:gd name="connsiteY0" fmla="*/ 11216 h 2460957"/>
              <a:gd name="connsiteX1" fmla="*/ 8535297 w 8531557"/>
              <a:gd name="connsiteY1" fmla="*/ 11216 h 2460957"/>
              <a:gd name="connsiteX2" fmla="*/ 8535297 w 8531557"/>
              <a:gd name="connsiteY2" fmla="*/ 2471304 h 2460957"/>
              <a:gd name="connsiteX3" fmla="*/ 19967 w 8531557"/>
              <a:gd name="connsiteY3" fmla="*/ 2471304 h 2460957"/>
              <a:gd name="connsiteX4" fmla="*/ 19967 w 8531557"/>
              <a:gd name="connsiteY4" fmla="*/ 11216 h 246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1557" h="2460957">
                <a:moveTo>
                  <a:pt x="19967" y="11216"/>
                </a:moveTo>
                <a:lnTo>
                  <a:pt x="8535297" y="11216"/>
                </a:lnTo>
                <a:lnTo>
                  <a:pt x="8535297" y="2471304"/>
                </a:lnTo>
                <a:lnTo>
                  <a:pt x="19967" y="2471304"/>
                </a:lnTo>
                <a:lnTo>
                  <a:pt x="19967" y="11216"/>
                </a:lnTo>
                <a:close/>
              </a:path>
            </a:pathLst>
          </a:custGeom>
          <a:solidFill>
            <a:srgbClr val="0000da">
              <a:alpha val="0"/>
            </a:srgbClr>
          </a:solidFill>
          <a:ln w="19715">
            <a:solidFill>
              <a:srgbClr val="7f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9"/>
          <p:cNvSpPr txBox="1"/>
          <p:nvPr/>
        </p:nvSpPr>
        <p:spPr>
          <a:xfrm>
            <a:off x="1113228" y="390251"/>
            <a:ext cx="8567733" cy="6943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504256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Specifying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Server’s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IP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Address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and</a:t>
            </a:r>
            <a:r>
              <a:rPr lang="en-US" altLang="zh-CN" sz="3300" spc="229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Port</a:t>
            </a:r>
          </a:p>
          <a:p>
            <a:pPr marL="0" indent="3499652">
              <a:lnSpc>
                <a:spcPct val="100000"/>
              </a:lnSpc>
            </a:pPr>
            <a:r>
              <a:rPr lang="en-US" altLang="zh-CN" sz="3300" spc="10" dirty="0">
                <a:solidFill>
                  <a:srgbClr val="163316"/>
                </a:solidFill>
                <a:latin typeface="Arial"/>
                <a:ea typeface="Arial"/>
              </a:rPr>
              <a:t>N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umber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00"/>
              </a:lnSpc>
            </a:pPr>
            <a:endParaRPr lang="en-US" dirty="0" smtClean="0"/>
          </a:p>
          <a:p>
            <a:pPr marL="0" indent="64061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64" dirty="0">
                <a:solidFill>
                  <a:srgbClr val="99c01b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Filling</a:t>
            </a:r>
            <a:r>
              <a:rPr lang="en-US" altLang="zh-CN" sz="29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9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structure</a:t>
            </a:r>
            <a:r>
              <a:rPr lang="en-US" altLang="zh-CN" sz="29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323298"/>
                </a:solidFill>
                <a:latin typeface="Times New Roman"/>
                <a:ea typeface="Times New Roman"/>
              </a:rPr>
              <a:t>sockaddr_in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60"/>
              </a:lnSpc>
            </a:pPr>
            <a:endParaRPr lang="en-US" dirty="0" smtClean="0"/>
          </a:p>
          <a:p>
            <a:pPr marL="0" indent="223395">
              <a:lnSpc>
                <a:spcPct val="100000"/>
              </a:lnSpc>
            </a:pP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sockaddr_in</a:t>
            </a:r>
            <a:r>
              <a:rPr lang="en-US" altLang="zh-CN" sz="2050" spc="1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{</a:t>
            </a:r>
          </a:p>
          <a:p>
            <a:pPr hangingPunct="0" marL="223395">
              <a:lnSpc>
                <a:spcPct val="121249"/>
              </a:lnSpc>
              <a:spcBef>
                <a:spcPts val="270"/>
              </a:spcBef>
            </a:pP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unsigned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short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sin_family;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/*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address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family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(always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AF_INET)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*/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unsigned</a:t>
            </a:r>
            <a:r>
              <a:rPr lang="en-US" altLang="zh-CN" sz="20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short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sin_port;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/*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port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num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network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byte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order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*/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in_addr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sin_addr;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/*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IP</a:t>
            </a:r>
            <a:r>
              <a:rPr lang="en-US" altLang="zh-CN" sz="20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addr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network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byte</a:t>
            </a:r>
            <a:r>
              <a:rPr lang="en-US" altLang="zh-CN" sz="20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order</a:t>
            </a:r>
            <a:r>
              <a:rPr lang="en-US" altLang="zh-CN" sz="20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*/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unsigned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char</a:t>
            </a:r>
            <a:r>
              <a:rPr lang="en-US" altLang="zh-CN" sz="205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sin_zero[8];</a:t>
            </a:r>
            <a:r>
              <a:rPr lang="en-US" altLang="zh-CN" sz="205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/*</a:t>
            </a:r>
            <a:r>
              <a:rPr lang="en-US" altLang="zh-CN" sz="205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pad</a:t>
            </a:r>
            <a:r>
              <a:rPr lang="en-US" altLang="zh-CN" sz="205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sizeof(struct</a:t>
            </a:r>
            <a:r>
              <a:rPr lang="en-US" altLang="zh-CN" sz="205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sockaddr)</a:t>
            </a:r>
            <a:r>
              <a:rPr lang="en-US" altLang="zh-CN" sz="205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*/</a:t>
            </a:r>
          </a:p>
          <a:p>
            <a:pPr marL="0" indent="223395">
              <a:lnSpc>
                <a:spcPct val="100000"/>
              </a:lnSpc>
              <a:spcBef>
                <a:spcPts val="275"/>
              </a:spcBef>
            </a:pPr>
            <a:r>
              <a:rPr lang="en-US" altLang="zh-CN" sz="2050" spc="-5" dirty="0">
                <a:solidFill>
                  <a:srgbClr val="000000"/>
                </a:solidFill>
                <a:latin typeface="Arial"/>
                <a:ea typeface="Arial"/>
              </a:rPr>
              <a:t>};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50" spc="5" dirty="0">
                <a:solidFill>
                  <a:srgbClr val="000000"/>
                </a:solidFill>
                <a:latin typeface="Times New Roman"/>
                <a:ea typeface="Times New Roman"/>
              </a:rPr>
              <a:t>Client</a:t>
            </a:r>
            <a:r>
              <a:rPr lang="en-US" altLang="zh-CN" sz="2050" spc="34" dirty="0">
                <a:solidFill>
                  <a:srgbClr val="000000"/>
                </a:solidFill>
                <a:latin typeface="MS Gothic"/>
                <a:ea typeface="MS Gothic"/>
              </a:rPr>
              <a:t>程</a:t>
            </a:r>
            <a:r>
              <a:rPr lang="en-US" altLang="zh-CN" sz="2050" spc="15" dirty="0">
                <a:solidFill>
                  <a:srgbClr val="000000"/>
                </a:solidFill>
                <a:latin typeface="MS Gothic"/>
                <a:ea typeface="MS Gothic"/>
              </a:rPr>
              <a:t>式</a:t>
            </a:r>
            <a:r>
              <a:rPr lang="en-US" altLang="zh-CN" sz="2050" spc="20" dirty="0">
                <a:solidFill>
                  <a:srgbClr val="000000"/>
                </a:solidFill>
                <a:latin typeface="MS Gothic"/>
                <a:ea typeface="MS Gothic"/>
              </a:rPr>
              <a:t>須</a:t>
            </a:r>
            <a:r>
              <a:rPr lang="en-US" altLang="zh-CN" sz="2050" spc="20" dirty="0">
                <a:solidFill>
                  <a:srgbClr val="000000"/>
                </a:solidFill>
                <a:latin typeface="MS Gothic"/>
                <a:ea typeface="MS Gothic"/>
              </a:rPr>
              <a:t>在</a:t>
            </a:r>
            <a:r>
              <a:rPr lang="en-US" altLang="zh-CN" sz="2050" spc="20" dirty="0">
                <a:solidFill>
                  <a:srgbClr val="000000"/>
                </a:solidFill>
                <a:latin typeface="MS Gothic"/>
                <a:ea typeface="MS Gothic"/>
              </a:rPr>
              <a:t>此</a:t>
            </a:r>
            <a:r>
              <a:rPr lang="en-US" altLang="zh-CN" sz="2050" spc="20" dirty="0">
                <a:solidFill>
                  <a:srgbClr val="000000"/>
                </a:solidFill>
                <a:latin typeface="MS Gothic"/>
                <a:ea typeface="MS Gothic"/>
              </a:rPr>
              <a:t>結</a:t>
            </a:r>
            <a:r>
              <a:rPr lang="en-US" altLang="zh-CN" sz="2050" spc="15" dirty="0">
                <a:solidFill>
                  <a:srgbClr val="000000"/>
                </a:solidFill>
                <a:latin typeface="MS Gothic"/>
                <a:ea typeface="MS Gothic"/>
              </a:rPr>
              <a:t>構</a:t>
            </a:r>
            <a:r>
              <a:rPr lang="en-US" altLang="zh-CN" sz="2050" spc="20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2050" spc="20" dirty="0">
                <a:solidFill>
                  <a:srgbClr val="000000"/>
                </a:solidFill>
                <a:latin typeface="MS Gothic"/>
                <a:ea typeface="MS Gothic"/>
              </a:rPr>
              <a:t>欄</a:t>
            </a:r>
            <a:r>
              <a:rPr lang="en-US" altLang="zh-CN" sz="2050" spc="20" dirty="0">
                <a:solidFill>
                  <a:srgbClr val="000000"/>
                </a:solidFill>
                <a:latin typeface="MS Gothic"/>
                <a:ea typeface="MS Gothic"/>
              </a:rPr>
              <a:t>位</a:t>
            </a:r>
            <a:r>
              <a:rPr lang="en-US" altLang="zh-CN" sz="2050" spc="20" dirty="0">
                <a:solidFill>
                  <a:srgbClr val="000000"/>
                </a:solidFill>
                <a:latin typeface="MS Gothic"/>
                <a:ea typeface="MS Gothic"/>
              </a:rPr>
              <a:t>中</a:t>
            </a:r>
            <a:r>
              <a:rPr lang="en-US" altLang="zh-CN" sz="2050" spc="20" dirty="0">
                <a:solidFill>
                  <a:srgbClr val="000000"/>
                </a:solidFill>
                <a:latin typeface="MS Gothic"/>
                <a:ea typeface="MS Gothic"/>
              </a:rPr>
              <a:t>填</a:t>
            </a:r>
            <a:r>
              <a:rPr lang="en-US" altLang="zh-CN" sz="2050" spc="15" dirty="0">
                <a:solidFill>
                  <a:srgbClr val="000000"/>
                </a:solidFill>
                <a:latin typeface="MS Gothic"/>
                <a:ea typeface="MS Gothic"/>
              </a:rPr>
              <a:t>入</a:t>
            </a:r>
            <a:r>
              <a:rPr lang="en-US" altLang="zh-CN" sz="2050" spc="5" dirty="0">
                <a:solidFill>
                  <a:srgbClr val="000000"/>
                </a:solidFill>
                <a:latin typeface="Times New Roman"/>
                <a:ea typeface="Times New Roman"/>
              </a:rPr>
              <a:t>server</a:t>
            </a:r>
            <a:r>
              <a:rPr lang="en-US" altLang="zh-CN" sz="2050" spc="34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2050" spc="10" dirty="0">
                <a:solidFill>
                  <a:srgbClr val="000000"/>
                </a:solidFill>
                <a:latin typeface="Times New Roman"/>
                <a:ea typeface="Times New Roman"/>
              </a:rPr>
              <a:t>IP</a:t>
            </a:r>
            <a:r>
              <a:rPr lang="en-US" altLang="zh-CN" sz="205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50" spc="5" dirty="0">
                <a:solidFill>
                  <a:srgbClr val="000000"/>
                </a:solidFill>
                <a:latin typeface="Times New Roman"/>
                <a:ea typeface="Times New Roman"/>
              </a:rPr>
              <a:t>address</a:t>
            </a:r>
            <a:r>
              <a:rPr lang="en-US" altLang="zh-CN" sz="2050" spc="40" dirty="0">
                <a:solidFill>
                  <a:srgbClr val="000000"/>
                </a:solidFill>
                <a:latin typeface="MS Gothic"/>
                <a:ea typeface="MS Gothic"/>
              </a:rPr>
              <a:t>和</a:t>
            </a:r>
            <a:r>
              <a:rPr lang="en-US" altLang="zh-CN" sz="2050" spc="5" dirty="0">
                <a:solidFill>
                  <a:srgbClr val="000000"/>
                </a:solidFill>
                <a:latin typeface="Times New Roman"/>
                <a:ea typeface="Times New Roman"/>
              </a:rPr>
              <a:t>port</a:t>
            </a:r>
            <a:r>
              <a:rPr lang="en-US" altLang="zh-CN" sz="205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50" spc="10" dirty="0">
                <a:solidFill>
                  <a:srgbClr val="000000"/>
                </a:solidFill>
                <a:latin typeface="Times New Roman"/>
                <a:ea typeface="Times New Roman"/>
              </a:rPr>
              <a:t>number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45"/>
              </a:lnSpc>
            </a:pPr>
            <a:endParaRPr lang="en-US" dirty="0" smtClean="0"/>
          </a:p>
          <a:p>
            <a:pPr marL="0" indent="5869434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193" name="Picture 19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193" name="Freeform 193"> 
				</p:cNvPr>
          <p:cNvSpPr/>
          <p:nvPr/>
        </p:nvSpPr>
        <p:spPr>
          <a:xfrm>
            <a:off x="1067999" y="1868099"/>
            <a:ext cx="8520500" cy="1306900"/>
          </a:xfrm>
          <a:custGeom>
            <a:avLst/>
            <a:gdLst>
              <a:gd name="connsiteX0" fmla="*/ 14675 w 8520500"/>
              <a:gd name="connsiteY0" fmla="*/ 17000 h 1306900"/>
              <a:gd name="connsiteX1" fmla="*/ 8530005 w 8520500"/>
              <a:gd name="connsiteY1" fmla="*/ 17000 h 1306900"/>
              <a:gd name="connsiteX2" fmla="*/ 8530005 w 8520500"/>
              <a:gd name="connsiteY2" fmla="*/ 1313600 h 1306900"/>
              <a:gd name="connsiteX3" fmla="*/ 14675 w 8520500"/>
              <a:gd name="connsiteY3" fmla="*/ 1313600 h 1306900"/>
              <a:gd name="connsiteX4" fmla="*/ 14675 w 8520500"/>
              <a:gd name="connsiteY4" fmla="*/ 17000 h 130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0500" h="1306900">
                <a:moveTo>
                  <a:pt x="14675" y="17000"/>
                </a:moveTo>
                <a:lnTo>
                  <a:pt x="8530005" y="17000"/>
                </a:lnTo>
                <a:lnTo>
                  <a:pt x="8530005" y="1313600"/>
                </a:lnTo>
                <a:lnTo>
                  <a:pt x="14675" y="1313600"/>
                </a:lnTo>
                <a:lnTo>
                  <a:pt x="14675" y="1700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300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> 
				</p:cNvPr>
          <p:cNvSpPr/>
          <p:nvPr/>
        </p:nvSpPr>
        <p:spPr>
          <a:xfrm>
            <a:off x="1601399" y="5551099"/>
            <a:ext cx="6412300" cy="570300"/>
          </a:xfrm>
          <a:custGeom>
            <a:avLst/>
            <a:gdLst>
              <a:gd name="connsiteX0" fmla="*/ 13482 w 6412300"/>
              <a:gd name="connsiteY0" fmla="*/ 16771 h 570300"/>
              <a:gd name="connsiteX1" fmla="*/ 6421356 w 6412300"/>
              <a:gd name="connsiteY1" fmla="*/ 16771 h 570300"/>
              <a:gd name="connsiteX2" fmla="*/ 6421356 w 6412300"/>
              <a:gd name="connsiteY2" fmla="*/ 573869 h 570300"/>
              <a:gd name="connsiteX3" fmla="*/ 13482 w 6412300"/>
              <a:gd name="connsiteY3" fmla="*/ 573869 h 570300"/>
              <a:gd name="connsiteX4" fmla="*/ 13482 w 6412300"/>
              <a:gd name="connsiteY4" fmla="*/ 16771 h 5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300" h="570300">
                <a:moveTo>
                  <a:pt x="13482" y="16771"/>
                </a:moveTo>
                <a:lnTo>
                  <a:pt x="6421356" y="16771"/>
                </a:lnTo>
                <a:lnTo>
                  <a:pt x="6421356" y="573869"/>
                </a:lnTo>
                <a:lnTo>
                  <a:pt x="13482" y="573869"/>
                </a:lnTo>
                <a:lnTo>
                  <a:pt x="13482" y="16771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> 
				</p:cNvPr>
          <p:cNvSpPr/>
          <p:nvPr/>
        </p:nvSpPr>
        <p:spPr>
          <a:xfrm>
            <a:off x="1601399" y="5551099"/>
            <a:ext cx="6412300" cy="570300"/>
          </a:xfrm>
          <a:custGeom>
            <a:avLst/>
            <a:gdLst>
              <a:gd name="connsiteX0" fmla="*/ 13482 w 6412300"/>
              <a:gd name="connsiteY0" fmla="*/ 16771 h 570300"/>
              <a:gd name="connsiteX1" fmla="*/ 6421335 w 6412300"/>
              <a:gd name="connsiteY1" fmla="*/ 16771 h 570300"/>
              <a:gd name="connsiteX2" fmla="*/ 6421335 w 6412300"/>
              <a:gd name="connsiteY2" fmla="*/ 573863 h 570300"/>
              <a:gd name="connsiteX3" fmla="*/ 13482 w 6412300"/>
              <a:gd name="connsiteY3" fmla="*/ 573863 h 570300"/>
              <a:gd name="connsiteX4" fmla="*/ 13482 w 6412300"/>
              <a:gd name="connsiteY4" fmla="*/ 16771 h 5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300" h="570300">
                <a:moveTo>
                  <a:pt x="13482" y="16771"/>
                </a:moveTo>
                <a:lnTo>
                  <a:pt x="6421335" y="16771"/>
                </a:lnTo>
                <a:lnTo>
                  <a:pt x="6421335" y="573863"/>
                </a:lnTo>
                <a:lnTo>
                  <a:pt x="13482" y="573863"/>
                </a:lnTo>
                <a:lnTo>
                  <a:pt x="13482" y="16771"/>
                </a:lnTo>
                <a:close/>
              </a:path>
            </a:pathLst>
          </a:custGeom>
          <a:solidFill>
            <a:srgbClr val="000030">
              <a:alpha val="0"/>
            </a:srgbClr>
          </a:solidFill>
          <a:ln w="1971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6"/>
          <p:cNvSpPr txBox="1"/>
          <p:nvPr/>
        </p:nvSpPr>
        <p:spPr>
          <a:xfrm>
            <a:off x="1039309" y="642790"/>
            <a:ext cx="8641653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644149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Step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2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-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1: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Clear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the</a:t>
            </a:r>
            <a:r>
              <a:rPr lang="en-US" altLang="zh-CN" sz="3300" spc="14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00"/>
              </a:lnSpc>
            </a:pPr>
            <a:endParaRPr lang="en-US" dirty="0" smtClean="0"/>
          </a:p>
          <a:p>
            <a:pPr marL="0" indent="137980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sockaddr_in</a:t>
            </a:r>
            <a:r>
              <a:rPr lang="en-US" altLang="zh-CN" sz="290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servaddr;</a:t>
            </a:r>
          </a:p>
          <a:p>
            <a:pPr marL="0" indent="137980">
              <a:lnSpc>
                <a:spcPct val="96249"/>
              </a:lnSpc>
            </a:pPr>
            <a:r>
              <a:rPr lang="en-US" altLang="zh-CN" sz="2900" spc="-15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</a:p>
          <a:p>
            <a:pPr marL="0" indent="137980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bzero(&amp;servaddr,</a:t>
            </a:r>
            <a:r>
              <a:rPr lang="en-US" altLang="zh-CN" sz="2900" spc="3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spc="5" dirty="0">
                <a:solidFill>
                  <a:srgbClr val="000000"/>
                </a:solidFill>
                <a:latin typeface="Arial"/>
                <a:ea typeface="Arial"/>
              </a:rPr>
              <a:t>sizeof(servaddr));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3300" spc="25" dirty="0">
                <a:solidFill>
                  <a:srgbClr val="000000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33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30" dirty="0">
                <a:solidFill>
                  <a:srgbClr val="000000"/>
                </a:solidFill>
                <a:latin typeface="Times New Roman"/>
                <a:ea typeface="Times New Roman"/>
              </a:rPr>
              <a:t>bzero</a:t>
            </a:r>
            <a:r>
              <a:rPr lang="en-US" altLang="zh-CN" sz="33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85" dirty="0">
                <a:solidFill>
                  <a:srgbClr val="000000"/>
                </a:solidFill>
                <a:latin typeface="MS Gothic"/>
                <a:ea typeface="MS Gothic"/>
              </a:rPr>
              <a:t>從</a:t>
            </a:r>
            <a:r>
              <a:rPr lang="en-US" altLang="zh-CN" sz="3300" spc="69" dirty="0">
                <a:solidFill>
                  <a:srgbClr val="000000"/>
                </a:solidFill>
                <a:latin typeface="MS Gothic"/>
                <a:ea typeface="MS Gothic"/>
              </a:rPr>
              <a:t>位</a:t>
            </a:r>
            <a:r>
              <a:rPr lang="en-US" altLang="zh-CN" sz="3300" spc="75" dirty="0">
                <a:solidFill>
                  <a:srgbClr val="000000"/>
                </a:solidFill>
                <a:latin typeface="MS Gothic"/>
                <a:ea typeface="MS Gothic"/>
              </a:rPr>
              <a:t>址</a:t>
            </a:r>
            <a:r>
              <a:rPr lang="en-US" altLang="zh-CN" sz="3300" spc="30" dirty="0">
                <a:solidFill>
                  <a:srgbClr val="000000"/>
                </a:solidFill>
                <a:latin typeface="Times New Roman"/>
                <a:ea typeface="Times New Roman"/>
              </a:rPr>
              <a:t>&amp;servaddr</a:t>
            </a:r>
            <a:r>
              <a:rPr lang="en-US" altLang="zh-CN" sz="33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110" dirty="0">
                <a:solidFill>
                  <a:srgbClr val="000000"/>
                </a:solidFill>
                <a:latin typeface="MS Gothic"/>
                <a:ea typeface="MS Gothic"/>
              </a:rPr>
              <a:t>處</a:t>
            </a:r>
            <a:r>
              <a:rPr lang="en-US" altLang="zh-CN" sz="3300" spc="75" dirty="0">
                <a:solidFill>
                  <a:srgbClr val="000000"/>
                </a:solidFill>
                <a:latin typeface="MS Gothic"/>
                <a:ea typeface="MS Gothic"/>
              </a:rPr>
              <a:t>開</a:t>
            </a:r>
            <a:r>
              <a:rPr lang="en-US" altLang="zh-CN" sz="3300" spc="69" dirty="0">
                <a:solidFill>
                  <a:srgbClr val="000000"/>
                </a:solidFill>
                <a:latin typeface="MS Gothic"/>
                <a:ea typeface="MS Gothic"/>
              </a:rPr>
              <a:t>始</a:t>
            </a:r>
            <a:r>
              <a:rPr lang="en-US" altLang="zh-CN" sz="3300" spc="75" dirty="0">
                <a:solidFill>
                  <a:srgbClr val="000000"/>
                </a:solidFill>
                <a:latin typeface="MS Gothic"/>
                <a:ea typeface="MS Gothic"/>
              </a:rPr>
              <a:t>將</a:t>
            </a:r>
          </a:p>
          <a:p>
            <a:pPr marL="0" indent="355594">
              <a:lnSpc>
                <a:spcPct val="100000"/>
              </a:lnSpc>
            </a:pPr>
            <a:r>
              <a:rPr lang="en-US" altLang="zh-CN" sz="3300" spc="5" dirty="0">
                <a:solidFill>
                  <a:srgbClr val="000000"/>
                </a:solidFill>
                <a:latin typeface="Times New Roman"/>
                <a:ea typeface="Times New Roman"/>
              </a:rPr>
              <a:t>sizeof(servaddr)</a:t>
            </a:r>
            <a:r>
              <a:rPr lang="en-US" altLang="zh-CN" sz="33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50" dirty="0">
                <a:solidFill>
                  <a:srgbClr val="000000"/>
                </a:solidFill>
                <a:latin typeface="MS Gothic"/>
                <a:ea typeface="MS Gothic"/>
              </a:rPr>
              <a:t>位</a:t>
            </a:r>
            <a:r>
              <a:rPr lang="en-US" altLang="zh-CN" sz="3300" spc="20" dirty="0">
                <a:solidFill>
                  <a:srgbClr val="000000"/>
                </a:solidFill>
                <a:latin typeface="MS Gothic"/>
                <a:ea typeface="MS Gothic"/>
              </a:rPr>
              <a:t>元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組</a:t>
            </a:r>
            <a:r>
              <a:rPr lang="en-US" altLang="zh-CN" sz="3300" spc="20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空</a:t>
            </a:r>
            <a:r>
              <a:rPr lang="en-US" altLang="zh-CN" sz="3300" spc="20" dirty="0">
                <a:solidFill>
                  <a:srgbClr val="000000"/>
                </a:solidFill>
                <a:latin typeface="MS Gothic"/>
                <a:ea typeface="MS Gothic"/>
              </a:rPr>
              <a:t>間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清</a:t>
            </a:r>
            <a:r>
              <a:rPr lang="en-US" altLang="zh-CN" sz="3300" spc="20" dirty="0">
                <a:solidFill>
                  <a:srgbClr val="000000"/>
                </a:solidFill>
                <a:latin typeface="MS Gothic"/>
                <a:ea typeface="MS Gothic"/>
              </a:rPr>
              <a:t>為</a:t>
            </a:r>
            <a:r>
              <a:rPr lang="en-US" altLang="zh-CN" sz="3300" spc="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80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3300" spc="5" dirty="0">
                <a:solidFill>
                  <a:srgbClr val="000000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3300" spc="8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亦</a:t>
            </a:r>
            <a:r>
              <a:rPr lang="en-US" altLang="zh-CN" sz="3300" spc="20" dirty="0">
                <a:solidFill>
                  <a:srgbClr val="000000"/>
                </a:solidFill>
                <a:latin typeface="MS Gothic"/>
                <a:ea typeface="MS Gothic"/>
              </a:rPr>
              <a:t>可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使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用</a:t>
            </a:r>
            <a:r>
              <a:rPr lang="en-US" altLang="zh-CN" sz="3300" spc="20" dirty="0">
                <a:solidFill>
                  <a:srgbClr val="000000"/>
                </a:solidFill>
                <a:latin typeface="MS Gothic"/>
                <a:ea typeface="MS Gothic"/>
              </a:rPr>
              <a:t>標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準</a:t>
            </a:r>
            <a:r>
              <a:rPr lang="en-US" altLang="zh-CN" sz="3300" spc="20" dirty="0">
                <a:solidFill>
                  <a:srgbClr val="000000"/>
                </a:solidFill>
                <a:latin typeface="MS Gothic"/>
                <a:ea typeface="MS Gothic"/>
              </a:rPr>
              <a:t>庫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存</a:t>
            </a:r>
            <a:r>
              <a:rPr lang="en-US" altLang="zh-CN" sz="3300" spc="20" dirty="0">
                <a:solidFill>
                  <a:srgbClr val="000000"/>
                </a:solidFill>
                <a:latin typeface="MS Gothic"/>
                <a:ea typeface="MS Gothic"/>
              </a:rPr>
              <a:t>函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式</a:t>
            </a:r>
            <a:r>
              <a:rPr lang="en-US" altLang="zh-CN" sz="3300" spc="5" dirty="0">
                <a:solidFill>
                  <a:srgbClr val="000000"/>
                </a:solidFill>
                <a:latin typeface="Times New Roman"/>
                <a:ea typeface="Times New Roman"/>
              </a:rPr>
              <a:t>memset</a:t>
            </a:r>
            <a:r>
              <a:rPr lang="en-US" altLang="zh-CN" sz="3300" spc="40" dirty="0">
                <a:solidFill>
                  <a:srgbClr val="000000"/>
                </a:solidFill>
                <a:latin typeface="MS Gothic"/>
                <a:ea typeface="MS Gothic"/>
              </a:rPr>
              <a:t>或</a:t>
            </a:r>
            <a:r>
              <a:rPr lang="en-US" altLang="zh-CN" sz="3300" spc="20" dirty="0">
                <a:solidFill>
                  <a:srgbClr val="000000"/>
                </a:solidFill>
                <a:latin typeface="MS Gothic"/>
                <a:ea typeface="MS Gothic"/>
              </a:rPr>
              <a:t>其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它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方</a:t>
            </a:r>
            <a:r>
              <a:rPr lang="en-US" altLang="zh-CN" sz="3300" spc="20" dirty="0">
                <a:solidFill>
                  <a:srgbClr val="000000"/>
                </a:solidFill>
                <a:latin typeface="MS Gothic"/>
                <a:ea typeface="MS Gothic"/>
              </a:rPr>
              <a:t>法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85"/>
              </a:lnSpc>
            </a:pPr>
            <a:endParaRPr lang="en-US" dirty="0" smtClean="0"/>
          </a:p>
          <a:p>
            <a:pPr marL="0" indent="670186">
              <a:lnSpc>
                <a:spcPct val="100000"/>
              </a:lnSpc>
            </a:pPr>
            <a:r>
              <a:rPr lang="en-US" altLang="zh-CN" sz="2900" spc="-5" dirty="0">
                <a:solidFill>
                  <a:srgbClr val="000000"/>
                </a:solidFill>
                <a:latin typeface="Times New Roman"/>
                <a:ea typeface="Times New Roman"/>
              </a:rPr>
              <a:t>memset(&amp;servaddr,0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x0,sizeof(servaddr));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0"/>
              </a:lnSpc>
            </a:pPr>
            <a:endParaRPr lang="en-US" dirty="0" smtClean="0"/>
          </a:p>
          <a:p>
            <a:pPr marL="0" indent="5943353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00" name="Picture 20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200" name="Freeform 200"> 
				</p:cNvPr>
          <p:cNvSpPr/>
          <p:nvPr/>
        </p:nvSpPr>
        <p:spPr>
          <a:xfrm>
            <a:off x="1069642" y="1869742"/>
            <a:ext cx="8518857" cy="1749757"/>
          </a:xfrm>
          <a:custGeom>
            <a:avLst/>
            <a:gdLst>
              <a:gd name="connsiteX0" fmla="*/ 13032 w 8518857"/>
              <a:gd name="connsiteY0" fmla="*/ 15357 h 1749757"/>
              <a:gd name="connsiteX1" fmla="*/ 8528363 w 8518857"/>
              <a:gd name="connsiteY1" fmla="*/ 15357 h 1749757"/>
              <a:gd name="connsiteX2" fmla="*/ 8528363 w 8518857"/>
              <a:gd name="connsiteY2" fmla="*/ 1758947 h 1749757"/>
              <a:gd name="connsiteX3" fmla="*/ 13032 w 8518857"/>
              <a:gd name="connsiteY3" fmla="*/ 1758947 h 1749757"/>
              <a:gd name="connsiteX4" fmla="*/ 13032 w 8518857"/>
              <a:gd name="connsiteY4" fmla="*/ 15357 h 174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8857" h="1749757">
                <a:moveTo>
                  <a:pt x="13032" y="15357"/>
                </a:moveTo>
                <a:lnTo>
                  <a:pt x="8528363" y="15357"/>
                </a:lnTo>
                <a:lnTo>
                  <a:pt x="8528363" y="1758947"/>
                </a:lnTo>
                <a:lnTo>
                  <a:pt x="13032" y="1758947"/>
                </a:lnTo>
                <a:lnTo>
                  <a:pt x="13032" y="15357"/>
                </a:lnTo>
                <a:close/>
              </a:path>
            </a:pathLst>
          </a:custGeom>
          <a:solidFill>
            <a:srgbClr val="00007f">
              <a:alpha val="0"/>
            </a:srgbClr>
          </a:solidFill>
          <a:ln w="1971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1"/>
          <p:cNvSpPr txBox="1"/>
          <p:nvPr/>
        </p:nvSpPr>
        <p:spPr>
          <a:xfrm>
            <a:off x="889831" y="642790"/>
            <a:ext cx="8791130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605121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Step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2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-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2: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Set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IP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Addr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And</a:t>
            </a:r>
            <a:r>
              <a:rPr lang="en-US" altLang="zh-CN" sz="3300" spc="179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Port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4"/>
              </a:lnSpc>
            </a:pPr>
            <a:endParaRPr lang="en-US" dirty="0" smtClean="0"/>
          </a:p>
          <a:p>
            <a:pPr marL="0" indent="287458">
              <a:lnSpc>
                <a:spcPct val="100000"/>
              </a:lnSpc>
            </a:pPr>
            <a:r>
              <a:rPr lang="en-US" altLang="zh-CN" sz="2250" spc="10" dirty="0">
                <a:solidFill>
                  <a:srgbClr val="000000"/>
                </a:solidFill>
                <a:latin typeface="Times New Roman"/>
                <a:ea typeface="Times New Roman"/>
              </a:rPr>
              <a:t>servaddr.sin_family</a:t>
            </a:r>
            <a:r>
              <a:rPr lang="en-US" altLang="zh-CN" sz="225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spc="7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25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spc="15" dirty="0">
                <a:solidFill>
                  <a:srgbClr val="000000"/>
                </a:solidFill>
                <a:latin typeface="Times New Roman"/>
                <a:ea typeface="Times New Roman"/>
              </a:rPr>
              <a:t>AF_INET;</a:t>
            </a:r>
          </a:p>
          <a:p>
            <a:pPr marL="0" indent="287458">
              <a:lnSpc>
                <a:spcPct val="100000"/>
              </a:lnSpc>
              <a:spcBef>
                <a:spcPts val="300"/>
              </a:spcBef>
            </a:pP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servaddr.sin_port</a:t>
            </a:r>
            <a:r>
              <a:rPr lang="en-US" altLang="zh-CN" sz="225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25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b="1" dirty="0">
                <a:solidFill>
                  <a:srgbClr val="323298"/>
                </a:solidFill>
                <a:latin typeface="Times New Roman"/>
                <a:ea typeface="Times New Roman"/>
              </a:rPr>
              <a:t>htons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(13);/*</a:t>
            </a:r>
            <a:r>
              <a:rPr lang="en-US" altLang="zh-CN" sz="225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port</a:t>
            </a:r>
            <a:r>
              <a:rPr lang="en-US" altLang="zh-CN" sz="225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no=daytime</a:t>
            </a:r>
            <a:r>
              <a:rPr lang="en-US" altLang="zh-CN" sz="225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server</a:t>
            </a:r>
            <a:r>
              <a:rPr lang="en-US" altLang="zh-CN" sz="2250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*/</a:t>
            </a:r>
          </a:p>
          <a:p>
            <a:pPr marL="0" indent="287458">
              <a:lnSpc>
                <a:spcPct val="100000"/>
              </a:lnSpc>
              <a:spcBef>
                <a:spcPts val="329"/>
              </a:spcBef>
            </a:pP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if</a:t>
            </a:r>
            <a:r>
              <a:rPr lang="en-US" altLang="zh-CN" sz="225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2250" b="1" dirty="0">
                <a:solidFill>
                  <a:srgbClr val="323298"/>
                </a:solidFill>
                <a:latin typeface="Times New Roman"/>
                <a:ea typeface="Times New Roman"/>
              </a:rPr>
              <a:t>inet_pton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(AF_INET,</a:t>
            </a:r>
            <a:r>
              <a:rPr lang="en-US" altLang="zh-CN" sz="225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argv[1],</a:t>
            </a:r>
            <a:r>
              <a:rPr lang="en-US" altLang="zh-CN" sz="2250" spc="1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&amp;servaddr.sin_addr)</a:t>
            </a:r>
            <a:r>
              <a:rPr lang="en-US" altLang="zh-CN" sz="225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&lt;=</a:t>
            </a:r>
            <a:r>
              <a:rPr lang="en-US" altLang="zh-CN" sz="2250" spc="1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0)</a:t>
            </a:r>
          </a:p>
          <a:p>
            <a:pPr marL="0" indent="722077">
              <a:lnSpc>
                <a:spcPct val="100000"/>
              </a:lnSpc>
              <a:spcBef>
                <a:spcPts val="300"/>
              </a:spcBef>
            </a:pP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err_quit("inet_pton</a:t>
            </a:r>
            <a:r>
              <a:rPr lang="en-US" altLang="zh-CN" sz="2250" spc="1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error</a:t>
            </a:r>
            <a:r>
              <a:rPr lang="en-US" altLang="zh-CN" sz="225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225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%s",</a:t>
            </a:r>
            <a:r>
              <a:rPr lang="en-US" altLang="zh-CN" sz="2250" spc="1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argv[1]);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6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3300" spc="20" dirty="0">
                <a:solidFill>
                  <a:srgbClr val="000000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33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30" dirty="0">
                <a:solidFill>
                  <a:srgbClr val="000000"/>
                </a:solidFill>
                <a:latin typeface="Times New Roman"/>
                <a:ea typeface="Times New Roman"/>
              </a:rPr>
              <a:t>htons</a:t>
            </a:r>
            <a:r>
              <a:rPr lang="en-US" altLang="zh-CN" sz="3300" spc="75" dirty="0">
                <a:solidFill>
                  <a:srgbClr val="000000"/>
                </a:solidFill>
                <a:latin typeface="MS Gothic"/>
                <a:ea typeface="MS Gothic"/>
              </a:rPr>
              <a:t>將</a:t>
            </a:r>
            <a:r>
              <a:rPr lang="en-US" altLang="zh-CN" sz="3300" spc="69" dirty="0">
                <a:solidFill>
                  <a:srgbClr val="000000"/>
                </a:solidFill>
                <a:latin typeface="MS Gothic"/>
                <a:ea typeface="MS Gothic"/>
              </a:rPr>
              <a:t>整</a:t>
            </a:r>
            <a:r>
              <a:rPr lang="en-US" altLang="zh-CN" sz="3300" spc="75" dirty="0">
                <a:solidFill>
                  <a:srgbClr val="000000"/>
                </a:solidFill>
                <a:latin typeface="MS Gothic"/>
                <a:ea typeface="MS Gothic"/>
              </a:rPr>
              <a:t>數</a:t>
            </a:r>
            <a:r>
              <a:rPr lang="en-US" altLang="zh-CN" sz="3300" spc="69" dirty="0">
                <a:solidFill>
                  <a:srgbClr val="000000"/>
                </a:solidFill>
                <a:latin typeface="MS Gothic"/>
                <a:ea typeface="MS Gothic"/>
              </a:rPr>
              <a:t>轉</a:t>
            </a:r>
            <a:r>
              <a:rPr lang="en-US" altLang="zh-CN" sz="3300" spc="69" dirty="0">
                <a:solidFill>
                  <a:srgbClr val="000000"/>
                </a:solidFill>
                <a:latin typeface="MS Gothic"/>
                <a:ea typeface="MS Gothic"/>
              </a:rPr>
              <a:t>為</a:t>
            </a:r>
            <a:r>
              <a:rPr lang="en-US" altLang="zh-CN" sz="3300" spc="30" dirty="0">
                <a:solidFill>
                  <a:srgbClr val="000000"/>
                </a:solidFill>
                <a:latin typeface="Times New Roman"/>
                <a:ea typeface="Times New Roman"/>
              </a:rPr>
              <a:t>network</a:t>
            </a:r>
            <a:r>
              <a:rPr lang="en-US" altLang="zh-CN" sz="33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34" dirty="0">
                <a:solidFill>
                  <a:srgbClr val="000000"/>
                </a:solidFill>
                <a:latin typeface="Times New Roman"/>
                <a:ea typeface="Times New Roman"/>
              </a:rPr>
              <a:t>byte</a:t>
            </a:r>
            <a:r>
              <a:rPr lang="en-US" altLang="zh-CN" sz="33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30" dirty="0">
                <a:solidFill>
                  <a:srgbClr val="000000"/>
                </a:solidFill>
                <a:latin typeface="Times New Roman"/>
                <a:ea typeface="Times New Roman"/>
              </a:rPr>
              <a:t>order</a:t>
            </a:r>
          </a:p>
          <a:p>
            <a:pPr>
              <a:lnSpc>
                <a:spcPts val="835"/>
              </a:lnSpc>
            </a:pPr>
            <a:endParaRPr lang="en-US" dirty="0" smtClean="0"/>
          </a:p>
          <a:p>
            <a:pPr hangingPunct="0" marL="355600" indent="-355600">
              <a:lnSpc>
                <a:spcPct val="100000"/>
              </a:lnSpc>
            </a:pPr>
            <a:r>
              <a:rPr lang="en-US" altLang="zh-CN" sz="3300" spc="5" dirty="0">
                <a:solidFill>
                  <a:srgbClr val="000000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3300" spc="8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5" dirty="0">
                <a:solidFill>
                  <a:srgbClr val="000000"/>
                </a:solidFill>
                <a:latin typeface="Times New Roman"/>
                <a:ea typeface="Times New Roman"/>
              </a:rPr>
              <a:t>inet_pton</a:t>
            </a:r>
            <a:r>
              <a:rPr lang="en-US" altLang="zh-CN" sz="3300" spc="20" dirty="0">
                <a:solidFill>
                  <a:srgbClr val="000000"/>
                </a:solidFill>
                <a:latin typeface="MS Gothic"/>
                <a:ea typeface="MS Gothic"/>
              </a:rPr>
              <a:t>將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位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址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字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串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轉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換</a:t>
            </a:r>
            <a:r>
              <a:rPr lang="en-US" altLang="zh-CN" sz="3300" spc="10" dirty="0">
                <a:solidFill>
                  <a:srgbClr val="000000"/>
                </a:solidFill>
                <a:latin typeface="MS Gothic"/>
                <a:ea typeface="MS Gothic"/>
              </a:rPr>
              <a:t>為</a:t>
            </a:r>
            <a:r>
              <a:rPr lang="zh-CN" altLang="en-US" sz="3300" spc="15" dirty="0">
                <a:solidFill>
                  <a:srgbClr val="000000"/>
                </a:solidFill>
                <a:latin typeface="宋体"/>
                <a:ea typeface="宋体"/>
              </a:rPr>
              <a:t>內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部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儲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存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格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式</a:t>
            </a:r>
            <a:br/>
            <a:r>
              <a:rPr lang="en-US" altLang="zh-CN" sz="3300" spc="5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傳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回</a:t>
            </a:r>
            <a:r>
              <a:rPr lang="en-US" altLang="zh-CN" sz="3300" spc="20" dirty="0">
                <a:solidFill>
                  <a:srgbClr val="000000"/>
                </a:solidFill>
                <a:latin typeface="MS Gothic"/>
                <a:ea typeface="MS Gothic"/>
              </a:rPr>
              <a:t>負</a:t>
            </a:r>
            <a:r>
              <a:rPr lang="zh-CN" altLang="en-US" sz="3300" spc="15" dirty="0">
                <a:solidFill>
                  <a:srgbClr val="000000"/>
                </a:solidFill>
                <a:latin typeface="宋体"/>
                <a:ea typeface="宋体"/>
              </a:rPr>
              <a:t>值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表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轉</a:t>
            </a:r>
            <a:r>
              <a:rPr lang="en-US" altLang="zh-CN" sz="3300" spc="20" dirty="0">
                <a:solidFill>
                  <a:srgbClr val="000000"/>
                </a:solidFill>
                <a:latin typeface="MS Gothic"/>
                <a:ea typeface="MS Gothic"/>
              </a:rPr>
              <a:t>換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失</a:t>
            </a:r>
            <a:r>
              <a:rPr lang="en-US" altLang="zh-CN" sz="3300" spc="15" dirty="0">
                <a:solidFill>
                  <a:srgbClr val="000000"/>
                </a:solidFill>
                <a:latin typeface="MS Gothic"/>
                <a:ea typeface="MS Gothic"/>
              </a:rPr>
              <a:t>敗</a:t>
            </a:r>
            <a:r>
              <a:rPr lang="en-US" altLang="zh-CN" sz="3300" spc="5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45"/>
              </a:lnSpc>
            </a:pPr>
            <a:endParaRPr lang="en-US" dirty="0" smtClean="0"/>
          </a:p>
          <a:p>
            <a:pPr marL="0" indent="6092831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0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05" name="Picture 20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206" name="Picture 20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3322320"/>
            <a:ext cx="4975860" cy="922019"/>
          </a:xfrm>
          <a:prstGeom prst="rect">
            <a:avLst/>
          </a:prstGeom>
        </p:spPr>
      </p:pic>
      <p:pic>
        <p:nvPicPr>
          <p:cNvPr id="207" name="Picture 20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920" y="5631180"/>
            <a:ext cx="5013960" cy="899160"/>
          </a:xfrm>
          <a:prstGeom prst="rect">
            <a:avLst/>
          </a:prstGeom>
        </p:spPr>
      </p:pic>
      <p:sp>
        <p:nvSpPr>
          <p:cNvPr id="207" name="TextBox 207"/>
          <p:cNvSpPr txBox="1"/>
          <p:nvPr/>
        </p:nvSpPr>
        <p:spPr>
          <a:xfrm>
            <a:off x="3291763" y="642790"/>
            <a:ext cx="4264884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Network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-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byte</a:t>
            </a:r>
            <a:r>
              <a:rPr lang="en-US" altLang="zh-CN" sz="3300" spc="44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ordering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1177289" y="1629986"/>
            <a:ext cx="22778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-5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1532889" y="1595217"/>
            <a:ext cx="5155164" cy="2272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118529" indent="-118529">
              <a:lnSpc>
                <a:spcPct val="120000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Two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ways</a:t>
            </a:r>
            <a:r>
              <a:rPr lang="en-US" altLang="zh-CN" sz="22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2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store</a:t>
            </a:r>
            <a:r>
              <a:rPr lang="en-US" altLang="zh-CN" sz="22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bit/32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bit</a:t>
            </a:r>
            <a:r>
              <a:rPr lang="en-US" altLang="zh-CN" sz="22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integers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55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323298"/>
                </a:solidFill>
                <a:latin typeface="Arial"/>
                <a:ea typeface="Arial"/>
              </a:rPr>
              <a:t>Little</a:t>
            </a:r>
            <a:r>
              <a:rPr lang="en-US" altLang="zh-CN" sz="2050" dirty="0">
                <a:solidFill>
                  <a:srgbClr val="323298"/>
                </a:solidFill>
                <a:latin typeface="Arial"/>
                <a:ea typeface="Arial"/>
              </a:rPr>
              <a:t>-</a:t>
            </a:r>
            <a:r>
              <a:rPr lang="en-US" altLang="zh-CN" sz="2050" dirty="0">
                <a:solidFill>
                  <a:srgbClr val="323298"/>
                </a:solidFill>
                <a:latin typeface="Arial"/>
                <a:ea typeface="Arial"/>
              </a:rPr>
              <a:t>endian</a:t>
            </a:r>
            <a:r>
              <a:rPr lang="en-US" altLang="zh-CN" sz="2050" spc="64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byte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order</a:t>
            </a:r>
            <a:r>
              <a:rPr lang="en-US" altLang="zh-CN" sz="20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(e.g.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Intel)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39"/>
              </a:lnSpc>
            </a:pPr>
            <a:endParaRPr lang="en-US" dirty="0" smtClean="0"/>
          </a:p>
          <a:p>
            <a:pPr marL="0" indent="118529">
              <a:lnSpc>
                <a:spcPct val="100000"/>
              </a:lnSpc>
            </a:pP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6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323298"/>
                </a:solidFill>
                <a:latin typeface="Arial"/>
                <a:ea typeface="Arial"/>
              </a:rPr>
              <a:t>Big</a:t>
            </a:r>
            <a:r>
              <a:rPr lang="en-US" altLang="zh-CN" sz="2050" dirty="0">
                <a:solidFill>
                  <a:srgbClr val="323298"/>
                </a:solidFill>
                <a:latin typeface="Arial"/>
                <a:ea typeface="Arial"/>
              </a:rPr>
              <a:t>-</a:t>
            </a:r>
            <a:r>
              <a:rPr lang="en-US" altLang="zh-CN" sz="2050" dirty="0">
                <a:solidFill>
                  <a:srgbClr val="323298"/>
                </a:solidFill>
                <a:latin typeface="Arial"/>
                <a:ea typeface="Arial"/>
              </a:rPr>
              <a:t>endian</a:t>
            </a:r>
            <a:r>
              <a:rPr lang="en-US" altLang="zh-CN" sz="2050" spc="64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byte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order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(E.g.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Sparc)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fefefe"/>
                </a:solidFill>
                <a:latin typeface="Arial"/>
                <a:ea typeface="Arial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1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213" name="Picture 21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6675120"/>
            <a:ext cx="9486900" cy="670560"/>
          </a:xfrm>
          <a:prstGeom prst="rect">
            <a:avLst/>
          </a:prstGeom>
        </p:spPr>
      </p:pic>
      <p:pic>
        <p:nvPicPr>
          <p:cNvPr id="214" name="Picture 21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820" y="5707380"/>
            <a:ext cx="1623060" cy="403860"/>
          </a:xfrm>
          <a:prstGeom prst="rect">
            <a:avLst/>
          </a:prstGeom>
        </p:spPr>
      </p:pic>
      <p:sp>
        <p:nvSpPr>
          <p:cNvPr id="214" name="TextBox 214"/>
          <p:cNvSpPr txBox="1"/>
          <p:nvPr/>
        </p:nvSpPr>
        <p:spPr>
          <a:xfrm>
            <a:off x="1177289" y="642790"/>
            <a:ext cx="8503672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190078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Byte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Order: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IP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address</a:t>
            </a:r>
            <a:r>
              <a:rPr lang="en-US" altLang="zh-CN" sz="3300" spc="16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4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IPv4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host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address: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represents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32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bit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address</a:t>
            </a:r>
          </a:p>
          <a:p>
            <a:pPr>
              <a:lnSpc>
                <a:spcPts val="565"/>
              </a:lnSpc>
            </a:pPr>
            <a:endParaRPr lang="en-US" dirty="0" smtClean="0"/>
          </a:p>
          <a:p>
            <a:pPr marL="0" indent="474129">
              <a:lnSpc>
                <a:spcPct val="100000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written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paper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(”dotted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decimal</a:t>
            </a:r>
            <a:r>
              <a:rPr lang="en-US" altLang="zh-CN" sz="25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notation”):</a:t>
            </a:r>
          </a:p>
          <a:p>
            <a:pPr>
              <a:lnSpc>
                <a:spcPts val="484"/>
              </a:lnSpc>
            </a:pPr>
            <a:endParaRPr lang="en-US" dirty="0" smtClean="0"/>
          </a:p>
          <a:p>
            <a:pPr marL="0" indent="948270">
              <a:lnSpc>
                <a:spcPct val="100000"/>
              </a:lnSpc>
            </a:pPr>
            <a:r>
              <a:rPr lang="en-US" altLang="zh-CN" sz="2050" spc="5" b="1" dirty="0">
                <a:solidFill>
                  <a:srgbClr val="000000"/>
                </a:solidFill>
                <a:latin typeface="Arial"/>
                <a:ea typeface="Arial"/>
              </a:rPr>
              <a:t>129.</a:t>
            </a:r>
            <a:r>
              <a:rPr lang="en-US" altLang="zh-CN" sz="2050" spc="15" b="1" dirty="0">
                <a:solidFill>
                  <a:srgbClr val="323298"/>
                </a:solidFill>
                <a:latin typeface="Arial"/>
                <a:ea typeface="Arial"/>
              </a:rPr>
              <a:t>240</a:t>
            </a:r>
            <a:r>
              <a:rPr lang="en-US" altLang="zh-CN" sz="2050" spc="10" b="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altLang="zh-CN" sz="2050" spc="10" b="1" dirty="0">
                <a:solidFill>
                  <a:srgbClr val="009898"/>
                </a:solidFill>
                <a:latin typeface="Arial"/>
                <a:ea typeface="Arial"/>
              </a:rPr>
              <a:t>71</a:t>
            </a:r>
            <a:r>
              <a:rPr lang="en-US" altLang="zh-CN" sz="2050" spc="5" b="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altLang="zh-CN" sz="2050" spc="10" b="1" dirty="0">
                <a:solidFill>
                  <a:srgbClr val="fe0065"/>
                </a:solidFill>
                <a:latin typeface="Arial"/>
                <a:ea typeface="Arial"/>
              </a:rPr>
              <a:t>213</a:t>
            </a:r>
          </a:p>
          <a:p>
            <a:pPr>
              <a:lnSpc>
                <a:spcPts val="619"/>
              </a:lnSpc>
            </a:pPr>
            <a:endParaRPr lang="en-US" dirty="0" smtClean="0"/>
          </a:p>
          <a:p>
            <a:pPr marL="0" indent="474129">
              <a:lnSpc>
                <a:spcPct val="100000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bits: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10000001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323298"/>
                </a:solidFill>
                <a:latin typeface="Arial"/>
                <a:ea typeface="Arial"/>
              </a:rPr>
              <a:t>11110000</a:t>
            </a:r>
            <a:r>
              <a:rPr lang="en-US" altLang="zh-CN" sz="2500" spc="80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9898"/>
                </a:solidFill>
                <a:latin typeface="Arial"/>
                <a:ea typeface="Arial"/>
              </a:rPr>
              <a:t>01000111</a:t>
            </a:r>
          </a:p>
          <a:p>
            <a:pPr marL="0" indent="770470">
              <a:lnSpc>
                <a:spcPct val="100000"/>
              </a:lnSpc>
            </a:pPr>
            <a:r>
              <a:rPr lang="en-US" altLang="zh-CN" sz="2500" spc="-10" b="1" dirty="0">
                <a:solidFill>
                  <a:srgbClr val="fe0065"/>
                </a:solidFill>
                <a:latin typeface="Arial"/>
                <a:ea typeface="Arial"/>
              </a:rPr>
              <a:t>1000</a:t>
            </a:r>
            <a:r>
              <a:rPr lang="en-US" altLang="zh-CN" sz="2500" b="1" dirty="0">
                <a:solidFill>
                  <a:srgbClr val="fe0065"/>
                </a:solidFill>
                <a:latin typeface="Arial"/>
                <a:ea typeface="Arial"/>
              </a:rPr>
              <a:t>1011</a:t>
            </a:r>
          </a:p>
          <a:p>
            <a:pPr>
              <a:lnSpc>
                <a:spcPts val="565"/>
              </a:lnSpc>
            </a:pPr>
            <a:endParaRPr lang="en-US" dirty="0" smtClean="0"/>
          </a:p>
          <a:p>
            <a:pPr marL="0" indent="474129">
              <a:lnSpc>
                <a:spcPct val="100000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hexadecimal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bytes: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0x81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323298"/>
                </a:solidFill>
                <a:latin typeface="Arial"/>
                <a:ea typeface="Arial"/>
              </a:rPr>
              <a:t>0xf0</a:t>
            </a:r>
            <a:r>
              <a:rPr lang="en-US" altLang="zh-CN" sz="2500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9898"/>
                </a:solidFill>
                <a:latin typeface="Arial"/>
                <a:ea typeface="Arial"/>
              </a:rPr>
              <a:t>0x47</a:t>
            </a:r>
            <a:r>
              <a:rPr lang="en-US" altLang="zh-CN" sz="2500" spc="69" b="1" dirty="0">
                <a:solidFill>
                  <a:srgbClr val="009898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fe0065"/>
                </a:solidFill>
                <a:latin typeface="Arial"/>
                <a:ea typeface="Arial"/>
              </a:rPr>
              <a:t>0x8b</a:t>
            </a:r>
          </a:p>
          <a:p>
            <a:pPr>
              <a:lnSpc>
                <a:spcPts val="7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5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Network</a:t>
            </a:r>
            <a:r>
              <a:rPr lang="en-US" altLang="zh-CN" sz="29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byte</a:t>
            </a:r>
            <a:r>
              <a:rPr lang="en-US" altLang="zh-CN" sz="29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order</a:t>
            </a:r>
            <a:r>
              <a:rPr lang="en-US" altLang="zh-CN" sz="29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uses</a:t>
            </a:r>
            <a:r>
              <a:rPr lang="en-US" altLang="zh-CN" sz="29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323298"/>
                </a:solidFill>
                <a:latin typeface="Arial"/>
                <a:ea typeface="Arial"/>
              </a:rPr>
              <a:t>big</a:t>
            </a:r>
            <a:r>
              <a:rPr lang="en-US" altLang="zh-CN" sz="2900" dirty="0">
                <a:solidFill>
                  <a:srgbClr val="323298"/>
                </a:solidFill>
                <a:latin typeface="Arial"/>
                <a:ea typeface="Arial"/>
              </a:rPr>
              <a:t>-</a:t>
            </a:r>
            <a:r>
              <a:rPr lang="en-US" altLang="zh-CN" sz="2900" dirty="0">
                <a:solidFill>
                  <a:srgbClr val="323298"/>
                </a:solidFill>
                <a:latin typeface="Arial"/>
                <a:ea typeface="Arial"/>
              </a:rPr>
              <a:t>endian</a:t>
            </a:r>
            <a:r>
              <a:rPr lang="en-US" altLang="zh-CN" sz="2900" spc="5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ordering</a:t>
            </a:r>
          </a:p>
          <a:p>
            <a:pPr>
              <a:lnSpc>
                <a:spcPts val="68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11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Little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endian: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 indent="474129">
              <a:lnSpc>
                <a:spcPct val="100000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one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byte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x86,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StrongARM,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XScale,</a:t>
            </a:r>
            <a:r>
              <a:rPr lang="en-US" altLang="zh-CN" sz="25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…:</a:t>
            </a:r>
          </a:p>
          <a:p>
            <a:pPr>
              <a:lnSpc>
                <a:spcPts val="68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104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Big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endian: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 indent="474129">
              <a:lnSpc>
                <a:spcPct val="100000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one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byte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PowerPC,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POWER,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Sparc,</a:t>
            </a:r>
            <a:r>
              <a:rPr lang="en-US" altLang="zh-CN" sz="25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…:</a:t>
            </a:r>
          </a:p>
          <a:p>
            <a:pPr>
              <a:lnSpc>
                <a:spcPts val="765"/>
              </a:lnSpc>
            </a:pPr>
            <a:endParaRPr lang="en-US" dirty="0" smtClean="0"/>
          </a:p>
          <a:p>
            <a:pPr marL="0" indent="5805372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21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18" name="Picture 21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218" name="Freeform 218"> 
				</p:cNvPr>
          <p:cNvSpPr/>
          <p:nvPr/>
        </p:nvSpPr>
        <p:spPr>
          <a:xfrm>
            <a:off x="5987384" y="4196684"/>
            <a:ext cx="95915" cy="692815"/>
          </a:xfrm>
          <a:custGeom>
            <a:avLst/>
            <a:gdLst>
              <a:gd name="connsiteX0" fmla="*/ 23157 w 95915"/>
              <a:gd name="connsiteY0" fmla="*/ 28555 h 692815"/>
              <a:gd name="connsiteX1" fmla="*/ 60937 w 95915"/>
              <a:gd name="connsiteY1" fmla="*/ 84428 h 692815"/>
              <a:gd name="connsiteX2" fmla="*/ 60937 w 95915"/>
              <a:gd name="connsiteY2" fmla="*/ 307923 h 692815"/>
              <a:gd name="connsiteX3" fmla="*/ 98718 w 95915"/>
              <a:gd name="connsiteY3" fmla="*/ 363797 h 692815"/>
              <a:gd name="connsiteX4" fmla="*/ 60937 w 95915"/>
              <a:gd name="connsiteY4" fmla="*/ 419671 h 692815"/>
              <a:gd name="connsiteX5" fmla="*/ 60937 w 95915"/>
              <a:gd name="connsiteY5" fmla="*/ 643165 h 692815"/>
              <a:gd name="connsiteX6" fmla="*/ 23157 w 95915"/>
              <a:gd name="connsiteY6" fmla="*/ 699039 h 69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15" h="692815">
                <a:moveTo>
                  <a:pt x="23157" y="28555"/>
                </a:moveTo>
                <a:cubicBezTo>
                  <a:pt x="44022" y="28555"/>
                  <a:pt x="60937" y="53570"/>
                  <a:pt x="60937" y="84428"/>
                </a:cubicBezTo>
                <a:lnTo>
                  <a:pt x="60937" y="307923"/>
                </a:lnTo>
                <a:cubicBezTo>
                  <a:pt x="60937" y="338782"/>
                  <a:pt x="77852" y="363797"/>
                  <a:pt x="98718" y="363797"/>
                </a:cubicBezTo>
                <a:cubicBezTo>
                  <a:pt x="77852" y="363797"/>
                  <a:pt x="60937" y="388812"/>
                  <a:pt x="60937" y="419671"/>
                </a:cubicBezTo>
                <a:lnTo>
                  <a:pt x="60937" y="643165"/>
                </a:lnTo>
                <a:cubicBezTo>
                  <a:pt x="60937" y="674024"/>
                  <a:pt x="44022" y="699039"/>
                  <a:pt x="23157" y="699039"/>
                </a:cubicBezTo>
              </a:path>
            </a:pathLst>
          </a:custGeom>
          <a:ln w="39431">
            <a:solidFill>
              <a:srgbClr val="32329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> 
				</p:cNvPr>
          <p:cNvSpPr/>
          <p:nvPr/>
        </p:nvSpPr>
        <p:spPr>
          <a:xfrm>
            <a:off x="5987384" y="5022184"/>
            <a:ext cx="95915" cy="692815"/>
          </a:xfrm>
          <a:custGeom>
            <a:avLst/>
            <a:gdLst>
              <a:gd name="connsiteX0" fmla="*/ 23157 w 95915"/>
              <a:gd name="connsiteY0" fmla="*/ 23094 h 692815"/>
              <a:gd name="connsiteX1" fmla="*/ 60937 w 95915"/>
              <a:gd name="connsiteY1" fmla="*/ 78967 h 692815"/>
              <a:gd name="connsiteX2" fmla="*/ 60937 w 95915"/>
              <a:gd name="connsiteY2" fmla="*/ 302462 h 692815"/>
              <a:gd name="connsiteX3" fmla="*/ 98718 w 95915"/>
              <a:gd name="connsiteY3" fmla="*/ 358336 h 692815"/>
              <a:gd name="connsiteX4" fmla="*/ 60937 w 95915"/>
              <a:gd name="connsiteY4" fmla="*/ 414209 h 692815"/>
              <a:gd name="connsiteX5" fmla="*/ 60937 w 95915"/>
              <a:gd name="connsiteY5" fmla="*/ 637704 h 692815"/>
              <a:gd name="connsiteX6" fmla="*/ 23157 w 95915"/>
              <a:gd name="connsiteY6" fmla="*/ 693578 h 69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15" h="692815">
                <a:moveTo>
                  <a:pt x="23157" y="23094"/>
                </a:moveTo>
                <a:cubicBezTo>
                  <a:pt x="44022" y="23094"/>
                  <a:pt x="60937" y="48109"/>
                  <a:pt x="60937" y="78967"/>
                </a:cubicBezTo>
                <a:lnTo>
                  <a:pt x="60937" y="302462"/>
                </a:lnTo>
                <a:cubicBezTo>
                  <a:pt x="60937" y="333321"/>
                  <a:pt x="77852" y="358336"/>
                  <a:pt x="98718" y="358336"/>
                </a:cubicBezTo>
                <a:cubicBezTo>
                  <a:pt x="77852" y="358336"/>
                  <a:pt x="60937" y="383351"/>
                  <a:pt x="60937" y="414209"/>
                </a:cubicBezTo>
                <a:lnTo>
                  <a:pt x="60937" y="637704"/>
                </a:lnTo>
                <a:cubicBezTo>
                  <a:pt x="60937" y="668563"/>
                  <a:pt x="44022" y="693578"/>
                  <a:pt x="23157" y="693578"/>
                </a:cubicBezTo>
              </a:path>
            </a:pathLst>
          </a:custGeom>
          <a:ln w="39431">
            <a:solidFill>
              <a:srgbClr val="32329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20"/>
          <p:cNvSpPr txBox="1"/>
          <p:nvPr/>
        </p:nvSpPr>
        <p:spPr>
          <a:xfrm>
            <a:off x="1188788" y="642790"/>
            <a:ext cx="8149653" cy="3446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448569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Network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-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byte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ordering</a:t>
            </a:r>
            <a:r>
              <a:rPr lang="en-US" altLang="zh-CN" sz="3300" spc="14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(cont.)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7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4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How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do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two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machines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different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byte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orders</a:t>
            </a:r>
          </a:p>
          <a:p>
            <a:pPr marL="0" indent="355594">
              <a:lnSpc>
                <a:spcPct val="100000"/>
              </a:lnSpc>
            </a:pPr>
            <a:r>
              <a:rPr lang="en-US" altLang="zh-CN" sz="2900" spc="5" dirty="0">
                <a:solidFill>
                  <a:srgbClr val="000000"/>
                </a:solidFill>
                <a:latin typeface="Arial"/>
                <a:ea typeface="Arial"/>
              </a:rPr>
              <a:t>communica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te?</a:t>
            </a:r>
          </a:p>
          <a:p>
            <a:pPr marL="0" indent="474136">
              <a:lnSpc>
                <a:spcPct val="100000"/>
              </a:lnSpc>
              <a:spcBef>
                <a:spcPts val="125"/>
              </a:spcBef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Using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323298"/>
                </a:solidFill>
                <a:latin typeface="Arial"/>
                <a:ea typeface="Arial"/>
              </a:rPr>
              <a:t>network</a:t>
            </a:r>
            <a:r>
              <a:rPr lang="en-US" altLang="zh-CN" sz="2500" spc="139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323298"/>
                </a:solidFill>
                <a:latin typeface="Arial"/>
                <a:ea typeface="Arial"/>
              </a:rPr>
              <a:t>byte</a:t>
            </a:r>
            <a:r>
              <a:rPr lang="en-US" altLang="zh-CN" sz="2500" dirty="0">
                <a:solidFill>
                  <a:srgbClr val="323298"/>
                </a:solidFill>
                <a:latin typeface="Arial"/>
                <a:ea typeface="Arial"/>
              </a:rPr>
              <a:t>-</a:t>
            </a:r>
            <a:r>
              <a:rPr lang="en-US" altLang="zh-CN" sz="2500" dirty="0">
                <a:solidFill>
                  <a:srgbClr val="323298"/>
                </a:solidFill>
                <a:latin typeface="Arial"/>
                <a:ea typeface="Arial"/>
              </a:rPr>
              <a:t>order</a:t>
            </a:r>
          </a:p>
          <a:p>
            <a:pPr marL="0" indent="474136">
              <a:lnSpc>
                <a:spcPct val="100000"/>
              </a:lnSpc>
              <a:spcBef>
                <a:spcPts val="265"/>
              </a:spcBef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0065"/>
                </a:solidFill>
                <a:latin typeface="Arial"/>
                <a:ea typeface="Arial"/>
              </a:rPr>
              <a:t>Network</a:t>
            </a:r>
            <a:r>
              <a:rPr lang="en-US" altLang="zh-CN" sz="2500" dirty="0">
                <a:solidFill>
                  <a:srgbClr val="fe0065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0065"/>
                </a:solidFill>
                <a:latin typeface="Arial"/>
                <a:ea typeface="Arial"/>
              </a:rPr>
              <a:t>byte</a:t>
            </a:r>
            <a:r>
              <a:rPr lang="en-US" altLang="zh-CN" sz="2500" dirty="0">
                <a:solidFill>
                  <a:srgbClr val="fe0065"/>
                </a:solidFill>
                <a:latin typeface="Arial"/>
                <a:ea typeface="Arial"/>
              </a:rPr>
              <a:t>-</a:t>
            </a:r>
            <a:r>
              <a:rPr lang="en-US" altLang="zh-CN" sz="2500" dirty="0">
                <a:solidFill>
                  <a:srgbClr val="fe0065"/>
                </a:solidFill>
                <a:latin typeface="Arial"/>
                <a:ea typeface="Arial"/>
              </a:rPr>
              <a:t>order</a:t>
            </a:r>
            <a:r>
              <a:rPr lang="en-US" altLang="zh-CN" sz="2500" dirty="0">
                <a:solidFill>
                  <a:srgbClr val="fe0065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0065"/>
                </a:solidFill>
                <a:latin typeface="Arial"/>
                <a:ea typeface="Arial"/>
              </a:rPr>
              <a:t>=</a:t>
            </a:r>
            <a:r>
              <a:rPr lang="en-US" altLang="zh-CN" sz="2500" dirty="0">
                <a:solidFill>
                  <a:srgbClr val="fe0065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0065"/>
                </a:solidFill>
                <a:latin typeface="Arial"/>
                <a:ea typeface="Arial"/>
              </a:rPr>
              <a:t>big</a:t>
            </a:r>
            <a:r>
              <a:rPr lang="en-US" altLang="zh-CN" sz="2500" dirty="0">
                <a:solidFill>
                  <a:srgbClr val="fe0065"/>
                </a:solidFill>
                <a:latin typeface="Arial"/>
                <a:ea typeface="Arial"/>
              </a:rPr>
              <a:t>-</a:t>
            </a:r>
            <a:r>
              <a:rPr lang="en-US" altLang="zh-CN" sz="2500" dirty="0">
                <a:solidFill>
                  <a:srgbClr val="fe0065"/>
                </a:solidFill>
                <a:latin typeface="Arial"/>
                <a:ea typeface="Arial"/>
              </a:rPr>
              <a:t>endian</a:t>
            </a:r>
            <a:r>
              <a:rPr lang="en-US" altLang="zh-CN" sz="2500" spc="94" dirty="0">
                <a:solidFill>
                  <a:srgbClr val="fe0065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fe0065"/>
                </a:solidFill>
                <a:latin typeface="Arial"/>
                <a:ea typeface="Arial"/>
              </a:rPr>
              <a:t>order</a:t>
            </a:r>
          </a:p>
          <a:p>
            <a:pPr marL="0">
              <a:lnSpc>
                <a:spcPct val="100000"/>
              </a:lnSpc>
              <a:spcBef>
                <a:spcPts val="354"/>
              </a:spcBef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75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Conversion</a:t>
            </a:r>
            <a:r>
              <a:rPr lang="en-US" altLang="zh-CN" sz="29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macros</a:t>
            </a:r>
            <a:r>
              <a:rPr lang="en-US" altLang="zh-CN" sz="29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b="1" dirty="0">
                <a:solidFill>
                  <a:srgbClr val="000000"/>
                </a:solidFill>
                <a:latin typeface="Arial"/>
                <a:ea typeface="Arial"/>
              </a:rPr>
              <a:t>(&lt;netinet/in.h&gt;)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1662925" y="4110007"/>
            <a:ext cx="4344780" cy="167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09583"/>
              </a:lnSpc>
            </a:pP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uint16_t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htons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(uint16_t</a:t>
            </a:r>
            <a:r>
              <a:rPr lang="en-US" altLang="zh-CN" sz="2500" spc="3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n)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uint32_t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htonl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(uint32_t</a:t>
            </a:r>
            <a:r>
              <a:rPr lang="en-US" altLang="zh-CN" sz="2500" spc="8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n)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uint16_t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ntohs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(uint16_t</a:t>
            </a:r>
            <a:r>
              <a:rPr lang="en-US" altLang="zh-CN" sz="2500" spc="3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n)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500" dirty="0">
                <a:solidFill>
                  <a:srgbClr val="99c01b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uint32_t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ntohl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(uint32_t</a:t>
            </a:r>
            <a:r>
              <a:rPr lang="en-US" altLang="zh-CN" sz="2500" spc="64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n)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6254635" y="4276804"/>
            <a:ext cx="3172485" cy="1396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02083"/>
              </a:lnSpc>
            </a:pP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host</a:t>
            </a:r>
            <a:r>
              <a:rPr lang="en-US" altLang="zh-CN" sz="1850" spc="50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to</a:t>
            </a:r>
            <a:r>
              <a:rPr lang="en-US" altLang="zh-CN" sz="1850" spc="55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network</a:t>
            </a:r>
            <a:r>
              <a:rPr lang="en-US" altLang="zh-CN" sz="1850" spc="55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conversion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(s: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short;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l:</a:t>
            </a:r>
            <a:r>
              <a:rPr lang="en-US" altLang="zh-CN" sz="1850" spc="120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long)</a:t>
            </a:r>
          </a:p>
          <a:p>
            <a:pPr>
              <a:lnSpc>
                <a:spcPts val="1925"/>
              </a:lnSpc>
            </a:pPr>
            <a:endParaRPr lang="en-US" dirty="0" smtClean="0"/>
          </a:p>
          <a:p>
            <a:pPr hangingPunct="0" marL="0">
              <a:lnSpc>
                <a:spcPct val="102083"/>
              </a:lnSpc>
            </a:pP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network</a:t>
            </a:r>
            <a:r>
              <a:rPr lang="en-US" altLang="zh-CN" sz="1850" spc="50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to</a:t>
            </a:r>
            <a:r>
              <a:rPr lang="en-US" altLang="zh-CN" sz="1850" spc="55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host</a:t>
            </a:r>
            <a:r>
              <a:rPr lang="en-US" altLang="zh-CN" sz="1850" spc="55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conversion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(s: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short;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l:</a:t>
            </a:r>
            <a:r>
              <a:rPr lang="en-US" altLang="zh-CN" sz="1850" spc="114" b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1850" b="1" dirty="0">
                <a:solidFill>
                  <a:srgbClr val="323298"/>
                </a:solidFill>
                <a:latin typeface="Arial"/>
                <a:ea typeface="Arial"/>
              </a:rPr>
              <a:t>long</a:t>
            </a:r>
          </a:p>
        </p:txBody>
      </p:sp>
      <p:sp>
        <p:nvSpPr>
          <p:cNvPr id="223" name="TextBox 223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fefefe"/>
                </a:solidFill>
                <a:latin typeface="Arial"/>
                <a:ea typeface="Arial"/>
              </a:rPr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22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26" name="Picture 22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226" name="Freeform 226"> 
				</p:cNvPr>
          <p:cNvSpPr/>
          <p:nvPr/>
        </p:nvSpPr>
        <p:spPr>
          <a:xfrm>
            <a:off x="1374442" y="4435142"/>
            <a:ext cx="7540957" cy="975057"/>
          </a:xfrm>
          <a:custGeom>
            <a:avLst/>
            <a:gdLst>
              <a:gd name="connsiteX0" fmla="*/ 17046 w 7540957"/>
              <a:gd name="connsiteY0" fmla="*/ 13604 h 975057"/>
              <a:gd name="connsiteX1" fmla="*/ 7541880 w 7540957"/>
              <a:gd name="connsiteY1" fmla="*/ 13604 h 975057"/>
              <a:gd name="connsiteX2" fmla="*/ 7541880 w 7540957"/>
              <a:gd name="connsiteY2" fmla="*/ 983176 h 975057"/>
              <a:gd name="connsiteX3" fmla="*/ 17046 w 7540957"/>
              <a:gd name="connsiteY3" fmla="*/ 983176 h 975057"/>
              <a:gd name="connsiteX4" fmla="*/ 17046 w 7540957"/>
              <a:gd name="connsiteY4" fmla="*/ 13604 h 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0957" h="975057">
                <a:moveTo>
                  <a:pt x="17046" y="13604"/>
                </a:moveTo>
                <a:lnTo>
                  <a:pt x="7541880" y="13604"/>
                </a:lnTo>
                <a:lnTo>
                  <a:pt x="7541880" y="983176"/>
                </a:lnTo>
                <a:lnTo>
                  <a:pt x="17046" y="983176"/>
                </a:lnTo>
                <a:lnTo>
                  <a:pt x="17046" y="13604"/>
                </a:lnTo>
                <a:close/>
              </a:path>
            </a:pathLst>
          </a:custGeom>
          <a:solidFill>
            <a:srgbClr val="0000fe">
              <a:alpha val="0"/>
            </a:srgbClr>
          </a:solidFill>
          <a:ln w="1971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> 
				</p:cNvPr>
          <p:cNvSpPr/>
          <p:nvPr/>
        </p:nvSpPr>
        <p:spPr>
          <a:xfrm>
            <a:off x="1298242" y="3165142"/>
            <a:ext cx="7617157" cy="835357"/>
          </a:xfrm>
          <a:custGeom>
            <a:avLst/>
            <a:gdLst>
              <a:gd name="connsiteX0" fmla="*/ 19332 w 7617157"/>
              <a:gd name="connsiteY0" fmla="*/ 16576 h 835357"/>
              <a:gd name="connsiteX1" fmla="*/ 7618076 w 7617157"/>
              <a:gd name="connsiteY1" fmla="*/ 16576 h 835357"/>
              <a:gd name="connsiteX2" fmla="*/ 7618076 w 7617157"/>
              <a:gd name="connsiteY2" fmla="*/ 836603 h 835357"/>
              <a:gd name="connsiteX3" fmla="*/ 19332 w 7617157"/>
              <a:gd name="connsiteY3" fmla="*/ 836603 h 835357"/>
              <a:gd name="connsiteX4" fmla="*/ 19332 w 7617157"/>
              <a:gd name="connsiteY4" fmla="*/ 16576 h 83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7157" h="835357">
                <a:moveTo>
                  <a:pt x="19332" y="16576"/>
                </a:moveTo>
                <a:lnTo>
                  <a:pt x="7618076" y="16576"/>
                </a:lnTo>
                <a:lnTo>
                  <a:pt x="7618076" y="836603"/>
                </a:lnTo>
                <a:lnTo>
                  <a:pt x="19332" y="836603"/>
                </a:lnTo>
                <a:lnTo>
                  <a:pt x="19332" y="165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64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8"/>
          <p:cNvSpPr txBox="1"/>
          <p:nvPr/>
        </p:nvSpPr>
        <p:spPr>
          <a:xfrm>
            <a:off x="1206856" y="642790"/>
            <a:ext cx="8474106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284106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Function</a:t>
            </a:r>
            <a:r>
              <a:rPr lang="en-US" altLang="zh-CN" sz="3300" spc="34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spc="5" dirty="0">
                <a:solidFill>
                  <a:srgbClr val="fe0065"/>
                </a:solidFill>
                <a:latin typeface="Arial"/>
                <a:ea typeface="Arial"/>
              </a:rPr>
              <a:t>inet_pton()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5"/>
              </a:lnSpc>
            </a:pPr>
            <a:endParaRPr lang="en-US" dirty="0" smtClean="0"/>
          </a:p>
          <a:p>
            <a:pPr hangingPunct="0" marL="355598" indent="-355598">
              <a:lnSpc>
                <a:spcPct val="94583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25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inet_pton()</a:t>
            </a:r>
            <a:r>
              <a:rPr lang="en-US" altLang="zh-CN" sz="29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29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new</a:t>
            </a:r>
            <a:r>
              <a:rPr lang="en-US" altLang="zh-CN" sz="29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29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IPv6</a:t>
            </a:r>
            <a:r>
              <a:rPr lang="en-US" altLang="zh-CN" sz="29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9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may</a:t>
            </a:r>
            <a:r>
              <a:rPr lang="en-US" altLang="zh-CN" sz="29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not</a:t>
            </a:r>
            <a:r>
              <a:rPr lang="en-US" altLang="zh-CN" sz="29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exist</a:t>
            </a:r>
            <a:r>
              <a:rPr lang="en-US" altLang="zh-CN" sz="29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yet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zh-CN" altLang="en-US" sz="2900" spc="5" dirty="0">
                <a:solidFill>
                  <a:srgbClr val="000000"/>
                </a:solidFill>
                <a:latin typeface="PMingLiU"/>
                <a:ea typeface="PMingLiU"/>
              </a:rPr>
              <a:t>現</a:t>
            </a:r>
            <a:r>
              <a:rPr lang="zh-CN" altLang="en-US" sz="2900" spc="5" dirty="0">
                <a:solidFill>
                  <a:srgbClr val="000000"/>
                </a:solidFill>
                <a:latin typeface="PMingLiU"/>
                <a:ea typeface="PMingLiU"/>
              </a:rPr>
              <a:t>在</a:t>
            </a:r>
            <a:r>
              <a:rPr lang="zh-CN" altLang="en-US" sz="2900" spc="5" dirty="0">
                <a:solidFill>
                  <a:srgbClr val="000000"/>
                </a:solidFill>
                <a:latin typeface="PMingLiU"/>
                <a:ea typeface="PMingLiU"/>
              </a:rPr>
              <a:t>的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Linux</a:t>
            </a:r>
            <a:r>
              <a:rPr lang="zh-CN" altLang="en-US" sz="2900" spc="20" dirty="0">
                <a:solidFill>
                  <a:srgbClr val="000000"/>
                </a:solidFill>
                <a:latin typeface="PMingLiU"/>
                <a:ea typeface="PMingLiU"/>
              </a:rPr>
              <a:t>上</a:t>
            </a:r>
            <a:r>
              <a:rPr lang="zh-CN" altLang="en-US" sz="2900" spc="5" dirty="0">
                <a:solidFill>
                  <a:srgbClr val="000000"/>
                </a:solidFill>
                <a:latin typeface="PMingLiU"/>
                <a:ea typeface="PMingLiU"/>
              </a:rPr>
              <a:t>沒</a:t>
            </a:r>
            <a:r>
              <a:rPr lang="zh-CN" altLang="en-US" sz="2900" spc="5" dirty="0">
                <a:solidFill>
                  <a:srgbClr val="000000"/>
                </a:solidFill>
                <a:latin typeface="PMingLiU"/>
                <a:ea typeface="PMingLiU"/>
              </a:rPr>
              <a:t>問</a:t>
            </a:r>
            <a:r>
              <a:rPr lang="zh-CN" altLang="en-US" sz="2900" spc="5" dirty="0">
                <a:solidFill>
                  <a:srgbClr val="000000"/>
                </a:solidFill>
                <a:latin typeface="PMingLiU"/>
                <a:ea typeface="PMingLiU"/>
              </a:rPr>
              <a:t>題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).</a:t>
            </a:r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89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Oldest:</a:t>
            </a:r>
          </a:p>
          <a:p>
            <a:pPr marL="0" indent="355598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serveraddr.sin_addr.s_addr</a:t>
            </a:r>
            <a:r>
              <a:rPr lang="en-US" altLang="zh-CN" sz="29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spc="120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</a:p>
          <a:p>
            <a:pPr marL="0" indent="2844798">
              <a:lnSpc>
                <a:spcPct val="100000"/>
              </a:lnSpc>
            </a:pPr>
            <a:r>
              <a:rPr lang="en-US" altLang="zh-CN" sz="2900" spc="10" dirty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altLang="zh-CN" sz="2900" spc="5" dirty="0">
                <a:solidFill>
                  <a:srgbClr val="000000"/>
                </a:solidFill>
                <a:latin typeface="Arial"/>
                <a:ea typeface="Arial"/>
              </a:rPr>
              <a:t>net_addr(“129.240.65.193”);</a:t>
            </a:r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94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Newer:</a:t>
            </a:r>
          </a:p>
          <a:p>
            <a:pPr marL="0" indent="355598">
              <a:lnSpc>
                <a:spcPct val="100000"/>
              </a:lnSpc>
            </a:pPr>
            <a:r>
              <a:rPr lang="en-US" altLang="zh-CN" sz="2900" spc="10" dirty="0">
                <a:solidFill>
                  <a:srgbClr val="000000"/>
                </a:solidFill>
                <a:latin typeface="Arial"/>
                <a:ea typeface="Arial"/>
              </a:rPr>
              <a:t>inet_aton(“12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9.240.65.193”,</a:t>
            </a:r>
          </a:p>
          <a:p>
            <a:pPr marL="0" indent="3793069">
              <a:lnSpc>
                <a:spcPct val="100000"/>
              </a:lnSpc>
            </a:pPr>
            <a:r>
              <a:rPr lang="en-US" altLang="zh-CN" sz="2900" spc="10" dirty="0">
                <a:solidFill>
                  <a:srgbClr val="000000"/>
                </a:solidFill>
                <a:latin typeface="Arial"/>
                <a:ea typeface="Arial"/>
              </a:rPr>
              <a:t>&amp;</a:t>
            </a:r>
            <a:r>
              <a:rPr lang="en-US" altLang="zh-CN" sz="2900" spc="5" dirty="0">
                <a:solidFill>
                  <a:srgbClr val="000000"/>
                </a:solidFill>
                <a:latin typeface="Arial"/>
                <a:ea typeface="Arial"/>
              </a:rPr>
              <a:t>serveraddr.sin_addr);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94"/>
              </a:lnSpc>
            </a:pPr>
            <a:endParaRPr lang="en-US" dirty="0" smtClean="0"/>
          </a:p>
          <a:p>
            <a:pPr marL="0" indent="918640">
              <a:lnSpc>
                <a:spcPct val="100000"/>
              </a:lnSpc>
            </a:pPr>
            <a:r>
              <a:rPr lang="zh-CN" altLang="en-US" sz="2900" dirty="0">
                <a:solidFill>
                  <a:srgbClr val="000000"/>
                </a:solidFill>
                <a:latin typeface="PMingLiU"/>
                <a:ea typeface="PMingLiU"/>
              </a:rPr>
              <a:t>比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inet_pton</a:t>
            </a:r>
            <a:r>
              <a:rPr lang="zh-CN" altLang="en-US" sz="2900" spc="25" dirty="0">
                <a:solidFill>
                  <a:srgbClr val="000000"/>
                </a:solidFill>
                <a:latin typeface="PMingLiU"/>
                <a:ea typeface="PMingLiU"/>
              </a:rPr>
              <a:t>少</a:t>
            </a:r>
            <a:r>
              <a:rPr lang="zh-CN" altLang="en-US" sz="2900" spc="5" dirty="0">
                <a:solidFill>
                  <a:srgbClr val="000000"/>
                </a:solidFill>
                <a:latin typeface="PMingLiU"/>
                <a:ea typeface="PMingLiU"/>
              </a:rPr>
              <a:t>一</a:t>
            </a:r>
            <a:r>
              <a:rPr lang="zh-CN" altLang="en-US" sz="2900" spc="5" dirty="0">
                <a:solidFill>
                  <a:srgbClr val="000000"/>
                </a:solidFill>
                <a:latin typeface="PMingLiU"/>
                <a:ea typeface="PMingLiU"/>
              </a:rPr>
              <a:t>個</a:t>
            </a:r>
            <a:r>
              <a:rPr lang="zh-CN" altLang="en-US" sz="2900" spc="5" dirty="0">
                <a:solidFill>
                  <a:srgbClr val="000000"/>
                </a:solidFill>
                <a:latin typeface="PMingLiU"/>
                <a:ea typeface="PMingLiU"/>
              </a:rPr>
              <a:t>參</a:t>
            </a:r>
            <a:r>
              <a:rPr lang="zh-CN" altLang="en-US" sz="2900" spc="5" dirty="0">
                <a:solidFill>
                  <a:srgbClr val="000000"/>
                </a:solidFill>
                <a:latin typeface="PMingLiU"/>
                <a:ea typeface="PMingLiU"/>
              </a:rPr>
              <a:t>數</a:t>
            </a:r>
            <a:r>
              <a:rPr lang="en-US" altLang="zh-CN" sz="2900" spc="5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zh-CN" altLang="en-US" sz="2900" spc="5" dirty="0">
                <a:solidFill>
                  <a:srgbClr val="000000"/>
                </a:solidFill>
                <a:latin typeface="PMingLiU"/>
                <a:ea typeface="PMingLiU"/>
              </a:rPr>
              <a:t>第</a:t>
            </a:r>
            <a:r>
              <a:rPr lang="zh-CN" altLang="en-US" sz="2900" spc="5" dirty="0">
                <a:solidFill>
                  <a:srgbClr val="000000"/>
                </a:solidFill>
                <a:latin typeface="PMingLiU"/>
                <a:ea typeface="PMingLiU"/>
              </a:rPr>
              <a:t>一</a:t>
            </a:r>
            <a:r>
              <a:rPr lang="zh-CN" altLang="en-US" sz="2900" spc="5" dirty="0">
                <a:solidFill>
                  <a:srgbClr val="000000"/>
                </a:solidFill>
                <a:latin typeface="PMingLiU"/>
                <a:ea typeface="PMingLiU"/>
              </a:rPr>
              <a:t>個</a:t>
            </a:r>
            <a:r>
              <a:rPr lang="en-US" altLang="zh-CN" sz="2900" spc="5" dirty="0">
                <a:solidFill>
                  <a:srgbClr val="000000"/>
                </a:solidFill>
                <a:latin typeface="Arial"/>
                <a:ea typeface="Arial"/>
              </a:rPr>
              <a:t>AF_IN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ET)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20"/>
              </a:lnSpc>
            </a:pPr>
            <a:endParaRPr lang="en-US" dirty="0" smtClean="0"/>
          </a:p>
          <a:p>
            <a:pPr marL="0" indent="5775805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3" name="Picture 2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24" name="Picture 2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980" y="1912620"/>
            <a:ext cx="7528559" cy="451866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3092564" y="642790"/>
            <a:ext cx="6588397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The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Client/Server</a:t>
            </a:r>
            <a:r>
              <a:rPr lang="en-US" altLang="zh-CN" sz="3300" spc="12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Model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85"/>
              </a:lnSpc>
            </a:pPr>
            <a:endParaRPr lang="en-US" dirty="0" smtClean="0"/>
          </a:p>
          <a:p>
            <a:pPr marL="0" indent="3890098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907244" y="7143236"/>
            <a:ext cx="8568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3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32" name="Picture 23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232" name="Freeform 232"> 
				</p:cNvPr>
          <p:cNvSpPr/>
          <p:nvPr/>
        </p:nvSpPr>
        <p:spPr>
          <a:xfrm>
            <a:off x="1069642" y="1869742"/>
            <a:ext cx="8518857" cy="936957"/>
          </a:xfrm>
          <a:custGeom>
            <a:avLst/>
            <a:gdLst>
              <a:gd name="connsiteX0" fmla="*/ 13032 w 8518857"/>
              <a:gd name="connsiteY0" fmla="*/ 15357 h 936957"/>
              <a:gd name="connsiteX1" fmla="*/ 8528363 w 8518857"/>
              <a:gd name="connsiteY1" fmla="*/ 15357 h 936957"/>
              <a:gd name="connsiteX2" fmla="*/ 8528363 w 8518857"/>
              <a:gd name="connsiteY2" fmla="*/ 938916 h 936957"/>
              <a:gd name="connsiteX3" fmla="*/ 13032 w 8518857"/>
              <a:gd name="connsiteY3" fmla="*/ 938916 h 936957"/>
              <a:gd name="connsiteX4" fmla="*/ 13032 w 8518857"/>
              <a:gd name="connsiteY4" fmla="*/ 15357 h 9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8857" h="936957">
                <a:moveTo>
                  <a:pt x="13032" y="15357"/>
                </a:moveTo>
                <a:lnTo>
                  <a:pt x="8528363" y="15357"/>
                </a:lnTo>
                <a:lnTo>
                  <a:pt x="8528363" y="938916"/>
                </a:lnTo>
                <a:lnTo>
                  <a:pt x="13032" y="938916"/>
                </a:lnTo>
                <a:lnTo>
                  <a:pt x="13032" y="15357"/>
                </a:lnTo>
                <a:close/>
              </a:path>
            </a:pathLst>
          </a:custGeom>
          <a:solidFill>
            <a:srgbClr val="00006d">
              <a:alpha val="0"/>
            </a:srgbClr>
          </a:solidFill>
          <a:ln w="1971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3"/>
          <p:cNvSpPr txBox="1"/>
          <p:nvPr/>
        </p:nvSpPr>
        <p:spPr>
          <a:xfrm>
            <a:off x="1039309" y="642790"/>
            <a:ext cx="8641653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50309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Step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3: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Connect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to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the</a:t>
            </a:r>
            <a:r>
              <a:rPr lang="en-US" altLang="zh-CN" sz="3300" spc="14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Server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85"/>
              </a:lnSpc>
            </a:pPr>
            <a:endParaRPr lang="en-US" dirty="0" smtClean="0"/>
          </a:p>
          <a:p>
            <a:pPr marL="0" indent="137980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connect(int</a:t>
            </a:r>
            <a:r>
              <a:rPr lang="en-US" altLang="zh-CN" sz="29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i="1" dirty="0">
                <a:solidFill>
                  <a:srgbClr val="000000"/>
                </a:solidFill>
                <a:latin typeface="Arial"/>
                <a:ea typeface="Arial"/>
              </a:rPr>
              <a:t>sockfd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marL="0" indent="648329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sockaddr_in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altLang="zh-CN" sz="2900" i="1" dirty="0">
                <a:solidFill>
                  <a:srgbClr val="000000"/>
                </a:solidFill>
                <a:latin typeface="Arial"/>
                <a:ea typeface="Arial"/>
              </a:rPr>
              <a:t>serv_addr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900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i="1" dirty="0">
                <a:solidFill>
                  <a:srgbClr val="000000"/>
                </a:solidFill>
                <a:latin typeface="Arial"/>
                <a:ea typeface="Arial"/>
              </a:rPr>
              <a:t>addrlen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);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6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900" b="1" dirty="0">
                <a:solidFill>
                  <a:srgbClr val="000000"/>
                </a:solidFill>
                <a:latin typeface="Arial"/>
                <a:ea typeface="Arial"/>
              </a:rPr>
              <a:t>used</a:t>
            </a:r>
            <a:r>
              <a:rPr lang="en-US" altLang="zh-CN" sz="29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b="1" dirty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en-US" altLang="zh-CN" sz="29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b="1" dirty="0">
                <a:solidFill>
                  <a:srgbClr val="000000"/>
                </a:solidFill>
                <a:latin typeface="Arial"/>
                <a:ea typeface="Arial"/>
              </a:rPr>
              <a:t>TCP</a:t>
            </a:r>
            <a:r>
              <a:rPr lang="en-US" altLang="zh-CN" sz="29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b="1" dirty="0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r>
              <a:rPr lang="en-US" altLang="zh-CN" sz="2900" spc="17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b="1" dirty="0">
                <a:solidFill>
                  <a:srgbClr val="000000"/>
                </a:solidFill>
                <a:latin typeface="Arial"/>
                <a:ea typeface="Arial"/>
              </a:rPr>
              <a:t>only</a:t>
            </a:r>
          </a:p>
          <a:p>
            <a:pPr>
              <a:lnSpc>
                <a:spcPts val="68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900" i="1" dirty="0">
                <a:solidFill>
                  <a:srgbClr val="000000"/>
                </a:solidFill>
                <a:latin typeface="Arial"/>
                <a:ea typeface="Arial"/>
              </a:rPr>
              <a:t>sockfd</a:t>
            </a:r>
            <a:r>
              <a:rPr lang="en-US" altLang="zh-CN" sz="2900" spc="44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socket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descriptor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(returned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socket())</a:t>
            </a:r>
          </a:p>
          <a:p>
            <a:pPr>
              <a:lnSpc>
                <a:spcPts val="7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900" i="1" dirty="0">
                <a:solidFill>
                  <a:srgbClr val="000000"/>
                </a:solidFill>
                <a:latin typeface="Arial"/>
                <a:ea typeface="Arial"/>
              </a:rPr>
              <a:t>serv_addr:</a:t>
            </a:r>
            <a:r>
              <a:rPr lang="en-US" altLang="zh-CN" sz="2900" spc="44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socket</a:t>
            </a:r>
            <a:r>
              <a:rPr lang="en-US" altLang="zh-CN" sz="29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address,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sockaddr_in</a:t>
            </a:r>
            <a:r>
              <a:rPr lang="en-US" altLang="zh-CN" sz="29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</a:p>
          <a:p>
            <a:pPr marL="0" indent="355594">
              <a:lnSpc>
                <a:spcPct val="100000"/>
              </a:lnSpc>
            </a:pPr>
            <a:r>
              <a:rPr lang="en-US" altLang="zh-CN" sz="2900" spc="5" dirty="0">
                <a:solidFill>
                  <a:srgbClr val="000000"/>
                </a:solidFill>
                <a:latin typeface="Arial"/>
                <a:ea typeface="Arial"/>
              </a:rPr>
              <a:t>us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ed</a:t>
            </a:r>
          </a:p>
          <a:p>
            <a:pPr>
              <a:lnSpc>
                <a:spcPts val="70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900" spc="6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900" i="1" dirty="0">
                <a:solidFill>
                  <a:srgbClr val="000000"/>
                </a:solidFill>
                <a:latin typeface="Arial"/>
                <a:ea typeface="Arial"/>
              </a:rPr>
              <a:t>addrlen</a:t>
            </a:r>
            <a:r>
              <a:rPr lang="en-US" altLang="zh-CN" sz="2900" spc="64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:=</a:t>
            </a:r>
            <a:r>
              <a:rPr lang="en-US" altLang="zh-CN" sz="29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sizeof(struct</a:t>
            </a:r>
            <a:r>
              <a:rPr lang="en-US" altLang="zh-CN" sz="29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sockaddr_in)</a:t>
            </a:r>
          </a:p>
          <a:p>
            <a:pPr>
              <a:lnSpc>
                <a:spcPts val="69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19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傳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回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負</a:t>
            </a:r>
            <a:r>
              <a:rPr lang="zh-CN" altLang="en-US" sz="2900" dirty="0">
                <a:solidFill>
                  <a:srgbClr val="000000"/>
                </a:solidFill>
                <a:latin typeface="宋体"/>
                <a:ea typeface="宋体"/>
              </a:rPr>
              <a:t>值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表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連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線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建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立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失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敗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如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server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不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回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應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69"/>
              </a:lnSpc>
            </a:pPr>
            <a:endParaRPr lang="en-US" dirty="0" smtClean="0"/>
          </a:p>
          <a:p>
            <a:pPr marL="0" indent="5943353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40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23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37" name="Picture 23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237" name="Freeform 237"> 
				</p:cNvPr>
          <p:cNvSpPr/>
          <p:nvPr/>
        </p:nvSpPr>
        <p:spPr>
          <a:xfrm>
            <a:off x="1067999" y="1868099"/>
            <a:ext cx="8520500" cy="3465900"/>
          </a:xfrm>
          <a:custGeom>
            <a:avLst/>
            <a:gdLst>
              <a:gd name="connsiteX0" fmla="*/ 14675 w 8520500"/>
              <a:gd name="connsiteY0" fmla="*/ 17000 h 3465900"/>
              <a:gd name="connsiteX1" fmla="*/ 8530005 w 8520500"/>
              <a:gd name="connsiteY1" fmla="*/ 17000 h 3465900"/>
              <a:gd name="connsiteX2" fmla="*/ 8530005 w 8520500"/>
              <a:gd name="connsiteY2" fmla="*/ 3476240 h 3465900"/>
              <a:gd name="connsiteX3" fmla="*/ 14675 w 8520500"/>
              <a:gd name="connsiteY3" fmla="*/ 3476240 h 3465900"/>
              <a:gd name="connsiteX4" fmla="*/ 14675 w 8520500"/>
              <a:gd name="connsiteY4" fmla="*/ 17000 h 346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0500" h="3465900">
                <a:moveTo>
                  <a:pt x="14675" y="17000"/>
                </a:moveTo>
                <a:lnTo>
                  <a:pt x="8530005" y="17000"/>
                </a:lnTo>
                <a:lnTo>
                  <a:pt x="8530005" y="3476240"/>
                </a:lnTo>
                <a:lnTo>
                  <a:pt x="14675" y="3476240"/>
                </a:lnTo>
                <a:lnTo>
                  <a:pt x="14675" y="1700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300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8"/>
          <p:cNvSpPr txBox="1"/>
          <p:nvPr/>
        </p:nvSpPr>
        <p:spPr>
          <a:xfrm>
            <a:off x="1113228" y="530002"/>
            <a:ext cx="8567733" cy="6804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757085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Step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4: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Read/Write</a:t>
            </a:r>
            <a:r>
              <a:rPr lang="en-US" altLang="zh-CN" sz="3300" spc="129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from/to</a:t>
            </a:r>
          </a:p>
          <a:p>
            <a:pPr marL="0" indent="3628062">
              <a:lnSpc>
                <a:spcPct val="100000"/>
              </a:lnSpc>
            </a:pPr>
            <a:r>
              <a:rPr lang="en-US" altLang="zh-CN" sz="3300" spc="10" dirty="0">
                <a:solidFill>
                  <a:srgbClr val="163316"/>
                </a:solidFill>
                <a:latin typeface="Arial"/>
                <a:ea typeface="Arial"/>
              </a:rPr>
              <a:t>Ser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ver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64"/>
              </a:lnSpc>
            </a:pPr>
            <a:endParaRPr lang="en-US" dirty="0" smtClean="0"/>
          </a:p>
          <a:p>
            <a:pPr marL="0" indent="64061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while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(n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read(sockfd,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recvline,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MAXLINE))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&gt;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0)</a:t>
            </a:r>
            <a:r>
              <a:rPr lang="en-US" altLang="zh-CN" sz="29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{</a:t>
            </a:r>
          </a:p>
          <a:p>
            <a:pPr hangingPunct="0" marL="1012332">
              <a:lnSpc>
                <a:spcPct val="110000"/>
              </a:lnSpc>
              <a:spcBef>
                <a:spcPts val="175"/>
              </a:spcBef>
            </a:pP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recvline[n]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0;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/*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null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terminate</a:t>
            </a:r>
            <a:r>
              <a:rPr lang="en-US" altLang="zh-CN" sz="29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*/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if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(fputs(recvline,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stdout)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==</a:t>
            </a:r>
            <a:r>
              <a:rPr lang="en-US" altLang="zh-CN" sz="29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EOF)</a:t>
            </a:r>
          </a:p>
          <a:p>
            <a:pPr marL="0" indent="1960590">
              <a:lnSpc>
                <a:spcPct val="100000"/>
              </a:lnSpc>
              <a:spcBef>
                <a:spcPts val="189"/>
              </a:spcBef>
            </a:pP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err_sys("fputs</a:t>
            </a:r>
            <a:r>
              <a:rPr lang="en-US" altLang="zh-CN" sz="29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error");</a:t>
            </a:r>
          </a:p>
          <a:p>
            <a:pPr marL="0" indent="419661">
              <a:lnSpc>
                <a:spcPct val="100000"/>
              </a:lnSpc>
              <a:spcBef>
                <a:spcPts val="354"/>
              </a:spcBef>
            </a:pP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}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if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(n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&lt;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0)</a:t>
            </a:r>
          </a:p>
          <a:p>
            <a:pPr marL="0" indent="1012332">
              <a:lnSpc>
                <a:spcPct val="100000"/>
              </a:lnSpc>
              <a:spcBef>
                <a:spcPts val="350"/>
              </a:spcBef>
            </a:pP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err_sys("read</a:t>
            </a:r>
            <a:r>
              <a:rPr lang="en-US" altLang="zh-CN" sz="29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error");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89"/>
              </a:lnSpc>
            </a:pPr>
            <a:endParaRPr lang="en-US" dirty="0" smtClean="0"/>
          </a:p>
          <a:p>
            <a:pPr hangingPunct="0" marL="355602" indent="-355602">
              <a:lnSpc>
                <a:spcPct val="100416"/>
              </a:lnSpc>
            </a:pPr>
            <a:r>
              <a:rPr lang="en-US" altLang="zh-CN" sz="2900" dirty="0">
                <a:solidFill>
                  <a:srgbClr val="fefefe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114" dirty="0">
                <a:solidFill>
                  <a:srgbClr val="fefefe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使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用</a:t>
            </a:r>
            <a:r>
              <a:rPr lang="en-US" altLang="zh-CN" sz="2900" dirty="0">
                <a:solidFill>
                  <a:srgbClr val="fefefe"/>
                </a:solidFill>
                <a:latin typeface="Times New Roman"/>
                <a:ea typeface="Times New Roman"/>
              </a:rPr>
              <a:t>read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讀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取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從</a:t>
            </a:r>
            <a:r>
              <a:rPr lang="en-US" altLang="zh-CN" sz="2900" dirty="0">
                <a:solidFill>
                  <a:srgbClr val="fefefe"/>
                </a:solidFill>
                <a:latin typeface="Times New Roman"/>
                <a:ea typeface="Times New Roman"/>
              </a:rPr>
              <a:t>server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送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過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來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的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資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料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，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並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用</a:t>
            </a:r>
            <a:r>
              <a:rPr lang="en-US" altLang="zh-CN" sz="2900" dirty="0">
                <a:solidFill>
                  <a:srgbClr val="fefefe"/>
                </a:solidFill>
                <a:latin typeface="Times New Roman"/>
                <a:ea typeface="Times New Roman"/>
              </a:rPr>
              <a:t>fputs</a:t>
            </a:r>
            <a:r>
              <a:rPr lang="en-US" altLang="zh-CN" sz="2900" spc="1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輸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出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到</a:t>
            </a:r>
            <a:r>
              <a:rPr lang="en-US" altLang="zh-CN" sz="2900" spc="5" dirty="0">
                <a:solidFill>
                  <a:srgbClr val="fefefe"/>
                </a:solidFill>
                <a:latin typeface="MS Gothic"/>
                <a:ea typeface="MS Gothic"/>
              </a:rPr>
              <a:t>螢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幕</a:t>
            </a:r>
            <a:r>
              <a:rPr lang="en-US" altLang="zh-CN" sz="2900" spc="5" dirty="0">
                <a:solidFill>
                  <a:srgbClr val="fefefe"/>
                </a:solidFill>
                <a:latin typeface="MS Gothic"/>
                <a:ea typeface="MS Gothic"/>
              </a:rPr>
              <a:t>上</a:t>
            </a:r>
            <a:r>
              <a:rPr lang="en-US" altLang="zh-CN" sz="2900" dirty="0">
                <a:solidFill>
                  <a:srgbClr val="fefefe"/>
                </a:solidFill>
                <a:latin typeface="Times New Roman"/>
                <a:ea typeface="Times New Roman"/>
              </a:rPr>
              <a:t>(client</a:t>
            </a:r>
            <a:r>
              <a:rPr lang="en-US" altLang="zh-CN" sz="2900" spc="5" dirty="0">
                <a:solidFill>
                  <a:srgbClr val="fefefe"/>
                </a:solidFill>
                <a:latin typeface="MS Gothic"/>
                <a:ea typeface="MS Gothic"/>
              </a:rPr>
              <a:t>並</a:t>
            </a:r>
            <a:r>
              <a:rPr lang="en-US" altLang="zh-CN" sz="2900" spc="5" dirty="0">
                <a:solidFill>
                  <a:srgbClr val="fefefe"/>
                </a:solidFill>
                <a:latin typeface="MS Gothic"/>
                <a:ea typeface="MS Gothic"/>
              </a:rPr>
              <a:t>沒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有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送</a:t>
            </a:r>
            <a:r>
              <a:rPr lang="en-US" altLang="zh-CN" sz="2900" spc="5" dirty="0">
                <a:solidFill>
                  <a:srgbClr val="fefefe"/>
                </a:solidFill>
                <a:latin typeface="MS Gothic"/>
                <a:ea typeface="MS Gothic"/>
              </a:rPr>
              <a:t>資</a:t>
            </a:r>
            <a:r>
              <a:rPr lang="en-US" altLang="zh-CN" sz="2900" dirty="0">
                <a:solidFill>
                  <a:srgbClr val="fefefe"/>
                </a:solidFill>
                <a:latin typeface="MS Gothic"/>
                <a:ea typeface="MS Gothic"/>
              </a:rPr>
              <a:t>料</a:t>
            </a:r>
            <a:r>
              <a:rPr lang="en-US" altLang="zh-CN" sz="2900" spc="5" dirty="0">
                <a:solidFill>
                  <a:srgbClr val="fefefe"/>
                </a:solidFill>
                <a:latin typeface="MS Gothic"/>
                <a:ea typeface="MS Gothic"/>
              </a:rPr>
              <a:t>到</a:t>
            </a:r>
            <a:r>
              <a:rPr lang="en-US" altLang="zh-CN" sz="2900" spc="5" dirty="0">
                <a:solidFill>
                  <a:srgbClr val="fefefe"/>
                </a:solidFill>
                <a:latin typeface="Times New Roman"/>
                <a:ea typeface="Times New Roman"/>
              </a:rPr>
              <a:t>se</a:t>
            </a:r>
            <a:r>
              <a:rPr lang="en-US" altLang="zh-CN" sz="2900" dirty="0">
                <a:solidFill>
                  <a:srgbClr val="fefefe"/>
                </a:solidFill>
                <a:latin typeface="Times New Roman"/>
                <a:ea typeface="Times New Roman"/>
              </a:rPr>
              <a:t>rver)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94"/>
              </a:lnSpc>
            </a:pPr>
            <a:endParaRPr lang="en-US" dirty="0" smtClean="0"/>
          </a:p>
          <a:p>
            <a:pPr marL="0" indent="5869434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24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42" name="Picture 24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242" name="Freeform 242"> 
				</p:cNvPr>
          <p:cNvSpPr/>
          <p:nvPr/>
        </p:nvSpPr>
        <p:spPr>
          <a:xfrm>
            <a:off x="1067999" y="1868099"/>
            <a:ext cx="8520500" cy="710000"/>
          </a:xfrm>
          <a:custGeom>
            <a:avLst/>
            <a:gdLst>
              <a:gd name="connsiteX0" fmla="*/ 14675 w 8520500"/>
              <a:gd name="connsiteY0" fmla="*/ 17000 h 710000"/>
              <a:gd name="connsiteX1" fmla="*/ 8530005 w 8520500"/>
              <a:gd name="connsiteY1" fmla="*/ 17000 h 710000"/>
              <a:gd name="connsiteX2" fmla="*/ 8530005 w 8520500"/>
              <a:gd name="connsiteY2" fmla="*/ 717064 h 710000"/>
              <a:gd name="connsiteX3" fmla="*/ 14675 w 8520500"/>
              <a:gd name="connsiteY3" fmla="*/ 717064 h 710000"/>
              <a:gd name="connsiteX4" fmla="*/ 14675 w 8520500"/>
              <a:gd name="connsiteY4" fmla="*/ 17000 h 7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0500" h="710000">
                <a:moveTo>
                  <a:pt x="14675" y="17000"/>
                </a:moveTo>
                <a:lnTo>
                  <a:pt x="8530005" y="17000"/>
                </a:lnTo>
                <a:lnTo>
                  <a:pt x="8530005" y="717064"/>
                </a:lnTo>
                <a:lnTo>
                  <a:pt x="14675" y="717064"/>
                </a:lnTo>
                <a:lnTo>
                  <a:pt x="14675" y="1700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300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3"/>
          <p:cNvSpPr txBox="1"/>
          <p:nvPr/>
        </p:nvSpPr>
        <p:spPr>
          <a:xfrm>
            <a:off x="1177289" y="642790"/>
            <a:ext cx="8503672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898114">
              <a:lnSpc>
                <a:spcPct val="100000"/>
              </a:lnSpc>
            </a:pPr>
            <a:r>
              <a:rPr lang="en-US" altLang="zh-CN" sz="3300" dirty="0">
                <a:solidFill>
                  <a:srgbClr val="323298"/>
                </a:solidFill>
                <a:latin typeface="Arial"/>
                <a:ea typeface="Arial"/>
              </a:rPr>
              <a:t>read</a:t>
            </a:r>
            <a:r>
              <a:rPr lang="en-US" altLang="zh-CN" sz="33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9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read(int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i="1" dirty="0">
                <a:solidFill>
                  <a:srgbClr val="000000"/>
                </a:solidFill>
                <a:latin typeface="Arial"/>
                <a:ea typeface="Arial"/>
              </a:rPr>
              <a:t>sockfd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char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altLang="zh-CN" sz="2250" i="1" dirty="0">
                <a:solidFill>
                  <a:srgbClr val="000000"/>
                </a:solidFill>
                <a:latin typeface="Arial"/>
                <a:ea typeface="Arial"/>
              </a:rPr>
              <a:t>buf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225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250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i="1" dirty="0">
                <a:solidFill>
                  <a:srgbClr val="000000"/>
                </a:solidFill>
                <a:latin typeface="Arial"/>
                <a:ea typeface="Arial"/>
              </a:rPr>
              <a:t>maxlen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);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500" spc="3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500" b="1" i="1" dirty="0">
                <a:solidFill>
                  <a:srgbClr val="000000"/>
                </a:solidFill>
                <a:latin typeface="Arial"/>
                <a:ea typeface="Arial"/>
              </a:rPr>
              <a:t>sockfd</a:t>
            </a:r>
            <a:r>
              <a:rPr lang="en-US" altLang="zh-CN" sz="2500" spc="34" b="1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5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socket</a:t>
            </a:r>
            <a:r>
              <a:rPr lang="en-US" altLang="zh-CN" sz="25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descriptor</a:t>
            </a:r>
            <a:r>
              <a:rPr lang="en-US" altLang="zh-CN" sz="25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(returned</a:t>
            </a:r>
            <a:r>
              <a:rPr lang="en-US" altLang="zh-CN" sz="25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25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socket())</a:t>
            </a:r>
          </a:p>
          <a:p>
            <a:pPr>
              <a:lnSpc>
                <a:spcPts val="56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500" spc="2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500" b="1" i="1" dirty="0">
                <a:solidFill>
                  <a:srgbClr val="000000"/>
                </a:solidFill>
                <a:latin typeface="Arial"/>
                <a:ea typeface="Arial"/>
              </a:rPr>
              <a:t>buf</a:t>
            </a:r>
            <a:r>
              <a:rPr lang="en-US" altLang="zh-CN" sz="2500" b="1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2500" spc="3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buffer</a:t>
            </a:r>
            <a:r>
              <a:rPr lang="en-US" altLang="zh-CN" sz="25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(in</a:t>
            </a:r>
            <a:r>
              <a:rPr lang="en-US" altLang="zh-CN" sz="25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r>
              <a:rPr lang="en-US" altLang="zh-CN" sz="25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program)</a:t>
            </a:r>
            <a:r>
              <a:rPr lang="en-US" altLang="zh-CN" sz="25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5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store</a:t>
            </a:r>
            <a:r>
              <a:rPr lang="en-US" altLang="zh-CN" sz="25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received</a:t>
            </a:r>
            <a:r>
              <a:rPr lang="en-US" altLang="zh-CN" sz="25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500" spc="3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500" b="1" i="1" dirty="0">
                <a:solidFill>
                  <a:srgbClr val="000000"/>
                </a:solidFill>
                <a:latin typeface="Arial"/>
                <a:ea typeface="Arial"/>
              </a:rPr>
              <a:t>maxlen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25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maximum</a:t>
            </a:r>
            <a:r>
              <a:rPr lang="en-US" altLang="zh-CN" sz="25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number</a:t>
            </a:r>
            <a:r>
              <a:rPr lang="en-US" altLang="zh-CN" sz="25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5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bytes</a:t>
            </a:r>
            <a:r>
              <a:rPr lang="en-US" altLang="zh-CN" sz="25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5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receive</a:t>
            </a:r>
          </a:p>
          <a:p>
            <a:pPr>
              <a:lnSpc>
                <a:spcPts val="56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500" spc="3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Returns:</a:t>
            </a:r>
            <a:r>
              <a:rPr lang="en-US" altLang="zh-CN" sz="25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#</a:t>
            </a:r>
            <a:r>
              <a:rPr lang="en-US" altLang="zh-CN" sz="25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5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bytes</a:t>
            </a:r>
            <a:r>
              <a:rPr lang="en-US" altLang="zh-CN" sz="25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received</a:t>
            </a:r>
            <a:r>
              <a:rPr lang="en-US" altLang="zh-CN" sz="25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&lt;=</a:t>
            </a:r>
            <a:r>
              <a:rPr lang="en-US" altLang="zh-CN" sz="2500" b="1" i="1" dirty="0">
                <a:solidFill>
                  <a:srgbClr val="000000"/>
                </a:solidFill>
                <a:latin typeface="Arial"/>
                <a:ea typeface="Arial"/>
              </a:rPr>
              <a:t>maxlen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altLang="zh-CN" sz="25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if</a:t>
            </a:r>
            <a:r>
              <a:rPr lang="en-US" altLang="zh-CN" sz="25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OK,</a:t>
            </a:r>
          </a:p>
          <a:p>
            <a:pPr hangingPunct="0" marL="485635">
              <a:lnSpc>
                <a:spcPct val="118750"/>
              </a:lnSpc>
              <a:spcBef>
                <a:spcPts val="315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25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if</a:t>
            </a:r>
            <a:r>
              <a:rPr lang="en-US" altLang="zh-CN" sz="25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connection</a:t>
            </a:r>
            <a:r>
              <a:rPr lang="en-US" altLang="zh-CN" sz="25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has</a:t>
            </a:r>
            <a:r>
              <a:rPr lang="en-US" altLang="zh-CN" sz="25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been</a:t>
            </a:r>
            <a:r>
              <a:rPr lang="en-US" altLang="zh-CN" sz="25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gracefully</a:t>
            </a:r>
            <a:r>
              <a:rPr lang="en-US" altLang="zh-CN" sz="25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closed,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negative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number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250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error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04"/>
              </a:lnSpc>
            </a:pPr>
            <a:endParaRPr lang="en-US" dirty="0" smtClean="0"/>
          </a:p>
          <a:p>
            <a:pPr marL="0" indent="5805372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244" name="TextBox 244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47" name="Picture 24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247" name="Freeform 247"> 
				</p:cNvPr>
          <p:cNvSpPr/>
          <p:nvPr/>
        </p:nvSpPr>
        <p:spPr>
          <a:xfrm>
            <a:off x="6762750" y="1822450"/>
            <a:ext cx="2914650" cy="4552950"/>
          </a:xfrm>
          <a:custGeom>
            <a:avLst/>
            <a:gdLst>
              <a:gd name="connsiteX0" fmla="*/ 18174 w 2914650"/>
              <a:gd name="connsiteY0" fmla="*/ 18287 h 4552950"/>
              <a:gd name="connsiteX1" fmla="*/ 2923971 w 2914650"/>
              <a:gd name="connsiteY1" fmla="*/ 18287 h 4552950"/>
              <a:gd name="connsiteX2" fmla="*/ 2923971 w 2914650"/>
              <a:gd name="connsiteY2" fmla="*/ 4565450 h 4552950"/>
              <a:gd name="connsiteX3" fmla="*/ 18174 w 2914650"/>
              <a:gd name="connsiteY3" fmla="*/ 4565450 h 4552950"/>
              <a:gd name="connsiteX4" fmla="*/ 18174 w 2914650"/>
              <a:gd name="connsiteY4" fmla="*/ 18287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4650" h="4552950">
                <a:moveTo>
                  <a:pt x="18174" y="18287"/>
                </a:moveTo>
                <a:lnTo>
                  <a:pt x="2923971" y="18287"/>
                </a:lnTo>
                <a:lnTo>
                  <a:pt x="2923971" y="4565450"/>
                </a:lnTo>
                <a:lnTo>
                  <a:pt x="18174" y="4565450"/>
                </a:lnTo>
                <a:lnTo>
                  <a:pt x="18174" y="18287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> 
				</p:cNvPr>
          <p:cNvSpPr/>
          <p:nvPr/>
        </p:nvSpPr>
        <p:spPr>
          <a:xfrm>
            <a:off x="8032750" y="2127250"/>
            <a:ext cx="1047750" cy="603250"/>
          </a:xfrm>
          <a:custGeom>
            <a:avLst/>
            <a:gdLst>
              <a:gd name="connsiteX0" fmla="*/ 14643 w 1047750"/>
              <a:gd name="connsiteY0" fmla="*/ 10934 h 603250"/>
              <a:gd name="connsiteX1" fmla="*/ 1057706 w 1047750"/>
              <a:gd name="connsiteY1" fmla="*/ 10934 h 603250"/>
              <a:gd name="connsiteX2" fmla="*/ 1057706 w 1047750"/>
              <a:gd name="connsiteY2" fmla="*/ 607466 h 603250"/>
              <a:gd name="connsiteX3" fmla="*/ 14643 w 1047750"/>
              <a:gd name="connsiteY3" fmla="*/ 607466 h 603250"/>
              <a:gd name="connsiteX4" fmla="*/ 14643 w 1047750"/>
              <a:gd name="connsiteY4" fmla="*/ 10934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603250">
                <a:moveTo>
                  <a:pt x="14643" y="10934"/>
                </a:moveTo>
                <a:lnTo>
                  <a:pt x="1057706" y="10934"/>
                </a:lnTo>
                <a:lnTo>
                  <a:pt x="1057706" y="607466"/>
                </a:lnTo>
                <a:lnTo>
                  <a:pt x="14643" y="607466"/>
                </a:lnTo>
                <a:lnTo>
                  <a:pt x="14643" y="10934"/>
                </a:lnTo>
                <a:close/>
              </a:path>
            </a:pathLst>
          </a:custGeom>
          <a:solidFill>
            <a:srgbClr val="b9de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> 
				</p:cNvPr>
          <p:cNvSpPr/>
          <p:nvPr/>
        </p:nvSpPr>
        <p:spPr>
          <a:xfrm>
            <a:off x="7740650" y="3244850"/>
            <a:ext cx="1644650" cy="895350"/>
          </a:xfrm>
          <a:custGeom>
            <a:avLst/>
            <a:gdLst>
              <a:gd name="connsiteX0" fmla="*/ 9423 w 1644650"/>
              <a:gd name="connsiteY0" fmla="*/ 12458 h 895350"/>
              <a:gd name="connsiteX1" fmla="*/ 1648764 w 1644650"/>
              <a:gd name="connsiteY1" fmla="*/ 12458 h 895350"/>
              <a:gd name="connsiteX2" fmla="*/ 1648764 w 1644650"/>
              <a:gd name="connsiteY2" fmla="*/ 906436 h 895350"/>
              <a:gd name="connsiteX3" fmla="*/ 9423 w 1644650"/>
              <a:gd name="connsiteY3" fmla="*/ 906436 h 895350"/>
              <a:gd name="connsiteX4" fmla="*/ 9423 w 1644650"/>
              <a:gd name="connsiteY4" fmla="*/ 1245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650" h="895350">
                <a:moveTo>
                  <a:pt x="9423" y="12458"/>
                </a:moveTo>
                <a:lnTo>
                  <a:pt x="1648764" y="12458"/>
                </a:lnTo>
                <a:lnTo>
                  <a:pt x="1648764" y="906436"/>
                </a:lnTo>
                <a:lnTo>
                  <a:pt x="9423" y="906436"/>
                </a:lnTo>
                <a:lnTo>
                  <a:pt x="9423" y="12458"/>
                </a:lnTo>
                <a:close/>
              </a:path>
            </a:pathLst>
          </a:custGeom>
          <a:solidFill>
            <a:srgbClr val="b9de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> 
				</p:cNvPr>
          <p:cNvSpPr/>
          <p:nvPr/>
        </p:nvSpPr>
        <p:spPr>
          <a:xfrm>
            <a:off x="8811713" y="2715713"/>
            <a:ext cx="90986" cy="459286"/>
          </a:xfrm>
          <a:custGeom>
            <a:avLst/>
            <a:gdLst>
              <a:gd name="connsiteX0" fmla="*/ 65205 w 90986"/>
              <a:gd name="connsiteY0" fmla="*/ 466005 h 459286"/>
              <a:gd name="connsiteX1" fmla="*/ 65205 w 90986"/>
              <a:gd name="connsiteY1" fmla="*/ 97882 h 459286"/>
              <a:gd name="connsiteX2" fmla="*/ 94770 w 90986"/>
              <a:gd name="connsiteY2" fmla="*/ 97882 h 459286"/>
              <a:gd name="connsiteX3" fmla="*/ 55350 w 90986"/>
              <a:gd name="connsiteY3" fmla="*/ 19003 h 459286"/>
              <a:gd name="connsiteX4" fmla="*/ 15916 w 90986"/>
              <a:gd name="connsiteY4" fmla="*/ 97882 h 459286"/>
              <a:gd name="connsiteX5" fmla="*/ 45495 w 90986"/>
              <a:gd name="connsiteY5" fmla="*/ 97882 h 459286"/>
              <a:gd name="connsiteX6" fmla="*/ 45495 w 90986"/>
              <a:gd name="connsiteY6" fmla="*/ 466005 h 459286"/>
              <a:gd name="connsiteX7" fmla="*/ 65205 w 90986"/>
              <a:gd name="connsiteY7" fmla="*/ 466005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986" h="459286">
                <a:moveTo>
                  <a:pt x="65205" y="466005"/>
                </a:moveTo>
                <a:lnTo>
                  <a:pt x="65205" y="97882"/>
                </a:lnTo>
                <a:lnTo>
                  <a:pt x="94770" y="97882"/>
                </a:lnTo>
                <a:lnTo>
                  <a:pt x="55350" y="19003"/>
                </a:lnTo>
                <a:lnTo>
                  <a:pt x="15916" y="97882"/>
                </a:lnTo>
                <a:lnTo>
                  <a:pt x="45495" y="97882"/>
                </a:lnTo>
                <a:lnTo>
                  <a:pt x="45495" y="466005"/>
                </a:lnTo>
                <a:lnTo>
                  <a:pt x="65205" y="466005"/>
                </a:lnTo>
                <a:close/>
              </a:path>
            </a:pathLst>
          </a:custGeom>
          <a:solidFill>
            <a:srgbClr val="fe00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> 
				</p:cNvPr>
          <p:cNvSpPr/>
          <p:nvPr/>
        </p:nvSpPr>
        <p:spPr>
          <a:xfrm>
            <a:off x="8354513" y="2715713"/>
            <a:ext cx="103686" cy="459286"/>
          </a:xfrm>
          <a:custGeom>
            <a:avLst/>
            <a:gdLst>
              <a:gd name="connsiteX0" fmla="*/ 65751 w 103686"/>
              <a:gd name="connsiteY0" fmla="*/ 466005 h 459286"/>
              <a:gd name="connsiteX1" fmla="*/ 105172 w 103686"/>
              <a:gd name="connsiteY1" fmla="*/ 387112 h 459286"/>
              <a:gd name="connsiteX2" fmla="*/ 75607 w 103686"/>
              <a:gd name="connsiteY2" fmla="*/ 387112 h 459286"/>
              <a:gd name="connsiteX3" fmla="*/ 75607 w 103686"/>
              <a:gd name="connsiteY3" fmla="*/ 19003 h 459286"/>
              <a:gd name="connsiteX4" fmla="*/ 55896 w 103686"/>
              <a:gd name="connsiteY4" fmla="*/ 19003 h 459286"/>
              <a:gd name="connsiteX5" fmla="*/ 55896 w 103686"/>
              <a:gd name="connsiteY5" fmla="*/ 387112 h 459286"/>
              <a:gd name="connsiteX6" fmla="*/ 26330 w 103686"/>
              <a:gd name="connsiteY6" fmla="*/ 387112 h 459286"/>
              <a:gd name="connsiteX7" fmla="*/ 65751 w 103686"/>
              <a:gd name="connsiteY7" fmla="*/ 466005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686" h="459286">
                <a:moveTo>
                  <a:pt x="65751" y="466005"/>
                </a:moveTo>
                <a:lnTo>
                  <a:pt x="105172" y="387112"/>
                </a:lnTo>
                <a:lnTo>
                  <a:pt x="75607" y="387112"/>
                </a:lnTo>
                <a:lnTo>
                  <a:pt x="75607" y="19003"/>
                </a:lnTo>
                <a:lnTo>
                  <a:pt x="55896" y="19003"/>
                </a:lnTo>
                <a:lnTo>
                  <a:pt x="55896" y="387112"/>
                </a:lnTo>
                <a:lnTo>
                  <a:pt x="26330" y="387112"/>
                </a:lnTo>
                <a:lnTo>
                  <a:pt x="65751" y="466005"/>
                </a:lnTo>
                <a:close/>
              </a:path>
            </a:pathLst>
          </a:custGeom>
          <a:solidFill>
            <a:srgbClr val="fe00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> 
				</p:cNvPr>
          <p:cNvSpPr/>
          <p:nvPr/>
        </p:nvSpPr>
        <p:spPr>
          <a:xfrm>
            <a:off x="8583113" y="4874713"/>
            <a:ext cx="90986" cy="459286"/>
          </a:xfrm>
          <a:custGeom>
            <a:avLst/>
            <a:gdLst>
              <a:gd name="connsiteX0" fmla="*/ 70400 w 90986"/>
              <a:gd name="connsiteY0" fmla="*/ 469662 h 459286"/>
              <a:gd name="connsiteX1" fmla="*/ 70400 w 90986"/>
              <a:gd name="connsiteY1" fmla="*/ 101540 h 459286"/>
              <a:gd name="connsiteX2" fmla="*/ 99978 w 90986"/>
              <a:gd name="connsiteY2" fmla="*/ 101540 h 459286"/>
              <a:gd name="connsiteX3" fmla="*/ 60545 w 90986"/>
              <a:gd name="connsiteY3" fmla="*/ 22660 h 459286"/>
              <a:gd name="connsiteX4" fmla="*/ 21124 w 90986"/>
              <a:gd name="connsiteY4" fmla="*/ 101540 h 459286"/>
              <a:gd name="connsiteX5" fmla="*/ 50689 w 90986"/>
              <a:gd name="connsiteY5" fmla="*/ 101540 h 459286"/>
              <a:gd name="connsiteX6" fmla="*/ 50689 w 90986"/>
              <a:gd name="connsiteY6" fmla="*/ 469662 h 459286"/>
              <a:gd name="connsiteX7" fmla="*/ 70400 w 90986"/>
              <a:gd name="connsiteY7" fmla="*/ 469662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986" h="459286">
                <a:moveTo>
                  <a:pt x="70400" y="469662"/>
                </a:moveTo>
                <a:lnTo>
                  <a:pt x="70400" y="101540"/>
                </a:lnTo>
                <a:lnTo>
                  <a:pt x="99978" y="101540"/>
                </a:lnTo>
                <a:lnTo>
                  <a:pt x="60545" y="22660"/>
                </a:lnTo>
                <a:lnTo>
                  <a:pt x="21124" y="101540"/>
                </a:lnTo>
                <a:lnTo>
                  <a:pt x="50689" y="101540"/>
                </a:lnTo>
                <a:lnTo>
                  <a:pt x="50689" y="469662"/>
                </a:lnTo>
                <a:lnTo>
                  <a:pt x="70400" y="469662"/>
                </a:lnTo>
                <a:close/>
              </a:path>
            </a:pathLst>
          </a:custGeom>
          <a:solidFill>
            <a:srgbClr val="fe00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> 
				</p:cNvPr>
          <p:cNvSpPr/>
          <p:nvPr/>
        </p:nvSpPr>
        <p:spPr>
          <a:xfrm>
            <a:off x="8583113" y="4277813"/>
            <a:ext cx="90986" cy="459286"/>
          </a:xfrm>
          <a:custGeom>
            <a:avLst/>
            <a:gdLst>
              <a:gd name="connsiteX0" fmla="*/ 70400 w 90986"/>
              <a:gd name="connsiteY0" fmla="*/ 470018 h 459286"/>
              <a:gd name="connsiteX1" fmla="*/ 70400 w 90986"/>
              <a:gd name="connsiteY1" fmla="*/ 101908 h 459286"/>
              <a:gd name="connsiteX2" fmla="*/ 99978 w 90986"/>
              <a:gd name="connsiteY2" fmla="*/ 101908 h 459286"/>
              <a:gd name="connsiteX3" fmla="*/ 60545 w 90986"/>
              <a:gd name="connsiteY3" fmla="*/ 23028 h 459286"/>
              <a:gd name="connsiteX4" fmla="*/ 21124 w 90986"/>
              <a:gd name="connsiteY4" fmla="*/ 101908 h 459286"/>
              <a:gd name="connsiteX5" fmla="*/ 50689 w 90986"/>
              <a:gd name="connsiteY5" fmla="*/ 101908 h 459286"/>
              <a:gd name="connsiteX6" fmla="*/ 50689 w 90986"/>
              <a:gd name="connsiteY6" fmla="*/ 470018 h 459286"/>
              <a:gd name="connsiteX7" fmla="*/ 70400 w 90986"/>
              <a:gd name="connsiteY7" fmla="*/ 470018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986" h="459286">
                <a:moveTo>
                  <a:pt x="70400" y="470018"/>
                </a:moveTo>
                <a:lnTo>
                  <a:pt x="70400" y="101908"/>
                </a:lnTo>
                <a:lnTo>
                  <a:pt x="99978" y="101908"/>
                </a:lnTo>
                <a:lnTo>
                  <a:pt x="60545" y="23028"/>
                </a:lnTo>
                <a:lnTo>
                  <a:pt x="21124" y="101908"/>
                </a:lnTo>
                <a:lnTo>
                  <a:pt x="50689" y="101908"/>
                </a:lnTo>
                <a:lnTo>
                  <a:pt x="50689" y="470018"/>
                </a:lnTo>
                <a:lnTo>
                  <a:pt x="70400" y="470018"/>
                </a:lnTo>
                <a:close/>
              </a:path>
            </a:pathLst>
          </a:custGeom>
          <a:solidFill>
            <a:srgbClr val="fe00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> 
				</p:cNvPr>
          <p:cNvSpPr/>
          <p:nvPr/>
        </p:nvSpPr>
        <p:spPr>
          <a:xfrm>
            <a:off x="8849813" y="1598113"/>
            <a:ext cx="319586" cy="459286"/>
          </a:xfrm>
          <a:custGeom>
            <a:avLst/>
            <a:gdLst>
              <a:gd name="connsiteX0" fmla="*/ 312106 w 319586"/>
              <a:gd name="connsiteY0" fmla="*/ 16386 h 459286"/>
              <a:gd name="connsiteX1" fmla="*/ 57001 w 319586"/>
              <a:gd name="connsiteY1" fmla="*/ 397818 h 459286"/>
              <a:gd name="connsiteX2" fmla="*/ 28324 w 319586"/>
              <a:gd name="connsiteY2" fmla="*/ 378628 h 459286"/>
              <a:gd name="connsiteX3" fmla="*/ 17250 w 319586"/>
              <a:gd name="connsiteY3" fmla="*/ 466119 h 459286"/>
              <a:gd name="connsiteX4" fmla="*/ 93857 w 319586"/>
              <a:gd name="connsiteY4" fmla="*/ 422494 h 459286"/>
              <a:gd name="connsiteX5" fmla="*/ 65192 w 319586"/>
              <a:gd name="connsiteY5" fmla="*/ 403305 h 459286"/>
              <a:gd name="connsiteX6" fmla="*/ 320298 w 319586"/>
              <a:gd name="connsiteY6" fmla="*/ 21860 h 459286"/>
              <a:gd name="connsiteX7" fmla="*/ 312106 w 319586"/>
              <a:gd name="connsiteY7" fmla="*/ 16386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586" h="459286">
                <a:moveTo>
                  <a:pt x="312106" y="16386"/>
                </a:moveTo>
                <a:lnTo>
                  <a:pt x="57001" y="397818"/>
                </a:lnTo>
                <a:lnTo>
                  <a:pt x="28324" y="378628"/>
                </a:lnTo>
                <a:lnTo>
                  <a:pt x="17250" y="466119"/>
                </a:lnTo>
                <a:lnTo>
                  <a:pt x="93857" y="422494"/>
                </a:lnTo>
                <a:lnTo>
                  <a:pt x="65192" y="403305"/>
                </a:lnTo>
                <a:lnTo>
                  <a:pt x="320298" y="21860"/>
                </a:lnTo>
                <a:lnTo>
                  <a:pt x="312106" y="1638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5"/>
          <p:cNvSpPr txBox="1"/>
          <p:nvPr/>
        </p:nvSpPr>
        <p:spPr>
          <a:xfrm>
            <a:off x="3312337" y="646680"/>
            <a:ext cx="4222292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spc="15" dirty="0">
                <a:solidFill>
                  <a:srgbClr val="163316"/>
                </a:solidFill>
                <a:latin typeface="MS Gothic"/>
                <a:ea typeface="MS Gothic"/>
              </a:rPr>
              <a:t>關</a:t>
            </a:r>
            <a:r>
              <a:rPr lang="en-US" altLang="zh-CN" sz="3300" spc="15" dirty="0">
                <a:solidFill>
                  <a:srgbClr val="163316"/>
                </a:solidFill>
                <a:latin typeface="MS Gothic"/>
                <a:ea typeface="MS Gothic"/>
              </a:rPr>
              <a:t>於</a:t>
            </a:r>
            <a:r>
              <a:rPr lang="en-US" altLang="zh-CN" sz="3300" spc="15" dirty="0">
                <a:solidFill>
                  <a:srgbClr val="163316"/>
                </a:solidFill>
                <a:latin typeface="MS Gothic"/>
                <a:ea typeface="MS Gothic"/>
              </a:rPr>
              <a:t>使</a:t>
            </a:r>
            <a:r>
              <a:rPr lang="en-US" altLang="zh-CN" sz="3300" spc="20" dirty="0">
                <a:solidFill>
                  <a:srgbClr val="163316"/>
                </a:solidFill>
                <a:latin typeface="MS Gothic"/>
                <a:ea typeface="MS Gothic"/>
              </a:rPr>
              <a:t>用</a:t>
            </a:r>
            <a:r>
              <a:rPr lang="en-US" altLang="zh-CN" sz="3300" spc="5" dirty="0">
                <a:solidFill>
                  <a:srgbClr val="163316"/>
                </a:solidFill>
                <a:latin typeface="Times New Roman"/>
                <a:ea typeface="Times New Roman"/>
              </a:rPr>
              <a:t>read</a:t>
            </a:r>
            <a:r>
              <a:rPr lang="en-US" altLang="zh-CN" sz="3300" spc="20" dirty="0">
                <a:solidFill>
                  <a:srgbClr val="163316"/>
                </a:solidFill>
                <a:latin typeface="MS Gothic"/>
                <a:ea typeface="MS Gothic"/>
              </a:rPr>
              <a:t>讀</a:t>
            </a:r>
            <a:r>
              <a:rPr lang="en-US" altLang="zh-CN" sz="3300" spc="20" dirty="0">
                <a:solidFill>
                  <a:srgbClr val="163316"/>
                </a:solidFill>
                <a:latin typeface="MS Gothic"/>
                <a:ea typeface="MS Gothic"/>
              </a:rPr>
              <a:t>取</a:t>
            </a:r>
            <a:r>
              <a:rPr lang="en-US" altLang="zh-CN" sz="3300" spc="15" dirty="0">
                <a:solidFill>
                  <a:srgbClr val="163316"/>
                </a:solidFill>
                <a:latin typeface="MS Gothic"/>
                <a:ea typeface="MS Gothic"/>
              </a:rPr>
              <a:t>資</a:t>
            </a:r>
            <a:r>
              <a:rPr lang="en-US" altLang="zh-CN" sz="3300" spc="15" dirty="0">
                <a:solidFill>
                  <a:srgbClr val="163316"/>
                </a:solidFill>
                <a:latin typeface="MS Gothic"/>
                <a:ea typeface="MS Gothic"/>
              </a:rPr>
              <a:t>料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8812200" y="1375308"/>
            <a:ext cx="890720" cy="281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50" spc="10" dirty="0">
                <a:solidFill>
                  <a:srgbClr val="000000"/>
                </a:solidFill>
                <a:latin typeface="Times New Roman"/>
                <a:ea typeface="Times New Roman"/>
              </a:rPr>
              <a:t>re</a:t>
            </a:r>
            <a:r>
              <a:rPr lang="en-US" altLang="zh-CN" sz="1850" spc="5" dirty="0">
                <a:solidFill>
                  <a:srgbClr val="000000"/>
                </a:solidFill>
                <a:latin typeface="Times New Roman"/>
                <a:ea typeface="Times New Roman"/>
              </a:rPr>
              <a:t>cvline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963749" y="1916765"/>
            <a:ext cx="5354461" cy="3839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355602" indent="-355602">
              <a:lnSpc>
                <a:spcPct val="95416"/>
              </a:lnSpc>
            </a:pPr>
            <a:r>
              <a:rPr lang="en-US" altLang="zh-CN" sz="290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154" dirty="0">
                <a:solidFill>
                  <a:srgbClr val="99c01b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從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server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送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過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來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是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先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放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在</a:t>
            </a:r>
            <a:r>
              <a:rPr lang="en-US" altLang="zh-CN" sz="2900" spc="64" dirty="0">
                <a:solidFill>
                  <a:srgbClr val="000000"/>
                </a:solidFill>
                <a:latin typeface="MS Gothic"/>
                <a:ea typeface="MS Gothic"/>
              </a:rPr>
              <a:t>位</a:t>
            </a:r>
            <a:r>
              <a:rPr lang="en-US" altLang="zh-CN" sz="2900" spc="69" dirty="0">
                <a:solidFill>
                  <a:srgbClr val="000000"/>
                </a:solidFill>
                <a:latin typeface="MS Gothic"/>
                <a:ea typeface="MS Gothic"/>
              </a:rPr>
              <a:t>於</a:t>
            </a:r>
            <a:r>
              <a:rPr lang="en-US" altLang="zh-CN" sz="2900" spc="25" dirty="0">
                <a:solidFill>
                  <a:srgbClr val="000000"/>
                </a:solidFill>
                <a:latin typeface="Times New Roman"/>
                <a:ea typeface="Times New Roman"/>
              </a:rPr>
              <a:t>kernel</a:t>
            </a:r>
            <a:r>
              <a:rPr lang="en-US" altLang="zh-CN" sz="2900" spc="85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2900" spc="25" dirty="0">
                <a:solidFill>
                  <a:srgbClr val="000000"/>
                </a:solidFill>
                <a:latin typeface="Times New Roman"/>
                <a:ea typeface="Times New Roman"/>
              </a:rPr>
              <a:t>socket</a:t>
            </a:r>
            <a:r>
              <a:rPr lang="en-US" altLang="zh-CN" sz="2900" spc="-3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spc="30" dirty="0">
                <a:solidFill>
                  <a:srgbClr val="000000"/>
                </a:solidFill>
                <a:latin typeface="Times New Roman"/>
                <a:ea typeface="Times New Roman"/>
              </a:rPr>
              <a:t>receive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spc="5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uffer</a:t>
            </a:r>
          </a:p>
          <a:p>
            <a:pPr hangingPunct="0" marL="355602" indent="-355602">
              <a:lnSpc>
                <a:spcPct val="95416"/>
              </a:lnSpc>
              <a:spcBef>
                <a:spcPts val="154"/>
              </a:spcBef>
            </a:pPr>
            <a:r>
              <a:rPr lang="en-US" altLang="zh-CN" sz="290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185" dirty="0">
                <a:solidFill>
                  <a:srgbClr val="99c01b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client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應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用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程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式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呼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叫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read()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將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此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buffer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資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料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取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回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放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於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自</a:t>
            </a:r>
            <a:r>
              <a:rPr lang="en-US" altLang="zh-CN" sz="2900" spc="5" dirty="0">
                <a:solidFill>
                  <a:srgbClr val="000000"/>
                </a:solidFill>
                <a:latin typeface="MS Gothic"/>
                <a:ea typeface="MS Gothic"/>
              </a:rPr>
              <a:t>己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程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式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buffer</a:t>
            </a:r>
            <a:r>
              <a:rPr lang="en-US" altLang="zh-CN" sz="29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recvline</a:t>
            </a:r>
          </a:p>
          <a:p>
            <a:pPr hangingPunct="0" marL="355602" indent="-355602">
              <a:lnSpc>
                <a:spcPct val="95833"/>
              </a:lnSpc>
              <a:spcBef>
                <a:spcPts val="139"/>
              </a:spcBef>
            </a:pPr>
            <a:r>
              <a:rPr lang="en-US" altLang="zh-CN" sz="290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89" dirty="0">
                <a:solidFill>
                  <a:srgbClr val="99c01b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如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socket</a:t>
            </a:r>
            <a:r>
              <a:rPr lang="en-US" altLang="zh-CN" sz="29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receive</a:t>
            </a:r>
            <a:r>
              <a:rPr lang="en-US" altLang="zh-CN" sz="29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buffer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中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沒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有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資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料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，</a:t>
            </a:r>
            <a:r>
              <a:rPr lang="en-US" altLang="zh-CN" sz="2900" spc="-5" dirty="0">
                <a:solidFill>
                  <a:srgbClr val="000000"/>
                </a:solidFill>
                <a:latin typeface="MS Gothic"/>
                <a:ea typeface="MS Gothic"/>
              </a:rPr>
              <a:t>則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read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呼</a:t>
            </a:r>
            <a:r>
              <a:rPr lang="en-US" altLang="zh-CN" sz="2900" spc="-5" dirty="0">
                <a:solidFill>
                  <a:srgbClr val="000000"/>
                </a:solidFill>
                <a:latin typeface="MS Gothic"/>
                <a:ea typeface="MS Gothic"/>
              </a:rPr>
              <a:t>叫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會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被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block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spc="-5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暫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時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無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法</a:t>
            </a:r>
            <a:r>
              <a:rPr lang="en-US" altLang="zh-CN" sz="2900" spc="5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eturn)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fefefe"/>
                </a:solidFill>
                <a:latin typeface="Arial"/>
                <a:ea typeface="Arial"/>
              </a:rPr>
              <a:t>43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60211" y="1840738"/>
          <a:ext cx="3753385" cy="4556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12"/>
                <a:gridCol w="2905793"/>
                <a:gridCol w="326879"/>
              </a:tblGrid>
              <a:tr h="1193076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729"/>
                        </a:lnSpc>
                      </a:pPr>
                      <a:endParaRPr lang="en-US" dirty="0" smtClean="0"/>
                    </a:p>
                    <a:p>
                      <a:pPr marL="0" indent="-353809">
                        <a:lnSpc>
                          <a:spcPct val="100000"/>
                        </a:lnSpc>
                      </a:pPr>
                      <a:r>
                        <a:rPr lang="en-US" altLang="zh-CN" sz="1850" spc="-264" b="1" dirty="0">
                          <a:solidFill>
                            <a:srgbClr val="323298"/>
                          </a:solidFill>
                          <a:latin typeface="Times New Roman"/>
                          <a:ea typeface="Times New Roman"/>
                        </a:rPr>
                        <a:t>user</a:t>
                      </a:r>
                      <a:r>
                        <a:rPr lang="en-US" altLang="zh-CN" sz="1850" spc="-15" b="1" dirty="0">
                          <a:solidFill>
                            <a:srgbClr val="3232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50" spc="-259" b="1" dirty="0">
                          <a:solidFill>
                            <a:srgbClr val="323298"/>
                          </a:solidFill>
                          <a:latin typeface="Times New Roman"/>
                          <a:ea typeface="Times New Roman"/>
                        </a:rPr>
                        <a:t>process</a:t>
                      </a:r>
                    </a:p>
                  </a:txBody>
                  <a:tcPr marL="0" marR="0" marT="0" marB="0">
                    <a:lnR w="9857">
                      <a:solidFill>
                        <a:srgbClr val="000000"/>
                      </a:solidFill>
                      <a:prstDash val="solid"/>
                    </a:lnR>
                    <a:lnB w="29573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25"/>
                        </a:lnSpc>
                      </a:pPr>
                      <a:endParaRPr lang="en-US" dirty="0" smtClean="0"/>
                    </a:p>
                    <a:p>
                      <a:pPr marL="0" indent="84756">
                        <a:lnSpc>
                          <a:spcPct val="100000"/>
                        </a:lnSpc>
                      </a:pPr>
                      <a:r>
                        <a:rPr lang="en-US" altLang="zh-CN" sz="1850" spc="-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app</a:t>
                      </a:r>
                      <a:r>
                        <a:rPr lang="en-US" altLang="zh-CN" sz="18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lication</a:t>
                      </a:r>
                    </a:p>
                    <a:p>
                      <a:pPr marL="0" indent="1309075">
                        <a:lnSpc>
                          <a:spcPct val="100000"/>
                        </a:lnSpc>
                      </a:pPr>
                      <a:r>
                        <a:rPr lang="en-US" altLang="zh-CN" sz="1650" spc="-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app</a:t>
                      </a:r>
                      <a:r>
                        <a:rPr lang="en-US" altLang="zh-CN" sz="16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lication</a:t>
                      </a:r>
                    </a:p>
                    <a:p>
                      <a:pPr marL="0" indent="1522498">
                        <a:lnSpc>
                          <a:spcPct val="100000"/>
                        </a:lnSpc>
                      </a:pPr>
                      <a:r>
                        <a:rPr lang="en-US" altLang="zh-CN" sz="1650" spc="-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buff</a:t>
                      </a:r>
                      <a:r>
                        <a:rPr lang="en-US" altLang="zh-CN" sz="1650" spc="-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er</a:t>
                      </a:r>
                    </a:p>
                    <a:p>
                      <a:pPr marL="0" indent="2244811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en-US" altLang="zh-CN" sz="1850" spc="-20" dirty="0">
                          <a:solidFill>
                            <a:srgbClr val="fe0065"/>
                          </a:solidFill>
                          <a:latin typeface="Times New Roman"/>
                          <a:ea typeface="Times New Roman"/>
                        </a:rPr>
                        <a:t>Re</a:t>
                      </a:r>
                      <a:r>
                        <a:rPr lang="en-US" altLang="zh-CN" sz="1850" spc="-10" dirty="0">
                          <a:solidFill>
                            <a:srgbClr val="fe0065"/>
                          </a:solidFill>
                          <a:latin typeface="Times New Roman"/>
                          <a:ea typeface="Times New Roman"/>
                        </a:rPr>
                        <a:t>ad</a:t>
                      </a:r>
                    </a:p>
                  </a:txBody>
                  <a:tcPr marL="0" marR="0" marT="0" marB="0">
                    <a:lnL w="9857">
                      <a:solidFill>
                        <a:srgbClr val="000000"/>
                      </a:solidFill>
                      <a:prstDash val="solid"/>
                    </a:lnL>
                    <a:lnR w="9857">
                      <a:solidFill>
                        <a:srgbClr val="000000"/>
                      </a:solidFill>
                      <a:prstDash val="solid"/>
                    </a:lnR>
                    <a:lnT w="9857">
                      <a:solidFill>
                        <a:srgbClr val="000000"/>
                      </a:solidFill>
                      <a:prstDash val="solid"/>
                    </a:lnT>
                    <a:lnB w="29573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169"/>
                        </a:lnSpc>
                      </a:pPr>
                      <a:endParaRPr lang="en-US" dirty="0" smtClean="0"/>
                    </a:p>
                    <a:p>
                      <a:pPr marL="0" indent="-114412">
                        <a:lnSpc>
                          <a:spcPct val="100000"/>
                        </a:lnSpc>
                      </a:pPr>
                      <a:r>
                        <a:rPr lang="en-US" altLang="zh-CN" sz="1850" spc="-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da</a:t>
                      </a:r>
                      <a:r>
                        <a:rPr lang="en-US" altLang="zh-CN" sz="18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ta</a:t>
                      </a:r>
                    </a:p>
                  </a:txBody>
                  <a:tcPr marL="0" marR="0" marT="0" marB="0">
                    <a:lnL w="9857">
                      <a:solidFill>
                        <a:srgbClr val="000000"/>
                      </a:solidFill>
                      <a:prstDash val="solid"/>
                    </a:lnL>
                    <a:lnB w="29573">
                      <a:solidFill>
                        <a:srgbClr val="000000"/>
                      </a:solidFill>
                      <a:prstDash val="sysDash"/>
                    </a:lnB>
                  </a:tcPr>
                </a:tc>
              </a:tr>
              <a:tr h="336391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739"/>
                        </a:lnSpc>
                      </a:pPr>
                      <a:endParaRPr lang="en-US" dirty="0" smtClean="0"/>
                    </a:p>
                    <a:p>
                      <a:pPr marL="0" indent="19062">
                        <a:lnSpc>
                          <a:spcPct val="100000"/>
                        </a:lnSpc>
                      </a:pPr>
                      <a:r>
                        <a:rPr lang="en-US" altLang="zh-CN" sz="1850" spc="-264" b="1" dirty="0">
                          <a:solidFill>
                            <a:srgbClr val="323298"/>
                          </a:solidFill>
                          <a:latin typeface="Times New Roman"/>
                          <a:ea typeface="Times New Roman"/>
                        </a:rPr>
                        <a:t>Ke</a:t>
                      </a:r>
                      <a:r>
                        <a:rPr lang="en-US" altLang="zh-CN" sz="1850" spc="-259" b="1" dirty="0">
                          <a:solidFill>
                            <a:srgbClr val="323298"/>
                          </a:solidFill>
                          <a:latin typeface="Times New Roman"/>
                          <a:ea typeface="Times New Roman"/>
                        </a:rPr>
                        <a:t>rnel</a:t>
                      </a:r>
                    </a:p>
                  </a:txBody>
                  <a:tcPr marL="0" marR="0" marT="0" marB="0">
                    <a:lnR w="9857">
                      <a:solidFill>
                        <a:srgbClr val="000000"/>
                      </a:solidFill>
                      <a:prstDash val="solid"/>
                    </a:lnR>
                    <a:lnT w="29573">
                      <a:solidFill>
                        <a:srgbClr val="0000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964"/>
                        </a:lnSpc>
                      </a:pPr>
                      <a:endParaRPr lang="en-US" dirty="0" smtClean="0"/>
                    </a:p>
                    <a:p>
                      <a:pPr marL="0" indent="308162">
                        <a:lnSpc>
                          <a:spcPct val="100000"/>
                        </a:lnSpc>
                        <a:tabLst>
                          <a:tab pos="1161577" algn="l"/>
                        </a:tabLst>
                      </a:pPr>
                      <a:r>
                        <a:rPr lang="en-US" altLang="zh-CN" sz="1850" spc="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TCP	</a:t>
                      </a:r>
                      <a:r>
                        <a:rPr lang="en-US" altLang="zh-CN" sz="16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Socket</a:t>
                      </a:r>
                      <a:r>
                        <a:rPr lang="en-US" altLang="zh-CN" sz="1650" spc="44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6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receive</a:t>
                      </a:r>
                    </a:p>
                    <a:p>
                      <a:pPr marL="0" indent="1524022">
                        <a:lnSpc>
                          <a:spcPct val="100000"/>
                        </a:lnSpc>
                      </a:pPr>
                      <a:r>
                        <a:rPr lang="en-US" altLang="zh-CN" sz="1650" spc="-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buff</a:t>
                      </a:r>
                      <a:r>
                        <a:rPr lang="en-US" altLang="zh-CN" sz="1650" spc="-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er</a:t>
                      </a:r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795"/>
                        </a:lnSpc>
                      </a:pPr>
                      <a:endParaRPr lang="en-US" dirty="0" smtClean="0"/>
                    </a:p>
                    <a:p>
                      <a:pPr marL="0" indent="457641">
                        <a:lnSpc>
                          <a:spcPct val="100000"/>
                        </a:lnSpc>
                      </a:pPr>
                      <a:r>
                        <a:rPr lang="en-US" altLang="zh-CN" sz="1850" spc="-4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IP</a:t>
                      </a:r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235"/>
                        </a:lnSpc>
                      </a:pPr>
                      <a:endParaRPr lang="en-US" dirty="0" smtClean="0"/>
                    </a:p>
                    <a:p>
                      <a:pPr marL="0" indent="147838">
                        <a:lnSpc>
                          <a:spcPct val="100000"/>
                        </a:lnSpc>
                      </a:pPr>
                      <a:r>
                        <a:rPr lang="en-US" altLang="zh-CN" sz="18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Input</a:t>
                      </a:r>
                      <a:r>
                        <a:rPr lang="en-US" altLang="zh-CN" sz="1850" spc="-5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queue</a:t>
                      </a:r>
                    </a:p>
                    <a:p>
                      <a:pPr marL="0" indent="328927">
                        <a:lnSpc>
                          <a:spcPct val="100000"/>
                        </a:lnSpc>
                      </a:pPr>
                      <a:r>
                        <a:rPr lang="en-US" altLang="zh-CN" sz="1850" spc="-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data</a:t>
                      </a:r>
                      <a:r>
                        <a:rPr lang="en-US" altLang="zh-CN" sz="18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link</a:t>
                      </a:r>
                    </a:p>
                  </a:txBody>
                  <a:tcPr marL="0" marR="0" marT="0" marB="0">
                    <a:lnL w="9857">
                      <a:solidFill>
                        <a:srgbClr val="000000"/>
                      </a:solidFill>
                      <a:prstDash val="solid"/>
                    </a:lnL>
                    <a:lnR w="9857">
                      <a:solidFill>
                        <a:srgbClr val="000000"/>
                      </a:solidFill>
                      <a:prstDash val="solid"/>
                    </a:lnR>
                    <a:lnT w="29573">
                      <a:solidFill>
                        <a:srgbClr val="000000"/>
                      </a:solidFill>
                      <a:prstDash val="sysDash"/>
                    </a:lnT>
                    <a:lnB w="98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9857">
                      <a:solidFill>
                        <a:srgbClr val="000000"/>
                      </a:solidFill>
                      <a:prstDash val="solid"/>
                    </a:lnL>
                    <a:lnT w="29573">
                      <a:solidFill>
                        <a:srgbClr val="000000"/>
                      </a:solidFill>
                      <a:prstDash val="sysDash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26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62" name="Picture 26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262" name="Freeform 262"> 
				</p:cNvPr>
          <p:cNvSpPr/>
          <p:nvPr/>
        </p:nvSpPr>
        <p:spPr>
          <a:xfrm>
            <a:off x="1149350" y="2724150"/>
            <a:ext cx="8528050" cy="704850"/>
          </a:xfrm>
          <a:custGeom>
            <a:avLst/>
            <a:gdLst>
              <a:gd name="connsiteX0" fmla="*/ 18741 w 8528050"/>
              <a:gd name="connsiteY0" fmla="*/ 10566 h 704850"/>
              <a:gd name="connsiteX1" fmla="*/ 8534095 w 8528050"/>
              <a:gd name="connsiteY1" fmla="*/ 10566 h 704850"/>
              <a:gd name="connsiteX2" fmla="*/ 8534095 w 8528050"/>
              <a:gd name="connsiteY2" fmla="*/ 710641 h 704850"/>
              <a:gd name="connsiteX3" fmla="*/ 18741 w 8528050"/>
              <a:gd name="connsiteY3" fmla="*/ 710641 h 704850"/>
              <a:gd name="connsiteX4" fmla="*/ 18741 w 8528050"/>
              <a:gd name="connsiteY4" fmla="*/ 10566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8050" h="704850">
                <a:moveTo>
                  <a:pt x="18741" y="10566"/>
                </a:moveTo>
                <a:lnTo>
                  <a:pt x="8534095" y="10566"/>
                </a:lnTo>
                <a:lnTo>
                  <a:pt x="8534095" y="710641"/>
                </a:lnTo>
                <a:lnTo>
                  <a:pt x="18741" y="710641"/>
                </a:lnTo>
                <a:lnTo>
                  <a:pt x="18741" y="10566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> 
				</p:cNvPr>
          <p:cNvSpPr/>
          <p:nvPr/>
        </p:nvSpPr>
        <p:spPr>
          <a:xfrm>
            <a:off x="1144199" y="2718999"/>
            <a:ext cx="8533200" cy="710000"/>
          </a:xfrm>
          <a:custGeom>
            <a:avLst/>
            <a:gdLst>
              <a:gd name="connsiteX0" fmla="*/ 23892 w 8533200"/>
              <a:gd name="connsiteY0" fmla="*/ 15717 h 710000"/>
              <a:gd name="connsiteX1" fmla="*/ 8539222 w 8533200"/>
              <a:gd name="connsiteY1" fmla="*/ 15717 h 710000"/>
              <a:gd name="connsiteX2" fmla="*/ 8539222 w 8533200"/>
              <a:gd name="connsiteY2" fmla="*/ 715781 h 710000"/>
              <a:gd name="connsiteX3" fmla="*/ 23892 w 8533200"/>
              <a:gd name="connsiteY3" fmla="*/ 715781 h 710000"/>
              <a:gd name="connsiteX4" fmla="*/ 23892 w 8533200"/>
              <a:gd name="connsiteY4" fmla="*/ 15717 h 7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3200" h="710000">
                <a:moveTo>
                  <a:pt x="23892" y="15717"/>
                </a:moveTo>
                <a:lnTo>
                  <a:pt x="8539222" y="15717"/>
                </a:lnTo>
                <a:lnTo>
                  <a:pt x="8539222" y="715781"/>
                </a:lnTo>
                <a:lnTo>
                  <a:pt x="23892" y="715781"/>
                </a:lnTo>
                <a:lnTo>
                  <a:pt x="23892" y="15717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300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4"/>
          <p:cNvSpPr txBox="1"/>
          <p:nvPr/>
        </p:nvSpPr>
        <p:spPr>
          <a:xfrm>
            <a:off x="1177289" y="638510"/>
            <a:ext cx="8503672" cy="6695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768879">
              <a:lnSpc>
                <a:spcPct val="100000"/>
              </a:lnSpc>
            </a:pPr>
            <a:r>
              <a:rPr lang="en-US" altLang="zh-CN" sz="3300" dirty="0">
                <a:solidFill>
                  <a:srgbClr val="fe0065"/>
                </a:solidFill>
                <a:latin typeface="Arial"/>
                <a:ea typeface="Arial"/>
              </a:rPr>
              <a:t>fputs</a:t>
            </a:r>
            <a:r>
              <a:rPr lang="en-US" altLang="zh-CN" sz="3300" spc="40" dirty="0">
                <a:solidFill>
                  <a:srgbClr val="fe0065"/>
                </a:solidFill>
                <a:latin typeface="Arial"/>
                <a:cs typeface="Arial"/>
              </a:rPr>
              <a:t> </a:t>
            </a:r>
            <a:r>
              <a:rPr lang="zh-CN" altLang="en-US" sz="3300" spc="30" dirty="0">
                <a:solidFill>
                  <a:srgbClr val="163316"/>
                </a:solidFill>
                <a:latin typeface="PMingLiU"/>
                <a:ea typeface="PMingLiU"/>
              </a:rPr>
              <a:t>與</a:t>
            </a:r>
            <a:r>
              <a:rPr lang="en-US" altLang="zh-CN" sz="3300" dirty="0">
                <a:solidFill>
                  <a:srgbClr val="fe0065"/>
                </a:solidFill>
                <a:latin typeface="Arial"/>
                <a:ea typeface="Arial"/>
              </a:rPr>
              <a:t>err_sys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204" dirty="0">
                <a:solidFill>
                  <a:srgbClr val="99c01b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b="1" dirty="0">
                <a:solidFill>
                  <a:srgbClr val="000000"/>
                </a:solidFill>
                <a:latin typeface="Times New Roman"/>
                <a:ea typeface="Times New Roman"/>
              </a:rPr>
              <a:t>fputs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是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標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準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庫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存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函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數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，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功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能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是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將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字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串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str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寫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到</a:t>
            </a:r>
          </a:p>
          <a:p>
            <a:pPr marL="0" indent="355600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file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pointer</a:t>
            </a:r>
            <a:r>
              <a:rPr lang="en-US" altLang="zh-CN" sz="29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*stream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中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44"/>
              </a:lnSpc>
            </a:pPr>
            <a:endParaRPr lang="en-US" dirty="0" smtClean="0"/>
          </a:p>
          <a:p>
            <a:pPr marL="0" indent="85416">
              <a:lnSpc>
                <a:spcPct val="100000"/>
              </a:lnSpc>
            </a:pPr>
            <a:r>
              <a:rPr lang="en-US" altLang="zh-CN" sz="3300" dirty="0">
                <a:solidFill>
                  <a:srgbClr val="000000"/>
                </a:solidFill>
                <a:latin typeface="Times New Roman"/>
                <a:ea typeface="Times New Roman"/>
              </a:rPr>
              <a:t>int</a:t>
            </a:r>
            <a:r>
              <a:rPr lang="en-US" altLang="zh-CN" sz="3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Times New Roman"/>
                <a:ea typeface="Times New Roman"/>
              </a:rPr>
              <a:t>fputs(</a:t>
            </a:r>
            <a:r>
              <a:rPr lang="en-US" altLang="zh-CN" sz="3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Times New Roman"/>
                <a:ea typeface="Times New Roman"/>
              </a:rPr>
              <a:t>const</a:t>
            </a:r>
            <a:r>
              <a:rPr lang="en-US" altLang="zh-CN" sz="3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Times New Roman"/>
                <a:ea typeface="Times New Roman"/>
              </a:rPr>
              <a:t>char</a:t>
            </a:r>
            <a:r>
              <a:rPr lang="en-US" altLang="zh-CN" sz="3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Times New Roman"/>
                <a:ea typeface="Times New Roman"/>
              </a:rPr>
              <a:t>*str,</a:t>
            </a:r>
            <a:r>
              <a:rPr lang="en-US" altLang="zh-CN" sz="3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Times New Roman"/>
                <a:ea typeface="Times New Roman"/>
              </a:rPr>
              <a:t>FILE</a:t>
            </a:r>
            <a:r>
              <a:rPr lang="en-US" altLang="zh-CN" sz="3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Times New Roman"/>
                <a:ea typeface="Times New Roman"/>
              </a:rPr>
              <a:t>*stream</a:t>
            </a:r>
            <a:r>
              <a:rPr lang="en-US" altLang="zh-CN" sz="33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Times New Roman"/>
                <a:ea typeface="Times New Roman"/>
              </a:rPr>
              <a:t>);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1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189" dirty="0">
                <a:solidFill>
                  <a:srgbClr val="99c01b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成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功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傳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回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非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負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整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數</a:t>
            </a:r>
            <a:r>
              <a:rPr lang="zh-CN" altLang="en-US" sz="2900" dirty="0">
                <a:solidFill>
                  <a:srgbClr val="000000"/>
                </a:solidFill>
                <a:latin typeface="宋体"/>
                <a:ea typeface="宋体"/>
              </a:rPr>
              <a:t>值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；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否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則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傳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回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EOF</a:t>
            </a:r>
          </a:p>
          <a:p>
            <a:pPr hangingPunct="0" marL="355600" indent="-355600">
              <a:lnSpc>
                <a:spcPct val="87916"/>
              </a:lnSpc>
            </a:pPr>
            <a:r>
              <a:rPr lang="en-US" altLang="zh-CN" sz="290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50" dirty="0">
                <a:solidFill>
                  <a:srgbClr val="99c01b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b="1" dirty="0">
                <a:solidFill>
                  <a:srgbClr val="323298"/>
                </a:solidFill>
                <a:latin typeface="Times New Roman"/>
                <a:ea typeface="Times New Roman"/>
              </a:rPr>
              <a:t>stdout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z="29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File</a:t>
            </a:r>
            <a:r>
              <a:rPr lang="en-US" altLang="zh-CN" sz="29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pointer</a:t>
            </a:r>
            <a:r>
              <a:rPr lang="en-US" altLang="zh-CN" sz="29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29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standard</a:t>
            </a:r>
            <a:r>
              <a:rPr lang="en-US" altLang="zh-CN" sz="29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output</a:t>
            </a:r>
            <a:r>
              <a:rPr lang="en-US" altLang="zh-CN" sz="29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stream.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Automatically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opened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when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r>
              <a:rPr lang="en-US" altLang="zh-CN" sz="2900" spc="-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execution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spc="-5" dirty="0">
                <a:solidFill>
                  <a:srgbClr val="000000"/>
                </a:solidFill>
                <a:latin typeface="Times New Roman"/>
                <a:ea typeface="Times New Roman"/>
              </a:rPr>
              <a:t>beg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ins.</a:t>
            </a:r>
          </a:p>
          <a:p>
            <a:pPr hangingPunct="0" marL="355600" indent="-355600">
              <a:lnSpc>
                <a:spcPct val="95416"/>
              </a:lnSpc>
            </a:pPr>
            <a:r>
              <a:rPr lang="en-US" altLang="zh-CN" sz="290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104" dirty="0">
                <a:solidFill>
                  <a:srgbClr val="99c01b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b="1" dirty="0">
                <a:solidFill>
                  <a:srgbClr val="323298"/>
                </a:solidFill>
                <a:latin typeface="Times New Roman"/>
                <a:ea typeface="Times New Roman"/>
              </a:rPr>
              <a:t>err_sys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是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作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者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自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行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定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義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函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數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需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先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include</a:t>
            </a:r>
            <a:r>
              <a:rPr lang="en-US" altLang="zh-CN" sz="2900" spc="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“unp.h”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方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可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使</a:t>
            </a:r>
            <a:r>
              <a:rPr lang="en-US" altLang="zh-CN" sz="2900" dirty="0">
                <a:solidFill>
                  <a:srgbClr val="000000"/>
                </a:solidFill>
                <a:latin typeface="MS Gothic"/>
                <a:ea typeface="MS Gothic"/>
              </a:rPr>
              <a:t>用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14"/>
              </a:lnSpc>
            </a:pPr>
            <a:endParaRPr lang="en-US" dirty="0" smtClean="0"/>
          </a:p>
          <a:p>
            <a:pPr marL="0" indent="5805372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44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icture 26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68" name="Picture 26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268" name="Freeform 268"> 
				</p:cNvPr>
          <p:cNvSpPr/>
          <p:nvPr/>
        </p:nvSpPr>
        <p:spPr>
          <a:xfrm>
            <a:off x="1144199" y="4649399"/>
            <a:ext cx="8533200" cy="1510100"/>
          </a:xfrm>
          <a:custGeom>
            <a:avLst/>
            <a:gdLst>
              <a:gd name="connsiteX0" fmla="*/ 23892 w 8533200"/>
              <a:gd name="connsiteY0" fmla="*/ 22842 h 1510100"/>
              <a:gd name="connsiteX1" fmla="*/ 8539222 w 8533200"/>
              <a:gd name="connsiteY1" fmla="*/ 22842 h 1510100"/>
              <a:gd name="connsiteX2" fmla="*/ 8539222 w 8533200"/>
              <a:gd name="connsiteY2" fmla="*/ 1514997 h 1510100"/>
              <a:gd name="connsiteX3" fmla="*/ 23892 w 8533200"/>
              <a:gd name="connsiteY3" fmla="*/ 1514997 h 1510100"/>
              <a:gd name="connsiteX4" fmla="*/ 23892 w 8533200"/>
              <a:gd name="connsiteY4" fmla="*/ 22842 h 15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3200" h="1510100">
                <a:moveTo>
                  <a:pt x="23892" y="22842"/>
                </a:moveTo>
                <a:lnTo>
                  <a:pt x="8539222" y="22842"/>
                </a:lnTo>
                <a:lnTo>
                  <a:pt x="8539222" y="1514997"/>
                </a:lnTo>
                <a:lnTo>
                  <a:pt x="23892" y="1514997"/>
                </a:lnTo>
                <a:lnTo>
                  <a:pt x="23892" y="2284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3001">
            <a:solidFill>
              <a:srgbClr val="fe00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4496999" y="5551099"/>
            <a:ext cx="189300" cy="824300"/>
          </a:xfrm>
          <a:custGeom>
            <a:avLst/>
            <a:gdLst>
              <a:gd name="connsiteX0" fmla="*/ 33382 w 189300"/>
              <a:gd name="connsiteY0" fmla="*/ 14993 h 824300"/>
              <a:gd name="connsiteX1" fmla="*/ 168714 w 189300"/>
              <a:gd name="connsiteY1" fmla="*/ 757430 h 824300"/>
              <a:gd name="connsiteX2" fmla="*/ 197797 w 189300"/>
              <a:gd name="connsiteY2" fmla="*/ 752124 h 824300"/>
              <a:gd name="connsiteX3" fmla="*/ 173159 w 189300"/>
              <a:gd name="connsiteY3" fmla="*/ 836801 h 824300"/>
              <a:gd name="connsiteX4" fmla="*/ 120238 w 189300"/>
              <a:gd name="connsiteY4" fmla="*/ 766275 h 824300"/>
              <a:gd name="connsiteX5" fmla="*/ 149321 w 189300"/>
              <a:gd name="connsiteY5" fmla="*/ 760968 h 824300"/>
              <a:gd name="connsiteX6" fmla="*/ 13990 w 189300"/>
              <a:gd name="connsiteY6" fmla="*/ 18536 h 824300"/>
              <a:gd name="connsiteX7" fmla="*/ 33382 w 189300"/>
              <a:gd name="connsiteY7" fmla="*/ 14993 h 8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00" h="824300">
                <a:moveTo>
                  <a:pt x="33382" y="14993"/>
                </a:moveTo>
                <a:lnTo>
                  <a:pt x="168714" y="757430"/>
                </a:lnTo>
                <a:lnTo>
                  <a:pt x="197797" y="752124"/>
                </a:lnTo>
                <a:lnTo>
                  <a:pt x="173159" y="836801"/>
                </a:lnTo>
                <a:lnTo>
                  <a:pt x="120238" y="766275"/>
                </a:lnTo>
                <a:lnTo>
                  <a:pt x="149321" y="760968"/>
                </a:lnTo>
                <a:lnTo>
                  <a:pt x="13990" y="18536"/>
                </a:lnTo>
                <a:lnTo>
                  <a:pt x="33382" y="14993"/>
                </a:lnTo>
                <a:close/>
              </a:path>
            </a:pathLst>
          </a:custGeom>
          <a:solidFill>
            <a:srgbClr val="fe00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> 
				</p:cNvPr>
          <p:cNvSpPr/>
          <p:nvPr/>
        </p:nvSpPr>
        <p:spPr>
          <a:xfrm>
            <a:off x="6355684" y="4577684"/>
            <a:ext cx="1505615" cy="616615"/>
          </a:xfrm>
          <a:custGeom>
            <a:avLst/>
            <a:gdLst>
              <a:gd name="connsiteX0" fmla="*/ 27729 w 1505615"/>
              <a:gd name="connsiteY0" fmla="*/ 318871 h 616615"/>
              <a:gd name="connsiteX1" fmla="*/ 772656 w 1505615"/>
              <a:gd name="connsiteY1" fmla="*/ 20604 h 616615"/>
              <a:gd name="connsiteX2" fmla="*/ 1517581 w 1505615"/>
              <a:gd name="connsiteY2" fmla="*/ 318871 h 616615"/>
              <a:gd name="connsiteX3" fmla="*/ 772656 w 1505615"/>
              <a:gd name="connsiteY3" fmla="*/ 617138 h 616615"/>
              <a:gd name="connsiteX4" fmla="*/ 27729 w 1505615"/>
              <a:gd name="connsiteY4" fmla="*/ 318871 h 616615"/>
              <a:gd name="connsiteX5" fmla="*/ 27729 w 1505615"/>
              <a:gd name="connsiteY5" fmla="*/ 318871 h 61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5615" h="616615">
                <a:moveTo>
                  <a:pt x="27729" y="318871"/>
                </a:moveTo>
                <a:cubicBezTo>
                  <a:pt x="27729" y="154144"/>
                  <a:pt x="361244" y="20604"/>
                  <a:pt x="772656" y="20604"/>
                </a:cubicBezTo>
                <a:cubicBezTo>
                  <a:pt x="1184070" y="20604"/>
                  <a:pt x="1517581" y="154144"/>
                  <a:pt x="1517581" y="318871"/>
                </a:cubicBezTo>
                <a:cubicBezTo>
                  <a:pt x="1517581" y="483599"/>
                  <a:pt x="1184070" y="617138"/>
                  <a:pt x="772656" y="617138"/>
                </a:cubicBezTo>
                <a:cubicBezTo>
                  <a:pt x="361244" y="617138"/>
                  <a:pt x="27729" y="483599"/>
                  <a:pt x="27729" y="318871"/>
                </a:cubicBezTo>
                <a:lnTo>
                  <a:pt x="27729" y="318871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39431">
            <a:solidFill>
              <a:srgbClr val="323298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> 
				</p:cNvPr>
          <p:cNvSpPr/>
          <p:nvPr/>
        </p:nvSpPr>
        <p:spPr>
          <a:xfrm>
            <a:off x="7473284" y="4349084"/>
            <a:ext cx="464215" cy="261015"/>
          </a:xfrm>
          <a:custGeom>
            <a:avLst/>
            <a:gdLst>
              <a:gd name="connsiteX0" fmla="*/ 31564 w 464215"/>
              <a:gd name="connsiteY0" fmla="*/ 261282 h 261015"/>
              <a:gd name="connsiteX1" fmla="*/ 409631 w 464215"/>
              <a:gd name="connsiteY1" fmla="*/ 70096 h 261015"/>
              <a:gd name="connsiteX2" fmla="*/ 422966 w 464215"/>
              <a:gd name="connsiteY2" fmla="*/ 96487 h 261015"/>
              <a:gd name="connsiteX3" fmla="*/ 475544 w 464215"/>
              <a:gd name="connsiteY3" fmla="*/ 25710 h 261015"/>
              <a:gd name="connsiteX4" fmla="*/ 387393 w 464215"/>
              <a:gd name="connsiteY4" fmla="*/ 26091 h 261015"/>
              <a:gd name="connsiteX5" fmla="*/ 400741 w 464215"/>
              <a:gd name="connsiteY5" fmla="*/ 52494 h 261015"/>
              <a:gd name="connsiteX6" fmla="*/ 22662 w 464215"/>
              <a:gd name="connsiteY6" fmla="*/ 243692 h 261015"/>
              <a:gd name="connsiteX7" fmla="*/ 31564 w 464215"/>
              <a:gd name="connsiteY7" fmla="*/ 261282 h 26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215" h="261015">
                <a:moveTo>
                  <a:pt x="31564" y="261282"/>
                </a:moveTo>
                <a:lnTo>
                  <a:pt x="409631" y="70096"/>
                </a:lnTo>
                <a:lnTo>
                  <a:pt x="422966" y="96487"/>
                </a:lnTo>
                <a:lnTo>
                  <a:pt x="475544" y="25710"/>
                </a:lnTo>
                <a:lnTo>
                  <a:pt x="387393" y="26091"/>
                </a:lnTo>
                <a:lnTo>
                  <a:pt x="400741" y="52494"/>
                </a:lnTo>
                <a:lnTo>
                  <a:pt x="22662" y="243692"/>
                </a:lnTo>
                <a:lnTo>
                  <a:pt x="31564" y="261282"/>
                </a:lnTo>
                <a:close/>
              </a:path>
            </a:pathLst>
          </a:custGeom>
          <a:solidFill>
            <a:srgbClr val="fe00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2"/>
          <p:cNvSpPr txBox="1"/>
          <p:nvPr/>
        </p:nvSpPr>
        <p:spPr>
          <a:xfrm>
            <a:off x="3736263" y="642790"/>
            <a:ext cx="3375025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Test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the</a:t>
            </a:r>
            <a:r>
              <a:rPr lang="en-US" altLang="zh-CN" sz="3300" spc="69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Program</a:t>
            </a:r>
          </a:p>
        </p:txBody>
      </p:sp>
      <p:sp>
        <p:nvSpPr>
          <p:cNvPr id="273" name="TextBox 273"/>
          <p:cNvSpPr txBox="1"/>
          <p:nvPr/>
        </p:nvSpPr>
        <p:spPr>
          <a:xfrm>
            <a:off x="1177289" y="1945657"/>
            <a:ext cx="3957696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160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MS Gothic"/>
                <a:ea typeface="MS Gothic"/>
              </a:rPr>
              <a:t>從</a:t>
            </a:r>
            <a:r>
              <a:rPr lang="en-US" altLang="zh-CN" sz="2250" dirty="0">
                <a:solidFill>
                  <a:srgbClr val="000000"/>
                </a:solidFill>
                <a:latin typeface="MS Gothic"/>
                <a:ea typeface="MS Gothic"/>
              </a:rPr>
              <a:t>課</a:t>
            </a:r>
            <a:r>
              <a:rPr lang="en-US" altLang="zh-CN" sz="2250" dirty="0">
                <a:solidFill>
                  <a:srgbClr val="000000"/>
                </a:solidFill>
                <a:latin typeface="MS Gothic"/>
                <a:ea typeface="MS Gothic"/>
              </a:rPr>
              <a:t>程</a:t>
            </a:r>
            <a:r>
              <a:rPr lang="en-US" altLang="zh-CN" sz="2250" dirty="0">
                <a:solidFill>
                  <a:srgbClr val="000000"/>
                </a:solidFill>
                <a:latin typeface="MS Gothic"/>
                <a:ea typeface="MS Gothic"/>
              </a:rPr>
              <a:t>網</a:t>
            </a:r>
            <a:r>
              <a:rPr lang="en-US" altLang="zh-CN" sz="2250" dirty="0">
                <a:solidFill>
                  <a:srgbClr val="000000"/>
                </a:solidFill>
                <a:latin typeface="MS Gothic"/>
                <a:ea typeface="MS Gothic"/>
              </a:rPr>
              <a:t>頁</a:t>
            </a:r>
            <a:r>
              <a:rPr lang="en-US" altLang="zh-CN" sz="2250" dirty="0">
                <a:solidFill>
                  <a:srgbClr val="000000"/>
                </a:solidFill>
                <a:latin typeface="MS Gothic"/>
                <a:ea typeface="MS Gothic"/>
              </a:rPr>
              <a:t>下</a:t>
            </a:r>
            <a:r>
              <a:rPr lang="en-US" altLang="zh-CN" sz="2250" dirty="0">
                <a:solidFill>
                  <a:srgbClr val="000000"/>
                </a:solidFill>
                <a:latin typeface="MS Gothic"/>
                <a:ea typeface="MS Gothic"/>
              </a:rPr>
              <a:t>載</a:t>
            </a:r>
            <a:r>
              <a:rPr lang="en-US" altLang="zh-CN" sz="2250" dirty="0">
                <a:solidFill>
                  <a:srgbClr val="000000"/>
                </a:solidFill>
                <a:latin typeface="MS Gothic"/>
                <a:ea typeface="MS Gothic"/>
              </a:rPr>
              <a:t>原</a:t>
            </a:r>
            <a:r>
              <a:rPr lang="en-US" altLang="zh-CN" sz="2250" dirty="0">
                <a:solidFill>
                  <a:srgbClr val="000000"/>
                </a:solidFill>
                <a:latin typeface="MS Gothic"/>
                <a:ea typeface="MS Gothic"/>
              </a:rPr>
              <a:t>始</a:t>
            </a:r>
            <a:r>
              <a:rPr lang="en-US" altLang="zh-CN" sz="2250" dirty="0">
                <a:solidFill>
                  <a:srgbClr val="000000"/>
                </a:solidFill>
                <a:latin typeface="MS Gothic"/>
                <a:ea typeface="MS Gothic"/>
              </a:rPr>
              <a:t>程</a:t>
            </a:r>
            <a:r>
              <a:rPr lang="en-US" altLang="zh-CN" sz="2250" dirty="0">
                <a:solidFill>
                  <a:srgbClr val="000000"/>
                </a:solidFill>
                <a:latin typeface="MS Gothic"/>
                <a:ea typeface="MS Gothic"/>
              </a:rPr>
              <a:t>式</a:t>
            </a:r>
            <a:r>
              <a:rPr lang="en-US" altLang="zh-CN" sz="2250" dirty="0">
                <a:solidFill>
                  <a:srgbClr val="000000"/>
                </a:solidFill>
                <a:latin typeface="MS Gothic"/>
                <a:ea typeface="MS Gothic"/>
              </a:rPr>
              <a:t>檔</a:t>
            </a:r>
          </a:p>
        </p:txBody>
      </p:sp>
      <p:sp>
        <p:nvSpPr>
          <p:cNvPr id="274" name="TextBox 274"/>
          <p:cNvSpPr txBox="1"/>
          <p:nvPr/>
        </p:nvSpPr>
        <p:spPr>
          <a:xfrm>
            <a:off x="1177289" y="2364948"/>
            <a:ext cx="6275687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1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10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依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課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程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網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頁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zh-CN" altLang="en-US" sz="2250" spc="34" dirty="0">
                <a:solidFill>
                  <a:srgbClr val="000000"/>
                </a:solidFill>
                <a:latin typeface="宋体"/>
                <a:ea typeface="宋体"/>
              </a:rPr>
              <a:t>說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明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解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壓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縮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、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設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定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、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及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編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譯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程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式</a:t>
            </a:r>
          </a:p>
        </p:txBody>
      </p:sp>
      <p:sp>
        <p:nvSpPr>
          <p:cNvPr id="275" name="TextBox 275"/>
          <p:cNvSpPr txBox="1"/>
          <p:nvPr/>
        </p:nvSpPr>
        <p:spPr>
          <a:xfrm>
            <a:off x="1177289" y="2779958"/>
            <a:ext cx="5406436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1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10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若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可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出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現</a:t>
            </a:r>
            <a:r>
              <a:rPr lang="en-US" altLang="zh-CN" sz="2250" spc="40" dirty="0">
                <a:solidFill>
                  <a:srgbClr val="000000"/>
                </a:solidFill>
                <a:latin typeface="MS Gothic"/>
                <a:ea typeface="MS Gothic"/>
              </a:rPr>
              <a:t>類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似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下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列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執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行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結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果</a:t>
            </a:r>
            <a:r>
              <a:rPr lang="en-US" altLang="zh-CN" sz="2250" spc="40" dirty="0">
                <a:solidFill>
                  <a:srgbClr val="000000"/>
                </a:solidFill>
                <a:latin typeface="MS Gothic"/>
                <a:ea typeface="MS Gothic"/>
              </a:rPr>
              <a:t>即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表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示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成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功</a:t>
            </a:r>
          </a:p>
        </p:txBody>
      </p:sp>
      <p:sp>
        <p:nvSpPr>
          <p:cNvPr id="276" name="TextBox 276"/>
          <p:cNvSpPr txBox="1"/>
          <p:nvPr/>
        </p:nvSpPr>
        <p:spPr>
          <a:xfrm>
            <a:off x="7967891" y="4205878"/>
            <a:ext cx="760590" cy="373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50" spc="25" b="1" dirty="0">
                <a:solidFill>
                  <a:srgbClr val="000000"/>
                </a:solidFill>
                <a:latin typeface="MS Gothic"/>
                <a:ea typeface="MS Gothic"/>
              </a:rPr>
              <a:t>本</a:t>
            </a:r>
            <a:r>
              <a:rPr lang="en-US" altLang="zh-CN" sz="2450" spc="30" b="1" dirty="0">
                <a:solidFill>
                  <a:srgbClr val="000000"/>
                </a:solidFill>
                <a:latin typeface="MS Gothic"/>
                <a:ea typeface="MS Gothic"/>
              </a:rPr>
              <a:t>機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1262706" y="4694067"/>
            <a:ext cx="8418255" cy="2639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1875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ws1</a:t>
            </a:r>
            <a:r>
              <a:rPr lang="en-US" altLang="zh-CN" sz="250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[unpv12e/intro]%</a:t>
            </a:r>
            <a:r>
              <a:rPr lang="en-US" altLang="zh-CN" sz="2500" spc="-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./daytimetcpcli</a:t>
            </a:r>
            <a:r>
              <a:rPr lang="en-US" altLang="zh-CN" sz="2500" spc="-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127.0.0.1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Mon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Mar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15:36:27</a:t>
            </a:r>
            <a:r>
              <a:rPr lang="en-US" altLang="zh-CN" sz="250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2007</a:t>
            </a:r>
          </a:p>
          <a:p>
            <a:pPr marL="0">
              <a:lnSpc>
                <a:spcPct val="100000"/>
              </a:lnSpc>
              <a:spcBef>
                <a:spcPts val="325"/>
              </a:spcBef>
            </a:pPr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ws1</a:t>
            </a:r>
            <a:r>
              <a:rPr lang="en-US" altLang="zh-CN" sz="25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[unpv12e/intro]%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00"/>
              </a:lnSpc>
            </a:pPr>
            <a:endParaRPr lang="en-US" dirty="0" smtClean="0"/>
          </a:p>
          <a:p>
            <a:pPr marL="0" indent="3426502">
              <a:lnSpc>
                <a:spcPct val="100000"/>
              </a:lnSpc>
            </a:pPr>
            <a:r>
              <a:rPr lang="en-US" altLang="zh-CN" sz="2450" spc="5" b="1" dirty="0">
                <a:solidFill>
                  <a:srgbClr val="000000"/>
                </a:solidFill>
                <a:latin typeface="MS Gothic"/>
                <a:ea typeface="MS Gothic"/>
              </a:rPr>
              <a:t>程</a:t>
            </a:r>
            <a:r>
              <a:rPr lang="en-US" altLang="zh-CN" sz="2450" spc="10" b="1" dirty="0">
                <a:solidFill>
                  <a:srgbClr val="000000"/>
                </a:solidFill>
                <a:latin typeface="MS Gothic"/>
                <a:ea typeface="MS Gothic"/>
              </a:rPr>
              <a:t>式</a:t>
            </a:r>
            <a:r>
              <a:rPr lang="en-US" altLang="zh-CN" sz="2450" spc="10" b="1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2500" spc="10" b="1" dirty="0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lang="en-US" altLang="zh-CN" sz="2500" spc="5" b="1" dirty="0">
                <a:solidFill>
                  <a:srgbClr val="000000"/>
                </a:solidFill>
                <a:latin typeface="Times New Roman"/>
                <a:ea typeface="Times New Roman"/>
              </a:rPr>
              <a:t>utput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85"/>
              </a:lnSpc>
            </a:pPr>
            <a:endParaRPr lang="en-US" dirty="0" smtClean="0"/>
          </a:p>
          <a:p>
            <a:pPr marL="0" indent="5719956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278" name="TextBox 278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000000"/>
                </a:solidFill>
                <a:latin typeface="Arial"/>
                <a:ea typeface="Arial"/>
              </a:rPr>
              <a:t>45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icture 28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81" name="Picture 28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281" name="TextBox 281"/>
          <p:cNvSpPr txBox="1"/>
          <p:nvPr/>
        </p:nvSpPr>
        <p:spPr>
          <a:xfrm>
            <a:off x="4096804" y="641683"/>
            <a:ext cx="2653359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spc="10" dirty="0">
                <a:solidFill>
                  <a:srgbClr val="163316"/>
                </a:solidFill>
                <a:latin typeface="MS Gothic"/>
                <a:ea typeface="MS Gothic"/>
              </a:rPr>
              <a:t>關</a:t>
            </a:r>
            <a:r>
              <a:rPr lang="en-US" altLang="zh-CN" sz="3300" spc="15" dirty="0">
                <a:solidFill>
                  <a:srgbClr val="163316"/>
                </a:solidFill>
                <a:latin typeface="MS Gothic"/>
                <a:ea typeface="MS Gothic"/>
              </a:rPr>
              <a:t>於</a:t>
            </a:r>
            <a:r>
              <a:rPr lang="en-US" altLang="zh-CN" sz="3300" spc="15" dirty="0">
                <a:solidFill>
                  <a:srgbClr val="163316"/>
                </a:solidFill>
                <a:latin typeface="MS Gothic"/>
                <a:ea typeface="MS Gothic"/>
              </a:rPr>
              <a:t>程</a:t>
            </a:r>
            <a:r>
              <a:rPr lang="en-US" altLang="zh-CN" sz="3300" spc="15" dirty="0">
                <a:solidFill>
                  <a:srgbClr val="163316"/>
                </a:solidFill>
                <a:latin typeface="MS Gothic"/>
                <a:ea typeface="MS Gothic"/>
              </a:rPr>
              <a:t>式</a:t>
            </a:r>
            <a:r>
              <a:rPr lang="en-US" altLang="zh-CN" sz="3300" spc="10" dirty="0">
                <a:solidFill>
                  <a:srgbClr val="163316"/>
                </a:solidFill>
                <a:latin typeface="MS Gothic"/>
                <a:ea typeface="MS Gothic"/>
              </a:rPr>
              <a:t>執</a:t>
            </a:r>
            <a:r>
              <a:rPr lang="en-US" altLang="zh-CN" sz="3300" spc="15" dirty="0">
                <a:solidFill>
                  <a:srgbClr val="163316"/>
                </a:solidFill>
                <a:latin typeface="MS Gothic"/>
                <a:ea typeface="MS Gothic"/>
              </a:rPr>
              <a:t>行</a:t>
            </a:r>
          </a:p>
        </p:txBody>
      </p:sp>
      <p:sp>
        <p:nvSpPr>
          <p:cNvPr id="282" name="TextBox 282"/>
          <p:cNvSpPr txBox="1"/>
          <p:nvPr/>
        </p:nvSpPr>
        <p:spPr>
          <a:xfrm>
            <a:off x="1177289" y="1632658"/>
            <a:ext cx="4657377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15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250" spc="10" dirty="0">
                <a:solidFill>
                  <a:srgbClr val="99c01b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250" spc="15" dirty="0">
                <a:solidFill>
                  <a:srgbClr val="000000"/>
                </a:solidFill>
                <a:latin typeface="Times New Roman"/>
                <a:ea typeface="Times New Roman"/>
              </a:rPr>
              <a:t>“./”</a:t>
            </a:r>
            <a:r>
              <a:rPr lang="en-US" altLang="zh-CN" sz="2250" spc="55" dirty="0">
                <a:solidFill>
                  <a:srgbClr val="000000"/>
                </a:solidFill>
                <a:latin typeface="MS Gothic"/>
                <a:ea typeface="MS Gothic"/>
              </a:rPr>
              <a:t>表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示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執</a:t>
            </a:r>
            <a:r>
              <a:rPr lang="en-US" altLang="zh-CN" sz="2250" spc="44" dirty="0">
                <a:solidFill>
                  <a:srgbClr val="000000"/>
                </a:solidFill>
                <a:latin typeface="MS Gothic"/>
                <a:ea typeface="MS Gothic"/>
              </a:rPr>
              <a:t>行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目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前</a:t>
            </a:r>
            <a:r>
              <a:rPr lang="en-US" altLang="zh-CN" sz="2250" spc="44" dirty="0">
                <a:solidFill>
                  <a:srgbClr val="000000"/>
                </a:solidFill>
                <a:latin typeface="MS Gothic"/>
                <a:ea typeface="MS Gothic"/>
              </a:rPr>
              <a:t>這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個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目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錄</a:t>
            </a:r>
            <a:r>
              <a:rPr lang="en-US" altLang="zh-CN" sz="2250" spc="44" dirty="0">
                <a:solidFill>
                  <a:srgbClr val="000000"/>
                </a:solidFill>
                <a:latin typeface="MS Gothic"/>
                <a:ea typeface="MS Gothic"/>
              </a:rPr>
              <a:t>中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2250" spc="50" dirty="0">
                <a:solidFill>
                  <a:srgbClr val="000000"/>
                </a:solidFill>
                <a:latin typeface="Times New Roman"/>
                <a:ea typeface="Times New Roman"/>
              </a:rPr>
              <a:t>…</a:t>
            </a:r>
          </a:p>
        </p:txBody>
      </p:sp>
      <p:sp>
        <p:nvSpPr>
          <p:cNvPr id="283" name="TextBox 283"/>
          <p:cNvSpPr txBox="1"/>
          <p:nvPr/>
        </p:nvSpPr>
        <p:spPr>
          <a:xfrm>
            <a:off x="1177289" y="2047744"/>
            <a:ext cx="22778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-5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</a:p>
        </p:txBody>
      </p:sp>
      <p:sp>
        <p:nvSpPr>
          <p:cNvPr id="284" name="TextBox 284"/>
          <p:cNvSpPr txBox="1"/>
          <p:nvPr/>
        </p:nvSpPr>
        <p:spPr>
          <a:xfrm>
            <a:off x="1532889" y="2043452"/>
            <a:ext cx="7873524" cy="7029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02499"/>
              </a:lnSpc>
            </a:pPr>
            <a:r>
              <a:rPr lang="en-US" altLang="zh-CN" sz="2250" spc="25" dirty="0">
                <a:solidFill>
                  <a:srgbClr val="000000"/>
                </a:solidFill>
                <a:latin typeface="MS Gothic"/>
                <a:ea typeface="MS Gothic"/>
              </a:rPr>
              <a:t>測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試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時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本</a:t>
            </a:r>
            <a:r>
              <a:rPr lang="en-US" altLang="zh-CN" sz="2250" spc="25" dirty="0">
                <a:solidFill>
                  <a:srgbClr val="000000"/>
                </a:solidFill>
                <a:latin typeface="MS Gothic"/>
                <a:ea typeface="MS Gothic"/>
              </a:rPr>
              <a:t>機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必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須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有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執</a:t>
            </a:r>
            <a:r>
              <a:rPr lang="en-US" altLang="zh-CN" sz="2250" spc="25" dirty="0">
                <a:solidFill>
                  <a:srgbClr val="000000"/>
                </a:solidFill>
                <a:latin typeface="MS Gothic"/>
                <a:ea typeface="MS Gothic"/>
              </a:rPr>
              <a:t>行</a:t>
            </a:r>
            <a:r>
              <a:rPr lang="en-US" altLang="zh-CN" sz="2250" spc="10" dirty="0">
                <a:solidFill>
                  <a:srgbClr val="000000"/>
                </a:solidFill>
                <a:latin typeface="Times New Roman"/>
                <a:ea typeface="Times New Roman"/>
              </a:rPr>
              <a:t>Daytime</a:t>
            </a:r>
            <a:r>
              <a:rPr lang="en-US" altLang="zh-CN" sz="225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spc="15" dirty="0">
                <a:solidFill>
                  <a:srgbClr val="000000"/>
                </a:solidFill>
                <a:latin typeface="Times New Roman"/>
                <a:ea typeface="Times New Roman"/>
              </a:rPr>
              <a:t>server</a:t>
            </a:r>
            <a:r>
              <a:rPr lang="en-US" altLang="zh-CN" sz="2250" spc="40" dirty="0">
                <a:solidFill>
                  <a:srgbClr val="000000"/>
                </a:solidFill>
                <a:latin typeface="MS Gothic"/>
                <a:ea typeface="MS Gothic"/>
              </a:rPr>
              <a:t>。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有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些</a:t>
            </a:r>
            <a:r>
              <a:rPr lang="en-US" altLang="zh-CN" sz="2250" spc="25" dirty="0">
                <a:solidFill>
                  <a:srgbClr val="000000"/>
                </a:solidFill>
                <a:latin typeface="MS Gothic"/>
                <a:ea typeface="MS Gothic"/>
              </a:rPr>
              <a:t>系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統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如</a:t>
            </a:r>
            <a:r>
              <a:rPr lang="en-US" altLang="zh-CN" sz="2250" spc="10" dirty="0">
                <a:solidFill>
                  <a:srgbClr val="000000"/>
                </a:solidFill>
                <a:latin typeface="Times New Roman"/>
                <a:ea typeface="Times New Roman"/>
              </a:rPr>
              <a:t>Ubuntu</a:t>
            </a:r>
            <a:r>
              <a:rPr lang="en-US" altLang="zh-CN" sz="2250" spc="55" dirty="0">
                <a:solidFill>
                  <a:srgbClr val="000000"/>
                </a:solidFill>
                <a:latin typeface="MS Gothic"/>
                <a:ea typeface="MS Gothic"/>
              </a:rPr>
              <a:t>預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設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沒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有</a:t>
            </a:r>
            <a:r>
              <a:rPr lang="en-US" altLang="zh-CN" sz="2250" spc="15" dirty="0">
                <a:solidFill>
                  <a:srgbClr val="000000"/>
                </a:solidFill>
                <a:latin typeface="Times New Roman"/>
                <a:ea typeface="Times New Roman"/>
              </a:rPr>
              <a:t>Daytime</a:t>
            </a:r>
            <a:r>
              <a:rPr lang="en-US" altLang="zh-CN" sz="225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spc="10" dirty="0">
                <a:solidFill>
                  <a:srgbClr val="000000"/>
                </a:solidFill>
                <a:latin typeface="Times New Roman"/>
                <a:ea typeface="Times New Roman"/>
              </a:rPr>
              <a:t>server</a:t>
            </a:r>
            <a:r>
              <a:rPr lang="en-US" altLang="zh-CN" sz="2250" spc="44" dirty="0">
                <a:solidFill>
                  <a:srgbClr val="000000"/>
                </a:solidFill>
                <a:latin typeface="MS Gothic"/>
                <a:ea typeface="MS Gothic"/>
              </a:rPr>
              <a:t>，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則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必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須</a:t>
            </a:r>
            <a:r>
              <a:rPr lang="en-US" altLang="zh-CN" sz="2250" spc="34" dirty="0">
                <a:solidFill>
                  <a:srgbClr val="000000"/>
                </a:solidFill>
                <a:latin typeface="MS Gothic"/>
                <a:ea typeface="MS Gothic"/>
              </a:rPr>
              <a:t>先</a:t>
            </a:r>
            <a:r>
              <a:rPr lang="zh-CN" altLang="en-US" sz="2250" spc="30" dirty="0">
                <a:solidFill>
                  <a:srgbClr val="000000"/>
                </a:solidFill>
                <a:latin typeface="宋体"/>
                <a:ea typeface="宋体"/>
              </a:rPr>
              <a:t>啟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動</a:t>
            </a:r>
            <a:r>
              <a:rPr lang="en-US" altLang="zh-CN" sz="2250" spc="15" dirty="0">
                <a:solidFill>
                  <a:srgbClr val="000000"/>
                </a:solidFill>
                <a:latin typeface="Times New Roman"/>
                <a:ea typeface="Times New Roman"/>
              </a:rPr>
              <a:t>Daytime</a:t>
            </a:r>
            <a:r>
              <a:rPr lang="en-US" altLang="zh-CN" sz="225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spc="10" dirty="0">
                <a:solidFill>
                  <a:srgbClr val="000000"/>
                </a:solidFill>
                <a:latin typeface="Times New Roman"/>
                <a:ea typeface="Times New Roman"/>
              </a:rPr>
              <a:t>server</a:t>
            </a:r>
          </a:p>
        </p:txBody>
      </p:sp>
      <p:sp>
        <p:nvSpPr>
          <p:cNvPr id="285" name="TextBox 285"/>
          <p:cNvSpPr txBox="1"/>
          <p:nvPr/>
        </p:nvSpPr>
        <p:spPr>
          <a:xfrm>
            <a:off x="1177289" y="2814317"/>
            <a:ext cx="4576707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15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250" spc="10" dirty="0">
                <a:solidFill>
                  <a:srgbClr val="99c01b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250" spc="20" dirty="0">
                <a:solidFill>
                  <a:srgbClr val="000000"/>
                </a:solidFill>
                <a:latin typeface="Times New Roman"/>
                <a:ea typeface="Times New Roman"/>
              </a:rPr>
              <a:t>Daytime</a:t>
            </a:r>
            <a:r>
              <a:rPr lang="en-US" altLang="zh-CN" sz="225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spc="25" dirty="0">
                <a:solidFill>
                  <a:srgbClr val="000000"/>
                </a:solidFill>
                <a:latin typeface="Times New Roman"/>
                <a:ea typeface="Times New Roman"/>
              </a:rPr>
              <a:t>server</a:t>
            </a:r>
            <a:r>
              <a:rPr lang="en-US" altLang="zh-CN" sz="2250" spc="44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程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式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碼</a:t>
            </a:r>
            <a:r>
              <a:rPr lang="en-US" altLang="zh-CN" sz="2250" spc="44" dirty="0">
                <a:solidFill>
                  <a:srgbClr val="000000"/>
                </a:solidFill>
                <a:latin typeface="MS Gothic"/>
                <a:ea typeface="MS Gothic"/>
              </a:rPr>
              <a:t>稍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後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介</a:t>
            </a:r>
            <a:r>
              <a:rPr lang="en-US" altLang="zh-CN" sz="2250" spc="50" dirty="0">
                <a:solidFill>
                  <a:srgbClr val="000000"/>
                </a:solidFill>
                <a:latin typeface="MS Gothic"/>
                <a:ea typeface="MS Gothic"/>
              </a:rPr>
              <a:t>紹</a:t>
            </a:r>
          </a:p>
        </p:txBody>
      </p:sp>
      <p:sp>
        <p:nvSpPr>
          <p:cNvPr id="286" name="TextBox 286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46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28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89" name="Picture 28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289" name="Freeform 289"> 
				</p:cNvPr>
          <p:cNvSpPr/>
          <p:nvPr/>
        </p:nvSpPr>
        <p:spPr>
          <a:xfrm>
            <a:off x="6592499" y="2337999"/>
            <a:ext cx="3211900" cy="684600"/>
          </a:xfrm>
          <a:custGeom>
            <a:avLst/>
            <a:gdLst>
              <a:gd name="connsiteX0" fmla="*/ 14307 w 3211900"/>
              <a:gd name="connsiteY0" fmla="*/ 23680 h 684600"/>
              <a:gd name="connsiteX1" fmla="*/ 3219052 w 3211900"/>
              <a:gd name="connsiteY1" fmla="*/ 23680 h 684600"/>
              <a:gd name="connsiteX2" fmla="*/ 3219052 w 3211900"/>
              <a:gd name="connsiteY2" fmla="*/ 695808 h 684600"/>
              <a:gd name="connsiteX3" fmla="*/ 14307 w 3211900"/>
              <a:gd name="connsiteY3" fmla="*/ 695808 h 684600"/>
              <a:gd name="connsiteX4" fmla="*/ 14307 w 3211900"/>
              <a:gd name="connsiteY4" fmla="*/ 23680 h 68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1900" h="684600">
                <a:moveTo>
                  <a:pt x="14307" y="23680"/>
                </a:moveTo>
                <a:lnTo>
                  <a:pt x="3219052" y="23680"/>
                </a:lnTo>
                <a:lnTo>
                  <a:pt x="3219052" y="695808"/>
                </a:lnTo>
                <a:lnTo>
                  <a:pt x="14307" y="695808"/>
                </a:lnTo>
                <a:lnTo>
                  <a:pt x="14307" y="2368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300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> 
				</p:cNvPr>
          <p:cNvSpPr/>
          <p:nvPr/>
        </p:nvSpPr>
        <p:spPr>
          <a:xfrm>
            <a:off x="1220399" y="2871399"/>
            <a:ext cx="8533200" cy="3656400"/>
          </a:xfrm>
          <a:custGeom>
            <a:avLst/>
            <a:gdLst>
              <a:gd name="connsiteX0" fmla="*/ 21610 w 8533200"/>
              <a:gd name="connsiteY0" fmla="*/ 12859 h 3656400"/>
              <a:gd name="connsiteX1" fmla="*/ 8536960 w 8533200"/>
              <a:gd name="connsiteY1" fmla="*/ 12859 h 3656400"/>
              <a:gd name="connsiteX2" fmla="*/ 8536960 w 8533200"/>
              <a:gd name="connsiteY2" fmla="*/ 3664402 h 3656400"/>
              <a:gd name="connsiteX3" fmla="*/ 21610 w 8533200"/>
              <a:gd name="connsiteY3" fmla="*/ 3664402 h 3656400"/>
              <a:gd name="connsiteX4" fmla="*/ 21610 w 8533200"/>
              <a:gd name="connsiteY4" fmla="*/ 12859 h 36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3200" h="3656400">
                <a:moveTo>
                  <a:pt x="21610" y="12859"/>
                </a:moveTo>
                <a:lnTo>
                  <a:pt x="8536960" y="12859"/>
                </a:lnTo>
                <a:lnTo>
                  <a:pt x="8536960" y="3664402"/>
                </a:lnTo>
                <a:lnTo>
                  <a:pt x="21610" y="3664402"/>
                </a:lnTo>
                <a:lnTo>
                  <a:pt x="21610" y="12859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> 
				</p:cNvPr>
          <p:cNvSpPr/>
          <p:nvPr/>
        </p:nvSpPr>
        <p:spPr>
          <a:xfrm>
            <a:off x="1220399" y="2871399"/>
            <a:ext cx="8533200" cy="3656400"/>
          </a:xfrm>
          <a:custGeom>
            <a:avLst/>
            <a:gdLst>
              <a:gd name="connsiteX0" fmla="*/ 21610 w 8533200"/>
              <a:gd name="connsiteY0" fmla="*/ 12859 h 3656400"/>
              <a:gd name="connsiteX1" fmla="*/ 8536940 w 8533200"/>
              <a:gd name="connsiteY1" fmla="*/ 12859 h 3656400"/>
              <a:gd name="connsiteX2" fmla="*/ 8536940 w 8533200"/>
              <a:gd name="connsiteY2" fmla="*/ 3664363 h 3656400"/>
              <a:gd name="connsiteX3" fmla="*/ 21610 w 8533200"/>
              <a:gd name="connsiteY3" fmla="*/ 3664363 h 3656400"/>
              <a:gd name="connsiteX4" fmla="*/ 21610 w 8533200"/>
              <a:gd name="connsiteY4" fmla="*/ 12859 h 36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3200" h="3656400">
                <a:moveTo>
                  <a:pt x="21610" y="12859"/>
                </a:moveTo>
                <a:lnTo>
                  <a:pt x="8536940" y="12859"/>
                </a:lnTo>
                <a:lnTo>
                  <a:pt x="8536940" y="3664363"/>
                </a:lnTo>
                <a:lnTo>
                  <a:pt x="21610" y="3664363"/>
                </a:lnTo>
                <a:lnTo>
                  <a:pt x="21610" y="1285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715">
            <a:solidFill>
              <a:srgbClr val="7f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> 
				</p:cNvPr>
          <p:cNvSpPr/>
          <p:nvPr/>
        </p:nvSpPr>
        <p:spPr>
          <a:xfrm>
            <a:off x="7329099" y="3163499"/>
            <a:ext cx="2475300" cy="1433900"/>
          </a:xfrm>
          <a:custGeom>
            <a:avLst/>
            <a:gdLst>
              <a:gd name="connsiteX0" fmla="*/ 23464 w 2475300"/>
              <a:gd name="connsiteY0" fmla="*/ 217063 h 1433900"/>
              <a:gd name="connsiteX1" fmla="*/ 222218 w 2475300"/>
              <a:gd name="connsiteY1" fmla="*/ 18219 h 1433900"/>
              <a:gd name="connsiteX2" fmla="*/ 433292 w 2475300"/>
              <a:gd name="connsiteY2" fmla="*/ 18219 h 1433900"/>
              <a:gd name="connsiteX3" fmla="*/ 1048049 w 2475300"/>
              <a:gd name="connsiteY3" fmla="*/ 18219 h 1433900"/>
              <a:gd name="connsiteX4" fmla="*/ 2283708 w 2475300"/>
              <a:gd name="connsiteY4" fmla="*/ 18219 h 1433900"/>
              <a:gd name="connsiteX5" fmla="*/ 2482463 w 2475300"/>
              <a:gd name="connsiteY5" fmla="*/ 217063 h 1433900"/>
              <a:gd name="connsiteX6" fmla="*/ 2482463 w 2475300"/>
              <a:gd name="connsiteY6" fmla="*/ 714179 h 1433900"/>
              <a:gd name="connsiteX7" fmla="*/ 2482463 w 2475300"/>
              <a:gd name="connsiteY7" fmla="*/ 1012451 h 1433900"/>
              <a:gd name="connsiteX8" fmla="*/ 2482463 w 2475300"/>
              <a:gd name="connsiteY8" fmla="*/ 1012438 h 1433900"/>
              <a:gd name="connsiteX9" fmla="*/ 2283708 w 2475300"/>
              <a:gd name="connsiteY9" fmla="*/ 1211295 h 1433900"/>
              <a:gd name="connsiteX10" fmla="*/ 1048049 w 2475300"/>
              <a:gd name="connsiteY10" fmla="*/ 1211295 h 1433900"/>
              <a:gd name="connsiteX11" fmla="*/ 237027 w 2475300"/>
              <a:gd name="connsiteY11" fmla="*/ 1434764 h 1433900"/>
              <a:gd name="connsiteX12" fmla="*/ 433292 w 2475300"/>
              <a:gd name="connsiteY12" fmla="*/ 1211295 h 1433900"/>
              <a:gd name="connsiteX13" fmla="*/ 222218 w 2475300"/>
              <a:gd name="connsiteY13" fmla="*/ 1211295 h 1433900"/>
              <a:gd name="connsiteX14" fmla="*/ 23464 w 2475300"/>
              <a:gd name="connsiteY14" fmla="*/ 1012438 h 1433900"/>
              <a:gd name="connsiteX15" fmla="*/ 23464 w 2475300"/>
              <a:gd name="connsiteY15" fmla="*/ 1012451 h 1433900"/>
              <a:gd name="connsiteX16" fmla="*/ 23464 w 2475300"/>
              <a:gd name="connsiteY16" fmla="*/ 714179 h 1433900"/>
              <a:gd name="connsiteX17" fmla="*/ 23464 w 2475300"/>
              <a:gd name="connsiteY17" fmla="*/ 217063 h 143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75300" h="1433900">
                <a:moveTo>
                  <a:pt x="23464" y="217063"/>
                </a:moveTo>
                <a:cubicBezTo>
                  <a:pt x="23464" y="107246"/>
                  <a:pt x="112452" y="18219"/>
                  <a:pt x="222218" y="18219"/>
                </a:cubicBezTo>
                <a:lnTo>
                  <a:pt x="433292" y="18219"/>
                </a:lnTo>
                <a:lnTo>
                  <a:pt x="1048049" y="18219"/>
                </a:lnTo>
                <a:lnTo>
                  <a:pt x="2283708" y="18219"/>
                </a:lnTo>
                <a:cubicBezTo>
                  <a:pt x="2393474" y="18219"/>
                  <a:pt x="2482463" y="107246"/>
                  <a:pt x="2482463" y="217063"/>
                </a:cubicBezTo>
                <a:lnTo>
                  <a:pt x="2482463" y="714179"/>
                </a:lnTo>
                <a:lnTo>
                  <a:pt x="2482463" y="1012451"/>
                </a:lnTo>
                <a:lnTo>
                  <a:pt x="2482463" y="1012438"/>
                </a:lnTo>
                <a:cubicBezTo>
                  <a:pt x="2482463" y="1122255"/>
                  <a:pt x="2393474" y="1211295"/>
                  <a:pt x="2283708" y="1211295"/>
                </a:cubicBezTo>
                <a:lnTo>
                  <a:pt x="1048049" y="1211295"/>
                </a:lnTo>
                <a:lnTo>
                  <a:pt x="237027" y="1434764"/>
                </a:lnTo>
                <a:lnTo>
                  <a:pt x="433292" y="1211295"/>
                </a:lnTo>
                <a:lnTo>
                  <a:pt x="222218" y="1211295"/>
                </a:lnTo>
                <a:cubicBezTo>
                  <a:pt x="112452" y="1211295"/>
                  <a:pt x="23464" y="1122255"/>
                  <a:pt x="23464" y="1012438"/>
                </a:cubicBezTo>
                <a:lnTo>
                  <a:pt x="23464" y="1012451"/>
                </a:lnTo>
                <a:lnTo>
                  <a:pt x="23464" y="714179"/>
                </a:lnTo>
                <a:lnTo>
                  <a:pt x="23464" y="217063"/>
                </a:lnTo>
                <a:close/>
              </a:path>
            </a:pathLst>
          </a:custGeom>
          <a:solidFill>
            <a:srgbClr val="b9de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> 
				</p:cNvPr>
          <p:cNvSpPr/>
          <p:nvPr/>
        </p:nvSpPr>
        <p:spPr>
          <a:xfrm>
            <a:off x="7329099" y="3163499"/>
            <a:ext cx="2475300" cy="1433900"/>
          </a:xfrm>
          <a:custGeom>
            <a:avLst/>
            <a:gdLst>
              <a:gd name="connsiteX0" fmla="*/ 23464 w 2475300"/>
              <a:gd name="connsiteY0" fmla="*/ 217068 h 1433900"/>
              <a:gd name="connsiteX1" fmla="*/ 222225 w 2475300"/>
              <a:gd name="connsiteY1" fmla="*/ 18219 h 1433900"/>
              <a:gd name="connsiteX2" fmla="*/ 433297 w 2475300"/>
              <a:gd name="connsiteY2" fmla="*/ 18219 h 1433900"/>
              <a:gd name="connsiteX3" fmla="*/ 1048046 w 2475300"/>
              <a:gd name="connsiteY3" fmla="*/ 18219 h 1433900"/>
              <a:gd name="connsiteX4" fmla="*/ 2283696 w 2475300"/>
              <a:gd name="connsiteY4" fmla="*/ 18219 h 1433900"/>
              <a:gd name="connsiteX5" fmla="*/ 2482465 w 2475300"/>
              <a:gd name="connsiteY5" fmla="*/ 217068 h 1433900"/>
              <a:gd name="connsiteX6" fmla="*/ 2482465 w 2475300"/>
              <a:gd name="connsiteY6" fmla="*/ 714175 h 1433900"/>
              <a:gd name="connsiteX7" fmla="*/ 2482465 w 2475300"/>
              <a:gd name="connsiteY7" fmla="*/ 1012442 h 1433900"/>
              <a:gd name="connsiteX8" fmla="*/ 2482465 w 2475300"/>
              <a:gd name="connsiteY8" fmla="*/ 1012437 h 1433900"/>
              <a:gd name="connsiteX9" fmla="*/ 2283696 w 2475300"/>
              <a:gd name="connsiteY9" fmla="*/ 1211291 h 1433900"/>
              <a:gd name="connsiteX10" fmla="*/ 1048046 w 2475300"/>
              <a:gd name="connsiteY10" fmla="*/ 1211291 h 1433900"/>
              <a:gd name="connsiteX11" fmla="*/ 237029 w 2475300"/>
              <a:gd name="connsiteY11" fmla="*/ 1434765 h 1433900"/>
              <a:gd name="connsiteX12" fmla="*/ 433297 w 2475300"/>
              <a:gd name="connsiteY12" fmla="*/ 1211291 h 1433900"/>
              <a:gd name="connsiteX13" fmla="*/ 222225 w 2475300"/>
              <a:gd name="connsiteY13" fmla="*/ 1211291 h 1433900"/>
              <a:gd name="connsiteX14" fmla="*/ 23464 w 2475300"/>
              <a:gd name="connsiteY14" fmla="*/ 1012437 h 1433900"/>
              <a:gd name="connsiteX15" fmla="*/ 23464 w 2475300"/>
              <a:gd name="connsiteY15" fmla="*/ 1012442 h 1433900"/>
              <a:gd name="connsiteX16" fmla="*/ 23464 w 2475300"/>
              <a:gd name="connsiteY16" fmla="*/ 714175 h 1433900"/>
              <a:gd name="connsiteX17" fmla="*/ 23464 w 2475300"/>
              <a:gd name="connsiteY17" fmla="*/ 217068 h 143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75300" h="1433900">
                <a:moveTo>
                  <a:pt x="23464" y="217068"/>
                </a:moveTo>
                <a:cubicBezTo>
                  <a:pt x="23464" y="107246"/>
                  <a:pt x="112452" y="18219"/>
                  <a:pt x="222225" y="18219"/>
                </a:cubicBezTo>
                <a:lnTo>
                  <a:pt x="433297" y="18219"/>
                </a:lnTo>
                <a:lnTo>
                  <a:pt x="1048046" y="18219"/>
                </a:lnTo>
                <a:lnTo>
                  <a:pt x="2283696" y="18219"/>
                </a:lnTo>
                <a:cubicBezTo>
                  <a:pt x="2393469" y="18219"/>
                  <a:pt x="2482465" y="107246"/>
                  <a:pt x="2482465" y="217068"/>
                </a:cubicBezTo>
                <a:lnTo>
                  <a:pt x="2482465" y="714175"/>
                </a:lnTo>
                <a:lnTo>
                  <a:pt x="2482465" y="1012442"/>
                </a:lnTo>
                <a:lnTo>
                  <a:pt x="2482465" y="1012437"/>
                </a:lnTo>
                <a:cubicBezTo>
                  <a:pt x="2482465" y="1122256"/>
                  <a:pt x="2393469" y="1211291"/>
                  <a:pt x="2283696" y="1211291"/>
                </a:cubicBezTo>
                <a:lnTo>
                  <a:pt x="1048046" y="1211291"/>
                </a:lnTo>
                <a:lnTo>
                  <a:pt x="237029" y="1434765"/>
                </a:lnTo>
                <a:lnTo>
                  <a:pt x="433297" y="1211291"/>
                </a:lnTo>
                <a:lnTo>
                  <a:pt x="222225" y="1211291"/>
                </a:lnTo>
                <a:cubicBezTo>
                  <a:pt x="112452" y="1211291"/>
                  <a:pt x="23464" y="1122256"/>
                  <a:pt x="23464" y="1012437"/>
                </a:cubicBezTo>
                <a:lnTo>
                  <a:pt x="23464" y="1012442"/>
                </a:lnTo>
                <a:lnTo>
                  <a:pt x="23464" y="714175"/>
                </a:lnTo>
                <a:lnTo>
                  <a:pt x="23464" y="21706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857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> 
				</p:cNvPr>
          <p:cNvSpPr/>
          <p:nvPr/>
        </p:nvSpPr>
        <p:spPr>
          <a:xfrm>
            <a:off x="1525199" y="3442899"/>
            <a:ext cx="684600" cy="189300"/>
          </a:xfrm>
          <a:custGeom>
            <a:avLst/>
            <a:gdLst>
              <a:gd name="connsiteX0" fmla="*/ 18955 w 684600"/>
              <a:gd name="connsiteY0" fmla="*/ 200248 h 189300"/>
              <a:gd name="connsiteX1" fmla="*/ 602520 w 684600"/>
              <a:gd name="connsiteY1" fmla="*/ 71457 h 189300"/>
              <a:gd name="connsiteX2" fmla="*/ 608896 w 684600"/>
              <a:gd name="connsiteY2" fmla="*/ 100350 h 189300"/>
              <a:gd name="connsiteX3" fmla="*/ 685959 w 684600"/>
              <a:gd name="connsiteY3" fmla="*/ 37904 h 189300"/>
              <a:gd name="connsiteX4" fmla="*/ 589782 w 684600"/>
              <a:gd name="connsiteY4" fmla="*/ 13685 h 189300"/>
              <a:gd name="connsiteX5" fmla="*/ 596157 w 684600"/>
              <a:gd name="connsiteY5" fmla="*/ 42577 h 189300"/>
              <a:gd name="connsiteX6" fmla="*/ 12580 w 684600"/>
              <a:gd name="connsiteY6" fmla="*/ 171368 h 189300"/>
              <a:gd name="connsiteX7" fmla="*/ 18955 w 684600"/>
              <a:gd name="connsiteY7" fmla="*/ 200248 h 18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600" h="189300">
                <a:moveTo>
                  <a:pt x="18955" y="200248"/>
                </a:moveTo>
                <a:lnTo>
                  <a:pt x="602520" y="71457"/>
                </a:lnTo>
                <a:lnTo>
                  <a:pt x="608896" y="100350"/>
                </a:lnTo>
                <a:lnTo>
                  <a:pt x="685959" y="37904"/>
                </a:lnTo>
                <a:lnTo>
                  <a:pt x="589782" y="13685"/>
                </a:lnTo>
                <a:lnTo>
                  <a:pt x="596157" y="42577"/>
                </a:lnTo>
                <a:lnTo>
                  <a:pt x="12580" y="171368"/>
                </a:lnTo>
                <a:lnTo>
                  <a:pt x="18955" y="200248"/>
                </a:lnTo>
                <a:close/>
              </a:path>
            </a:pathLst>
          </a:custGeom>
          <a:solidFill>
            <a:srgbClr val="fe00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5"/>
          <p:cNvSpPr txBox="1"/>
          <p:nvPr/>
        </p:nvSpPr>
        <p:spPr>
          <a:xfrm>
            <a:off x="1336624" y="642790"/>
            <a:ext cx="7197388" cy="25445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639049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Error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Handling:</a:t>
            </a:r>
            <a:r>
              <a:rPr lang="en-US" altLang="zh-CN" sz="3300" spc="12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Wrappers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50"/>
              </a:lnSpc>
            </a:pPr>
            <a:endParaRPr lang="en-US" dirty="0" smtClean="0"/>
          </a:p>
          <a:p>
            <a:pPr marL="0" indent="5364797">
              <a:lnSpc>
                <a:spcPct val="100000"/>
              </a:lnSpc>
            </a:pPr>
            <a:r>
              <a:rPr lang="en-US" altLang="zh-CN" sz="2250" spc="15" dirty="0">
                <a:solidFill>
                  <a:srgbClr val="000000"/>
                </a:solidFill>
                <a:latin typeface="Arial"/>
                <a:ea typeface="Arial"/>
              </a:rPr>
              <a:t>lib/wrapsoc</a:t>
            </a:r>
            <a:r>
              <a:rPr lang="en-US" altLang="zh-CN" sz="2250" spc="10" dirty="0">
                <a:solidFill>
                  <a:srgbClr val="000000"/>
                </a:solidFill>
                <a:latin typeface="Arial"/>
                <a:ea typeface="Arial"/>
              </a:rPr>
              <a:t>k.c</a:t>
            </a:r>
          </a:p>
          <a:p>
            <a:pPr marL="0">
              <a:lnSpc>
                <a:spcPct val="100000"/>
              </a:lnSpc>
              <a:spcBef>
                <a:spcPts val="32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/*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include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Socket</a:t>
            </a:r>
            <a:r>
              <a:rPr lang="en-US" altLang="zh-CN" sz="25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*/</a:t>
            </a:r>
          </a:p>
        </p:txBody>
      </p:sp>
      <p:sp>
        <p:nvSpPr>
          <p:cNvPr id="296" name="TextBox 296"/>
          <p:cNvSpPr txBox="1"/>
          <p:nvPr/>
        </p:nvSpPr>
        <p:spPr>
          <a:xfrm>
            <a:off x="1336624" y="3187382"/>
            <a:ext cx="5329780" cy="10239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90833"/>
              </a:lnSpc>
              <a:tabLst>
                <a:tab pos="895222" algn="l"/>
              </a:tabLst>
            </a:pPr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int	</a:t>
            </a:r>
            <a:r>
              <a:rPr lang="en-US" altLang="zh-CN" sz="2000" spc="40" b="1" dirty="0">
                <a:solidFill>
                  <a:srgbClr val="323298"/>
                </a:solidFill>
                <a:latin typeface="MS Gothic"/>
                <a:ea typeface="MS Gothic"/>
              </a:rPr>
              <a:t>大</a:t>
            </a:r>
            <a:r>
              <a:rPr lang="en-US" altLang="zh-CN" sz="2000" spc="40" b="1" dirty="0">
                <a:solidFill>
                  <a:srgbClr val="323298"/>
                </a:solidFill>
                <a:latin typeface="MS Gothic"/>
                <a:ea typeface="MS Gothic"/>
              </a:rPr>
              <a:t>寫</a:t>
            </a:r>
          </a:p>
          <a:p>
            <a:pPr marL="0">
              <a:lnSpc>
                <a:spcPct val="87916"/>
              </a:lnSpc>
            </a:pPr>
            <a:r>
              <a:rPr lang="en-US" altLang="zh-CN" sz="2500" dirty="0">
                <a:solidFill>
                  <a:srgbClr val="fe0065"/>
                </a:solidFill>
                <a:latin typeface="Arial"/>
                <a:ea typeface="Arial"/>
              </a:rPr>
              <a:t>S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ocket(int</a:t>
            </a:r>
            <a:r>
              <a:rPr lang="en-US" altLang="zh-CN" sz="25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family,</a:t>
            </a:r>
            <a:r>
              <a:rPr lang="en-US" altLang="zh-CN" sz="25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5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type,</a:t>
            </a:r>
            <a:r>
              <a:rPr lang="en-US" altLang="zh-CN" sz="250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50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protocol)</a:t>
            </a:r>
          </a:p>
          <a:p>
            <a:pPr marL="0">
              <a:lnSpc>
                <a:spcPct val="89999"/>
              </a:lnSpc>
            </a:pPr>
            <a:r>
              <a:rPr lang="en-US" altLang="zh-CN" sz="2500" spc="-15" dirty="0">
                <a:solidFill>
                  <a:srgbClr val="000000"/>
                </a:solidFill>
                <a:latin typeface="Arial"/>
                <a:ea typeface="Arial"/>
              </a:rPr>
              <a:t>{</a:t>
            </a:r>
          </a:p>
        </p:txBody>
      </p:sp>
      <p:sp>
        <p:nvSpPr>
          <p:cNvPr id="297" name="TextBox 297"/>
          <p:cNvSpPr txBox="1"/>
          <p:nvPr/>
        </p:nvSpPr>
        <p:spPr>
          <a:xfrm>
            <a:off x="7505395" y="3321204"/>
            <a:ext cx="2146295" cy="810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5416"/>
              </a:lnSpc>
            </a:pP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將</a:t>
            </a: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函</a:t>
            </a: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數</a:t>
            </a: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傳</a:t>
            </a:r>
            <a:r>
              <a:rPr lang="en-US" altLang="zh-CN" sz="1850" spc="15" dirty="0">
                <a:solidFill>
                  <a:srgbClr val="000000"/>
                </a:solidFill>
                <a:latin typeface="MS Gothic"/>
                <a:ea typeface="MS Gothic"/>
              </a:rPr>
              <a:t>回</a:t>
            </a:r>
            <a:r>
              <a:rPr lang="zh-CN" altLang="en-US" sz="1850" spc="10" dirty="0">
                <a:solidFill>
                  <a:srgbClr val="000000"/>
                </a:solidFill>
                <a:latin typeface="宋体"/>
                <a:ea typeface="宋体"/>
              </a:rPr>
              <a:t>值</a:t>
            </a: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檢</a:t>
            </a:r>
            <a:r>
              <a:rPr lang="zh-CN" altLang="en-US" sz="1850" spc="10" dirty="0">
                <a:solidFill>
                  <a:srgbClr val="000000"/>
                </a:solidFill>
                <a:latin typeface="宋体"/>
                <a:ea typeface="宋体"/>
              </a:rPr>
              <a:t>查</a:t>
            </a: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包</a:t>
            </a: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裝</a:t>
            </a: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在</a:t>
            </a: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以</a:t>
            </a:r>
            <a:r>
              <a:rPr lang="en-US" altLang="zh-CN" sz="1850" spc="15" dirty="0">
                <a:solidFill>
                  <a:srgbClr val="000000"/>
                </a:solidFill>
                <a:latin typeface="MS Gothic"/>
                <a:ea typeface="MS Gothic"/>
              </a:rPr>
              <a:t>大</a:t>
            </a: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寫</a:t>
            </a: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字</a:t>
            </a: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母</a:t>
            </a:r>
            <a:r>
              <a:rPr lang="en-US" altLang="zh-CN" sz="1850" spc="10" dirty="0">
                <a:solidFill>
                  <a:srgbClr val="000000"/>
                </a:solidFill>
                <a:latin typeface="MS Gothic"/>
                <a:ea typeface="MS Gothic"/>
              </a:rPr>
              <a:t>開</a:t>
            </a:r>
            <a:r>
              <a:rPr lang="en-US" altLang="zh-CN" sz="1850" spc="15" dirty="0">
                <a:solidFill>
                  <a:srgbClr val="000000"/>
                </a:solidFill>
                <a:latin typeface="MS Gothic"/>
                <a:ea typeface="MS Gothic"/>
              </a:rPr>
              <a:t>頭</a:t>
            </a:r>
            <a:r>
              <a:rPr lang="en-US" altLang="zh-CN" sz="1850" spc="15" dirty="0">
                <a:solidFill>
                  <a:srgbClr val="000000"/>
                </a:solidFill>
                <a:latin typeface="MS Gothic"/>
                <a:ea typeface="MS Gothic"/>
              </a:rPr>
              <a:t>的</a:t>
            </a:r>
            <a:r>
              <a:rPr lang="en-US" altLang="zh-CN" sz="1850" spc="15" dirty="0">
                <a:solidFill>
                  <a:srgbClr val="000000"/>
                </a:solidFill>
                <a:latin typeface="MS Gothic"/>
                <a:ea typeface="MS Gothic"/>
              </a:rPr>
              <a:t>同</a:t>
            </a:r>
            <a:r>
              <a:rPr lang="en-US" altLang="zh-CN" sz="1850" spc="15" dirty="0">
                <a:solidFill>
                  <a:srgbClr val="000000"/>
                </a:solidFill>
                <a:latin typeface="MS Gothic"/>
                <a:ea typeface="MS Gothic"/>
              </a:rPr>
              <a:t>名</a:t>
            </a:r>
            <a:r>
              <a:rPr lang="en-US" altLang="zh-CN" sz="1850" spc="15" dirty="0">
                <a:solidFill>
                  <a:srgbClr val="000000"/>
                </a:solidFill>
                <a:latin typeface="MS Gothic"/>
                <a:ea typeface="MS Gothic"/>
              </a:rPr>
              <a:t>函</a:t>
            </a:r>
            <a:r>
              <a:rPr lang="en-US" altLang="zh-CN" sz="1850" spc="15" dirty="0">
                <a:solidFill>
                  <a:srgbClr val="000000"/>
                </a:solidFill>
                <a:latin typeface="MS Gothic"/>
                <a:ea typeface="MS Gothic"/>
              </a:rPr>
              <a:t>數</a:t>
            </a:r>
            <a:r>
              <a:rPr lang="en-US" altLang="zh-CN" sz="1850" spc="15" dirty="0">
                <a:solidFill>
                  <a:srgbClr val="000000"/>
                </a:solidFill>
                <a:latin typeface="MS Gothic"/>
                <a:ea typeface="MS Gothic"/>
              </a:rPr>
              <a:t>中</a:t>
            </a:r>
          </a:p>
        </p:txBody>
      </p:sp>
      <p:sp>
        <p:nvSpPr>
          <p:cNvPr id="298" name="TextBox 298"/>
          <p:cNvSpPr txBox="1"/>
          <p:nvPr/>
        </p:nvSpPr>
        <p:spPr>
          <a:xfrm>
            <a:off x="1336624" y="5538114"/>
            <a:ext cx="206289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spc="-10" dirty="0">
                <a:solidFill>
                  <a:srgbClr val="000000"/>
                </a:solidFill>
                <a:latin typeface="Arial"/>
                <a:ea typeface="Arial"/>
              </a:rPr>
              <a:t>}/</a:t>
            </a:r>
          </a:p>
        </p:txBody>
      </p:sp>
      <p:sp>
        <p:nvSpPr>
          <p:cNvPr id="299" name="TextBox 299"/>
          <p:cNvSpPr txBox="1"/>
          <p:nvPr/>
        </p:nvSpPr>
        <p:spPr>
          <a:xfrm>
            <a:off x="1692224" y="4211320"/>
            <a:ext cx="5839773" cy="1406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91250"/>
              </a:lnSpc>
            </a:pPr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5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n;</a:t>
            </a:r>
          </a:p>
          <a:p>
            <a:pPr marL="0">
              <a:lnSpc>
                <a:spcPct val="87916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if</a:t>
            </a:r>
            <a:r>
              <a:rPr lang="en-US" altLang="zh-CN" sz="25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altLang="zh-CN" sz="25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(n</a:t>
            </a:r>
            <a:r>
              <a:rPr lang="en-US" altLang="zh-CN" sz="25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altLang="zh-CN" sz="25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socket(family,</a:t>
            </a:r>
            <a:r>
              <a:rPr lang="en-US" altLang="zh-CN" sz="25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type,</a:t>
            </a:r>
            <a:r>
              <a:rPr lang="en-US" altLang="zh-CN" sz="25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protocol))</a:t>
            </a:r>
            <a:r>
              <a:rPr lang="en-US" altLang="zh-CN" sz="25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0)</a:t>
            </a:r>
          </a:p>
          <a:p>
            <a:pPr marL="0" indent="592670">
              <a:lnSpc>
                <a:spcPct val="89999"/>
              </a:lnSpc>
            </a:pPr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err_sys("socket</a:t>
            </a:r>
            <a:r>
              <a:rPr lang="en-US" altLang="zh-CN" sz="25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error");</a:t>
            </a:r>
          </a:p>
          <a:p>
            <a:pPr marL="0">
              <a:lnSpc>
                <a:spcPct val="100000"/>
              </a:lnSpc>
            </a:pPr>
            <a:r>
              <a:rPr lang="en-US" altLang="zh-CN" sz="2500" spc="-10" dirty="0">
                <a:solidFill>
                  <a:srgbClr val="000000"/>
                </a:solidFill>
                <a:latin typeface="Arial"/>
                <a:ea typeface="Arial"/>
              </a:rPr>
              <a:t>retur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n(n);</a:t>
            </a:r>
          </a:p>
        </p:txBody>
      </p:sp>
      <p:sp>
        <p:nvSpPr>
          <p:cNvPr id="300" name="TextBox 300"/>
          <p:cNvSpPr txBox="1"/>
          <p:nvPr/>
        </p:nvSpPr>
        <p:spPr>
          <a:xfrm>
            <a:off x="1336624" y="5919114"/>
            <a:ext cx="2219142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end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Socket</a:t>
            </a:r>
            <a:r>
              <a:rPr lang="en-US" altLang="zh-CN" sz="250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*/</a:t>
            </a:r>
          </a:p>
        </p:txBody>
      </p:sp>
      <p:sp>
        <p:nvSpPr>
          <p:cNvPr id="301" name="TextBox 301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fefefe"/>
                </a:solidFill>
                <a:latin typeface="Arial"/>
                <a:ea typeface="Arial"/>
              </a:rPr>
              <a:t>47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30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304" name="Picture 30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304" name="Freeform 304"> 
				</p:cNvPr>
          <p:cNvSpPr/>
          <p:nvPr/>
        </p:nvSpPr>
        <p:spPr>
          <a:xfrm>
            <a:off x="1222042" y="1895142"/>
            <a:ext cx="8531557" cy="4264357"/>
          </a:xfrm>
          <a:custGeom>
            <a:avLst/>
            <a:gdLst>
              <a:gd name="connsiteX0" fmla="*/ 19967 w 8531557"/>
              <a:gd name="connsiteY0" fmla="*/ 19548 h 4264357"/>
              <a:gd name="connsiteX1" fmla="*/ 8535297 w 8531557"/>
              <a:gd name="connsiteY1" fmla="*/ 19548 h 4264357"/>
              <a:gd name="connsiteX2" fmla="*/ 8535297 w 8531557"/>
              <a:gd name="connsiteY2" fmla="*/ 4269229 h 4264357"/>
              <a:gd name="connsiteX3" fmla="*/ 19967 w 8531557"/>
              <a:gd name="connsiteY3" fmla="*/ 4269229 h 4264357"/>
              <a:gd name="connsiteX4" fmla="*/ 19967 w 8531557"/>
              <a:gd name="connsiteY4" fmla="*/ 19548 h 426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1557" h="4264357">
                <a:moveTo>
                  <a:pt x="19967" y="19548"/>
                </a:moveTo>
                <a:lnTo>
                  <a:pt x="8535297" y="19548"/>
                </a:lnTo>
                <a:lnTo>
                  <a:pt x="8535297" y="4269229"/>
                </a:lnTo>
                <a:lnTo>
                  <a:pt x="19967" y="4269229"/>
                </a:lnTo>
                <a:lnTo>
                  <a:pt x="19967" y="1954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715">
            <a:solidFill>
              <a:srgbClr val="7f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5"/>
          <p:cNvSpPr txBox="1"/>
          <p:nvPr/>
        </p:nvSpPr>
        <p:spPr>
          <a:xfrm>
            <a:off x="1336624" y="642790"/>
            <a:ext cx="8344338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604479">
              <a:lnSpc>
                <a:spcPct val="100000"/>
              </a:lnSpc>
            </a:pPr>
            <a:r>
              <a:rPr lang="en-US" altLang="zh-CN" sz="3300" spc="5" dirty="0">
                <a:solidFill>
                  <a:srgbClr val="000000"/>
                </a:solidFill>
                <a:latin typeface="Arial"/>
                <a:ea typeface="Arial"/>
              </a:rPr>
              <a:t>intro/daytimetcpsrv.c</a:t>
            </a:r>
            <a:r>
              <a:rPr lang="en-US" altLang="zh-CN" sz="33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(1/2)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0"/>
              </a:lnSpc>
            </a:pPr>
            <a:endParaRPr lang="en-US" dirty="0" smtClean="0"/>
          </a:p>
          <a:p>
            <a:pPr hangingPunct="0" marL="0">
              <a:lnSpc>
                <a:spcPct val="95416"/>
              </a:lnSpc>
            </a:pPr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#include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"unp.h"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500" spc="-10" dirty="0">
                <a:solidFill>
                  <a:srgbClr val="000000"/>
                </a:solidFill>
                <a:latin typeface="Arial"/>
                <a:ea typeface="Arial"/>
              </a:rPr>
              <a:t>#inclu</a:t>
            </a:r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de&lt;time.h&gt;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</a:p>
          <a:p>
            <a:pPr marL="0">
              <a:lnSpc>
                <a:spcPct val="94583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main(int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argc,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char</a:t>
            </a:r>
            <a:r>
              <a:rPr lang="en-US" altLang="zh-CN" sz="250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**argv)</a:t>
            </a:r>
          </a:p>
          <a:p>
            <a:pPr marL="0">
              <a:lnSpc>
                <a:spcPct val="94583"/>
              </a:lnSpc>
            </a:pPr>
            <a:r>
              <a:rPr lang="en-US" altLang="zh-CN" sz="2500" spc="-15" dirty="0">
                <a:solidFill>
                  <a:srgbClr val="000000"/>
                </a:solidFill>
                <a:latin typeface="Arial"/>
                <a:ea typeface="Arial"/>
              </a:rPr>
              <a:t>{</a:t>
            </a:r>
          </a:p>
          <a:p>
            <a:pPr marL="0" indent="355600">
              <a:lnSpc>
                <a:spcPct val="94583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listenfd,</a:t>
            </a:r>
            <a:r>
              <a:rPr lang="en-US" altLang="zh-CN" sz="2500" spc="-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connfd;</a:t>
            </a:r>
          </a:p>
          <a:p>
            <a:pPr marL="0" indent="355600">
              <a:lnSpc>
                <a:spcPct val="94583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sockaddr_in</a:t>
            </a:r>
            <a:r>
              <a:rPr lang="en-US" altLang="zh-CN" sz="250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servaddr;</a:t>
            </a:r>
          </a:p>
          <a:p>
            <a:pPr hangingPunct="0" marL="355600">
              <a:lnSpc>
                <a:spcPct val="95416"/>
              </a:lnSpc>
            </a:pPr>
            <a:r>
              <a:rPr lang="en-US" altLang="zh-CN" sz="2500" spc="25" dirty="0">
                <a:solidFill>
                  <a:srgbClr val="000000"/>
                </a:solidFill>
                <a:latin typeface="Arial"/>
                <a:ea typeface="Arial"/>
              </a:rPr>
              <a:t>char</a:t>
            </a:r>
            <a:r>
              <a:rPr lang="en-US" altLang="zh-CN" sz="2500" spc="-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spc="25" dirty="0">
                <a:solidFill>
                  <a:srgbClr val="000000"/>
                </a:solidFill>
                <a:latin typeface="Arial"/>
                <a:ea typeface="Arial"/>
              </a:rPr>
              <a:t>buff[MAXLINE];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time_t</a:t>
            </a:r>
            <a:r>
              <a:rPr lang="en-US" altLang="zh-CN" sz="25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ticks;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10"/>
              </a:lnSpc>
            </a:pPr>
            <a:endParaRPr lang="en-US" dirty="0" smtClean="0"/>
          </a:p>
          <a:p>
            <a:pPr marL="0" indent="355600">
              <a:lnSpc>
                <a:spcPct val="100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listenfd</a:t>
            </a:r>
            <a:r>
              <a:rPr lang="en-US" altLang="zh-CN" sz="2500" spc="-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altLang="zh-CN" sz="2500" spc="-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Socket(AF_INET,</a:t>
            </a:r>
            <a:r>
              <a:rPr lang="en-US" altLang="zh-CN" sz="2500" spc="-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SOCK_STREAM,</a:t>
            </a:r>
            <a:r>
              <a:rPr lang="en-US" altLang="zh-CN" sz="2500" spc="-1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0);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39"/>
              </a:lnSpc>
            </a:pPr>
            <a:endParaRPr lang="en-US" dirty="0" smtClean="0"/>
          </a:p>
          <a:p>
            <a:pPr marL="0" indent="5646038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306" name="TextBox 306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000000"/>
                </a:solidFill>
                <a:latin typeface="Arial"/>
                <a:ea typeface="Arial"/>
              </a:rPr>
              <a:t>48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30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309" name="Picture 30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309" name="Freeform 309"> 
				</p:cNvPr>
          <p:cNvSpPr/>
          <p:nvPr/>
        </p:nvSpPr>
        <p:spPr>
          <a:xfrm>
            <a:off x="1006142" y="1006142"/>
            <a:ext cx="8518857" cy="6042357"/>
          </a:xfrm>
          <a:custGeom>
            <a:avLst/>
            <a:gdLst>
              <a:gd name="connsiteX0" fmla="*/ 12471 w 8518857"/>
              <a:gd name="connsiteY0" fmla="*/ 14556 h 6042357"/>
              <a:gd name="connsiteX1" fmla="*/ 8527801 w 8518857"/>
              <a:gd name="connsiteY1" fmla="*/ 14556 h 6042357"/>
              <a:gd name="connsiteX2" fmla="*/ 8527801 w 8518857"/>
              <a:gd name="connsiteY2" fmla="*/ 6052196 h 6042357"/>
              <a:gd name="connsiteX3" fmla="*/ 12471 w 8518857"/>
              <a:gd name="connsiteY3" fmla="*/ 6052196 h 6042357"/>
              <a:gd name="connsiteX4" fmla="*/ 12471 w 8518857"/>
              <a:gd name="connsiteY4" fmla="*/ 14556 h 604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8857" h="6042357">
                <a:moveTo>
                  <a:pt x="12471" y="14556"/>
                </a:moveTo>
                <a:lnTo>
                  <a:pt x="8527801" y="14556"/>
                </a:lnTo>
                <a:lnTo>
                  <a:pt x="8527801" y="6052196"/>
                </a:lnTo>
                <a:lnTo>
                  <a:pt x="12471" y="6052196"/>
                </a:lnTo>
                <a:lnTo>
                  <a:pt x="12471" y="14556"/>
                </a:lnTo>
                <a:close/>
              </a:path>
            </a:pathLst>
          </a:custGeom>
          <a:solidFill>
            <a:srgbClr val="000030">
              <a:alpha val="0"/>
            </a:srgbClr>
          </a:solidFill>
          <a:ln w="19715">
            <a:solidFill>
              <a:srgbClr val="7f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10"> 
				</p:cNvPr>
          <p:cNvSpPr/>
          <p:nvPr/>
        </p:nvSpPr>
        <p:spPr>
          <a:xfrm>
            <a:off x="6554399" y="509199"/>
            <a:ext cx="3211900" cy="494100"/>
          </a:xfrm>
          <a:custGeom>
            <a:avLst/>
            <a:gdLst>
              <a:gd name="connsiteX0" fmla="*/ 12986 w 3211900"/>
              <a:gd name="connsiteY0" fmla="*/ 18498 h 494100"/>
              <a:gd name="connsiteX1" fmla="*/ 3217731 w 3211900"/>
              <a:gd name="connsiteY1" fmla="*/ 18498 h 494100"/>
              <a:gd name="connsiteX2" fmla="*/ 3217731 w 3211900"/>
              <a:gd name="connsiteY2" fmla="*/ 495068 h 494100"/>
              <a:gd name="connsiteX3" fmla="*/ 12986 w 3211900"/>
              <a:gd name="connsiteY3" fmla="*/ 495068 h 494100"/>
              <a:gd name="connsiteX4" fmla="*/ 12986 w 3211900"/>
              <a:gd name="connsiteY4" fmla="*/ 18498 h 4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1900" h="494100">
                <a:moveTo>
                  <a:pt x="12986" y="18498"/>
                </a:moveTo>
                <a:lnTo>
                  <a:pt x="3217731" y="18498"/>
                </a:lnTo>
                <a:lnTo>
                  <a:pt x="3217731" y="495068"/>
                </a:lnTo>
                <a:lnTo>
                  <a:pt x="12986" y="495068"/>
                </a:lnTo>
                <a:lnTo>
                  <a:pt x="12986" y="18498"/>
                </a:lnTo>
                <a:close/>
              </a:path>
            </a:pathLst>
          </a:custGeom>
          <a:solidFill>
            <a:srgbClr val="0000ae">
              <a:alpha val="0"/>
            </a:srgbClr>
          </a:solidFill>
          <a:ln w="2300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> 
				</p:cNvPr>
          <p:cNvSpPr/>
          <p:nvPr/>
        </p:nvSpPr>
        <p:spPr>
          <a:xfrm>
            <a:off x="1296599" y="2541199"/>
            <a:ext cx="684600" cy="202000"/>
          </a:xfrm>
          <a:custGeom>
            <a:avLst/>
            <a:gdLst>
              <a:gd name="connsiteX0" fmla="*/ 22511 w 684600"/>
              <a:gd name="connsiteY0" fmla="*/ 207969 h 202000"/>
              <a:gd name="connsiteX1" fmla="*/ 606089 w 684600"/>
              <a:gd name="connsiteY1" fmla="*/ 79179 h 202000"/>
              <a:gd name="connsiteX2" fmla="*/ 612452 w 684600"/>
              <a:gd name="connsiteY2" fmla="*/ 108058 h 202000"/>
              <a:gd name="connsiteX3" fmla="*/ 689515 w 684600"/>
              <a:gd name="connsiteY3" fmla="*/ 45613 h 202000"/>
              <a:gd name="connsiteX4" fmla="*/ 593338 w 684600"/>
              <a:gd name="connsiteY4" fmla="*/ 21406 h 202000"/>
              <a:gd name="connsiteX5" fmla="*/ 599713 w 684600"/>
              <a:gd name="connsiteY5" fmla="*/ 50286 h 202000"/>
              <a:gd name="connsiteX6" fmla="*/ 16149 w 684600"/>
              <a:gd name="connsiteY6" fmla="*/ 179077 h 202000"/>
              <a:gd name="connsiteX7" fmla="*/ 22511 w 684600"/>
              <a:gd name="connsiteY7" fmla="*/ 207969 h 2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600" h="202000">
                <a:moveTo>
                  <a:pt x="22511" y="207969"/>
                </a:moveTo>
                <a:lnTo>
                  <a:pt x="606089" y="79179"/>
                </a:lnTo>
                <a:lnTo>
                  <a:pt x="612452" y="108058"/>
                </a:lnTo>
                <a:lnTo>
                  <a:pt x="689515" y="45613"/>
                </a:lnTo>
                <a:lnTo>
                  <a:pt x="593338" y="21406"/>
                </a:lnTo>
                <a:lnTo>
                  <a:pt x="599713" y="50286"/>
                </a:lnTo>
                <a:lnTo>
                  <a:pt x="16149" y="179077"/>
                </a:lnTo>
                <a:lnTo>
                  <a:pt x="22511" y="207969"/>
                </a:lnTo>
                <a:close/>
              </a:path>
            </a:pathLst>
          </a:custGeom>
          <a:solidFill>
            <a:srgbClr val="fe00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> 
				</p:cNvPr>
          <p:cNvSpPr/>
          <p:nvPr/>
        </p:nvSpPr>
        <p:spPr>
          <a:xfrm>
            <a:off x="1220399" y="3214299"/>
            <a:ext cx="684600" cy="202000"/>
          </a:xfrm>
          <a:custGeom>
            <a:avLst/>
            <a:gdLst>
              <a:gd name="connsiteX0" fmla="*/ 24795 w 684600"/>
              <a:gd name="connsiteY0" fmla="*/ 205353 h 202000"/>
              <a:gd name="connsiteX1" fmla="*/ 608362 w 684600"/>
              <a:gd name="connsiteY1" fmla="*/ 76562 h 202000"/>
              <a:gd name="connsiteX2" fmla="*/ 614738 w 684600"/>
              <a:gd name="connsiteY2" fmla="*/ 105455 h 202000"/>
              <a:gd name="connsiteX3" fmla="*/ 691801 w 684600"/>
              <a:gd name="connsiteY3" fmla="*/ 43009 h 202000"/>
              <a:gd name="connsiteX4" fmla="*/ 595624 w 684600"/>
              <a:gd name="connsiteY4" fmla="*/ 18790 h 202000"/>
              <a:gd name="connsiteX5" fmla="*/ 602000 w 684600"/>
              <a:gd name="connsiteY5" fmla="*/ 47683 h 202000"/>
              <a:gd name="connsiteX6" fmla="*/ 18426 w 684600"/>
              <a:gd name="connsiteY6" fmla="*/ 176461 h 202000"/>
              <a:gd name="connsiteX7" fmla="*/ 24795 w 684600"/>
              <a:gd name="connsiteY7" fmla="*/ 205353 h 2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600" h="202000">
                <a:moveTo>
                  <a:pt x="24795" y="205353"/>
                </a:moveTo>
                <a:lnTo>
                  <a:pt x="608362" y="76562"/>
                </a:lnTo>
                <a:lnTo>
                  <a:pt x="614738" y="105455"/>
                </a:lnTo>
                <a:lnTo>
                  <a:pt x="691801" y="43009"/>
                </a:lnTo>
                <a:lnTo>
                  <a:pt x="595624" y="18790"/>
                </a:lnTo>
                <a:lnTo>
                  <a:pt x="602000" y="47683"/>
                </a:lnTo>
                <a:lnTo>
                  <a:pt x="18426" y="176461"/>
                </a:lnTo>
                <a:lnTo>
                  <a:pt x="24795" y="205353"/>
                </a:lnTo>
                <a:close/>
              </a:path>
            </a:pathLst>
          </a:custGeom>
          <a:solidFill>
            <a:srgbClr val="fe00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> 
				</p:cNvPr>
          <p:cNvSpPr/>
          <p:nvPr/>
        </p:nvSpPr>
        <p:spPr>
          <a:xfrm>
            <a:off x="3455599" y="4255699"/>
            <a:ext cx="684600" cy="202000"/>
          </a:xfrm>
          <a:custGeom>
            <a:avLst/>
            <a:gdLst>
              <a:gd name="connsiteX0" fmla="*/ 23566 w 684600"/>
              <a:gd name="connsiteY0" fmla="*/ 207487 h 202000"/>
              <a:gd name="connsiteX1" fmla="*/ 607130 w 684600"/>
              <a:gd name="connsiteY1" fmla="*/ 78696 h 202000"/>
              <a:gd name="connsiteX2" fmla="*/ 613493 w 684600"/>
              <a:gd name="connsiteY2" fmla="*/ 107588 h 202000"/>
              <a:gd name="connsiteX3" fmla="*/ 690569 w 684600"/>
              <a:gd name="connsiteY3" fmla="*/ 45142 h 202000"/>
              <a:gd name="connsiteX4" fmla="*/ 594392 w 684600"/>
              <a:gd name="connsiteY4" fmla="*/ 20924 h 202000"/>
              <a:gd name="connsiteX5" fmla="*/ 600755 w 684600"/>
              <a:gd name="connsiteY5" fmla="*/ 49816 h 202000"/>
              <a:gd name="connsiteX6" fmla="*/ 17190 w 684600"/>
              <a:gd name="connsiteY6" fmla="*/ 178594 h 202000"/>
              <a:gd name="connsiteX7" fmla="*/ 23566 w 684600"/>
              <a:gd name="connsiteY7" fmla="*/ 207487 h 2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600" h="202000">
                <a:moveTo>
                  <a:pt x="23566" y="207487"/>
                </a:moveTo>
                <a:lnTo>
                  <a:pt x="607130" y="78696"/>
                </a:lnTo>
                <a:lnTo>
                  <a:pt x="613493" y="107588"/>
                </a:lnTo>
                <a:lnTo>
                  <a:pt x="690569" y="45142"/>
                </a:lnTo>
                <a:lnTo>
                  <a:pt x="594392" y="20924"/>
                </a:lnTo>
                <a:lnTo>
                  <a:pt x="600755" y="49816"/>
                </a:lnTo>
                <a:lnTo>
                  <a:pt x="17190" y="178594"/>
                </a:lnTo>
                <a:lnTo>
                  <a:pt x="23566" y="207487"/>
                </a:lnTo>
                <a:close/>
              </a:path>
            </a:pathLst>
          </a:custGeom>
          <a:solidFill>
            <a:srgbClr val="fe00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4"> 
				</p:cNvPr>
          <p:cNvSpPr/>
          <p:nvPr/>
        </p:nvSpPr>
        <p:spPr>
          <a:xfrm>
            <a:off x="2261799" y="6135299"/>
            <a:ext cx="532200" cy="252800"/>
          </a:xfrm>
          <a:custGeom>
            <a:avLst/>
            <a:gdLst>
              <a:gd name="connsiteX0" fmla="*/ 29103 w 532200"/>
              <a:gd name="connsiteY0" fmla="*/ 15514 h 252800"/>
              <a:gd name="connsiteX1" fmla="*/ 468294 w 532200"/>
              <a:gd name="connsiteY1" fmla="*/ 204021 h 252800"/>
              <a:gd name="connsiteX2" fmla="*/ 479953 w 532200"/>
              <a:gd name="connsiteY2" fmla="*/ 176836 h 252800"/>
              <a:gd name="connsiteX3" fmla="*/ 543986 w 532200"/>
              <a:gd name="connsiteY3" fmla="*/ 252601 h 252800"/>
              <a:gd name="connsiteX4" fmla="*/ 444977 w 532200"/>
              <a:gd name="connsiteY4" fmla="*/ 258388 h 252800"/>
              <a:gd name="connsiteX5" fmla="*/ 456635 w 532200"/>
              <a:gd name="connsiteY5" fmla="*/ 231204 h 252800"/>
              <a:gd name="connsiteX6" fmla="*/ 17444 w 532200"/>
              <a:gd name="connsiteY6" fmla="*/ 42691 h 252800"/>
              <a:gd name="connsiteX7" fmla="*/ 29103 w 532200"/>
              <a:gd name="connsiteY7" fmla="*/ 15514 h 2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200" h="252800">
                <a:moveTo>
                  <a:pt x="29103" y="15514"/>
                </a:moveTo>
                <a:lnTo>
                  <a:pt x="468294" y="204021"/>
                </a:lnTo>
                <a:lnTo>
                  <a:pt x="479953" y="176836"/>
                </a:lnTo>
                <a:lnTo>
                  <a:pt x="543986" y="252601"/>
                </a:lnTo>
                <a:lnTo>
                  <a:pt x="444977" y="258388"/>
                </a:lnTo>
                <a:lnTo>
                  <a:pt x="456635" y="231204"/>
                </a:lnTo>
                <a:lnTo>
                  <a:pt x="17444" y="42691"/>
                </a:lnTo>
                <a:lnTo>
                  <a:pt x="29103" y="15514"/>
                </a:lnTo>
                <a:close/>
              </a:path>
            </a:pathLst>
          </a:custGeom>
          <a:solidFill>
            <a:srgbClr val="fe00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5"/>
          <p:cNvSpPr txBox="1"/>
          <p:nvPr/>
        </p:nvSpPr>
        <p:spPr>
          <a:xfrm>
            <a:off x="6662001" y="549559"/>
            <a:ext cx="2786597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15" dirty="0">
                <a:solidFill>
                  <a:srgbClr val="000000"/>
                </a:solidFill>
                <a:latin typeface="Arial"/>
                <a:ea typeface="Arial"/>
              </a:rPr>
              <a:t>intro/daytimetcpsrv</a:t>
            </a:r>
            <a:r>
              <a:rPr lang="en-US" altLang="zh-CN" sz="2250" spc="10" dirty="0">
                <a:solidFill>
                  <a:srgbClr val="000000"/>
                </a:solidFill>
                <a:latin typeface="Arial"/>
                <a:ea typeface="Arial"/>
              </a:rPr>
              <a:t>.c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1113228" y="939553"/>
            <a:ext cx="8268382" cy="5163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5416"/>
              </a:lnSpc>
            </a:pPr>
            <a:r>
              <a:rPr lang="en-US" altLang="zh-CN" sz="2500" spc="10" dirty="0">
                <a:solidFill>
                  <a:srgbClr val="000000"/>
                </a:solidFill>
                <a:latin typeface="Arial"/>
                <a:ea typeface="Arial"/>
              </a:rPr>
              <a:t>bzero(&amp;servaddr,</a:t>
            </a:r>
            <a:r>
              <a:rPr lang="en-US" altLang="zh-CN" sz="2500" spc="-3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spc="15" dirty="0">
                <a:solidFill>
                  <a:srgbClr val="000000"/>
                </a:solidFill>
                <a:latin typeface="Arial"/>
                <a:ea typeface="Arial"/>
              </a:rPr>
              <a:t>sizeof(servaddr));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500" spc="5" dirty="0">
                <a:solidFill>
                  <a:srgbClr val="000000"/>
                </a:solidFill>
                <a:latin typeface="Arial"/>
                <a:ea typeface="Arial"/>
              </a:rPr>
              <a:t>servaddr.sin_family=</a:t>
            </a:r>
            <a:r>
              <a:rPr lang="en-US" altLang="zh-CN" sz="2500" spc="-3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spc="5" dirty="0">
                <a:solidFill>
                  <a:srgbClr val="000000"/>
                </a:solidFill>
                <a:latin typeface="Arial"/>
                <a:ea typeface="Arial"/>
              </a:rPr>
              <a:t>AF_INET;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500" spc="-10" dirty="0">
                <a:solidFill>
                  <a:srgbClr val="000000"/>
                </a:solidFill>
                <a:latin typeface="Arial"/>
                <a:ea typeface="Arial"/>
              </a:rPr>
              <a:t>servaddr.sin_addr.s_addr</a:t>
            </a:r>
            <a:r>
              <a:rPr lang="en-US" altLang="zh-CN" sz="25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spc="-40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altLang="zh-CN" sz="25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spc="-10" dirty="0">
                <a:solidFill>
                  <a:srgbClr val="000000"/>
                </a:solidFill>
                <a:latin typeface="Arial"/>
                <a:ea typeface="Arial"/>
              </a:rPr>
              <a:t>htonl(INADDR_ANY);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servaddr.sin_port=</a:t>
            </a:r>
            <a:r>
              <a:rPr lang="en-US" altLang="zh-CN" sz="2500" spc="-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htons(13);</a:t>
            </a:r>
            <a:r>
              <a:rPr lang="en-US" altLang="zh-CN" sz="25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/*</a:t>
            </a:r>
            <a:r>
              <a:rPr lang="en-US" altLang="zh-CN" sz="2500" spc="-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daytime</a:t>
            </a:r>
            <a:r>
              <a:rPr lang="en-US" altLang="zh-CN" sz="25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r>
              <a:rPr lang="en-US" altLang="zh-CN" sz="250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*/</a:t>
            </a:r>
          </a:p>
          <a:p>
            <a:pPr marL="0" indent="893587">
              <a:lnSpc>
                <a:spcPct val="100000"/>
              </a:lnSpc>
            </a:pPr>
            <a:r>
              <a:rPr lang="en-US" altLang="zh-CN" sz="2000" spc="55" b="1" dirty="0">
                <a:solidFill>
                  <a:srgbClr val="000000"/>
                </a:solidFill>
                <a:latin typeface="MS Gothic"/>
                <a:ea typeface="MS Gothic"/>
              </a:rPr>
              <a:t>大</a:t>
            </a:r>
            <a:r>
              <a:rPr lang="en-US" altLang="zh-CN" sz="2000" spc="55" b="1" dirty="0">
                <a:solidFill>
                  <a:srgbClr val="000000"/>
                </a:solidFill>
                <a:latin typeface="MS Gothic"/>
                <a:ea typeface="MS Gothic"/>
              </a:rPr>
              <a:t>寫</a:t>
            </a:r>
          </a:p>
          <a:p>
            <a:pPr marL="0">
              <a:lnSpc>
                <a:spcPct val="100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Bind(listenfd,</a:t>
            </a:r>
            <a:r>
              <a:rPr lang="en-US" altLang="zh-CN" sz="2500" spc="-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(SA</a:t>
            </a:r>
            <a:r>
              <a:rPr lang="en-US" altLang="zh-CN" sz="2500" spc="-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*)</a:t>
            </a:r>
            <a:r>
              <a:rPr lang="en-US" altLang="zh-CN" sz="2500" spc="-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&amp;servaddr,</a:t>
            </a:r>
            <a:r>
              <a:rPr lang="en-US" altLang="zh-CN" sz="2500" spc="-1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sizeof(servaddr));</a:t>
            </a:r>
          </a:p>
          <a:p>
            <a:pPr marL="0" indent="819660">
              <a:lnSpc>
                <a:spcPct val="91666"/>
              </a:lnSpc>
            </a:pPr>
            <a:r>
              <a:rPr lang="en-US" altLang="zh-CN" sz="2000" spc="55" b="1" dirty="0">
                <a:solidFill>
                  <a:srgbClr val="000000"/>
                </a:solidFill>
                <a:latin typeface="MS Gothic"/>
                <a:ea typeface="MS Gothic"/>
              </a:rPr>
              <a:t>大</a:t>
            </a:r>
            <a:r>
              <a:rPr lang="en-US" altLang="zh-CN" sz="2000" spc="55" b="1" dirty="0">
                <a:solidFill>
                  <a:srgbClr val="000000"/>
                </a:solidFill>
                <a:latin typeface="MS Gothic"/>
                <a:ea typeface="MS Gothic"/>
              </a:rPr>
              <a:t>寫</a:t>
            </a:r>
          </a:p>
          <a:p>
            <a:pPr marL="0">
              <a:lnSpc>
                <a:spcPct val="100000"/>
              </a:lnSpc>
            </a:pPr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Listen(listenfd,</a:t>
            </a:r>
            <a:r>
              <a:rPr lang="en-US" altLang="zh-CN" sz="25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LISTENQ);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0"/>
              </a:lnSpc>
            </a:pPr>
            <a:endParaRPr lang="en-US" dirty="0" smtClean="0"/>
          </a:p>
          <a:p>
            <a:pPr marL="0">
              <a:lnSpc>
                <a:spcPct val="100000"/>
              </a:lnSpc>
              <a:tabLst>
                <a:tab pos="3053628" algn="l"/>
              </a:tabLst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;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;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altLang="zh-CN" sz="25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{	</a:t>
            </a:r>
            <a:r>
              <a:rPr lang="en-US" altLang="zh-CN" sz="2000" spc="40" b="1" dirty="0">
                <a:solidFill>
                  <a:srgbClr val="000000"/>
                </a:solidFill>
                <a:latin typeface="MS Gothic"/>
                <a:ea typeface="MS Gothic"/>
              </a:rPr>
              <a:t>大</a:t>
            </a:r>
            <a:r>
              <a:rPr lang="en-US" altLang="zh-CN" sz="2000" spc="40" b="1" dirty="0">
                <a:solidFill>
                  <a:srgbClr val="000000"/>
                </a:solidFill>
                <a:latin typeface="MS Gothic"/>
                <a:ea typeface="MS Gothic"/>
              </a:rPr>
              <a:t>寫</a:t>
            </a:r>
          </a:p>
          <a:p>
            <a:pPr marL="0" indent="948260">
              <a:lnSpc>
                <a:spcPct val="87916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connfd</a:t>
            </a:r>
            <a:r>
              <a:rPr lang="en-US" altLang="zh-CN" sz="250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altLang="zh-CN" sz="250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Accept(listenfd,</a:t>
            </a:r>
            <a:r>
              <a:rPr lang="en-US" altLang="zh-CN" sz="250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(SA</a:t>
            </a:r>
            <a:r>
              <a:rPr lang="en-US" altLang="zh-CN" sz="250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*)</a:t>
            </a:r>
            <a:r>
              <a:rPr lang="en-US" altLang="zh-CN" sz="250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NULL,</a:t>
            </a:r>
            <a:r>
              <a:rPr lang="en-US" altLang="zh-CN" sz="2500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NULL);</a:t>
            </a:r>
          </a:p>
          <a:p>
            <a:pPr marL="0" indent="948260">
              <a:lnSpc>
                <a:spcPct val="89999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ticks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altLang="zh-CN" sz="25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time(NULL);</a:t>
            </a:r>
          </a:p>
          <a:p>
            <a:pPr marL="0" indent="948260">
              <a:lnSpc>
                <a:spcPct val="90833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snprintf(buff,</a:t>
            </a:r>
            <a:r>
              <a:rPr lang="en-US" altLang="zh-CN" sz="2500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sizeof(buff),</a:t>
            </a:r>
            <a:r>
              <a:rPr lang="en-US" altLang="zh-CN" sz="2500" spc="-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"%.24s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\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\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n",</a:t>
            </a:r>
            <a:r>
              <a:rPr lang="en-US" altLang="zh-CN" sz="2500" spc="-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ctime(&amp;ticks));</a:t>
            </a:r>
          </a:p>
          <a:p>
            <a:pPr marL="0" indent="948260">
              <a:lnSpc>
                <a:spcPct val="87916"/>
              </a:lnSpc>
            </a:pP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Write(connfd,</a:t>
            </a:r>
            <a:r>
              <a:rPr lang="en-US" altLang="zh-CN" sz="2500" spc="-1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buff,</a:t>
            </a:r>
            <a:r>
              <a:rPr lang="en-US" altLang="zh-CN" sz="2500" spc="-15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strlen(buff));</a:t>
            </a:r>
          </a:p>
          <a:p>
            <a:pPr marL="0" indent="948260">
              <a:lnSpc>
                <a:spcPct val="89999"/>
              </a:lnSpc>
            </a:pPr>
            <a:r>
              <a:rPr lang="en-US" altLang="zh-CN" sz="2500" spc="-10" dirty="0">
                <a:solidFill>
                  <a:srgbClr val="000000"/>
                </a:solidFill>
                <a:latin typeface="Arial"/>
                <a:ea typeface="Arial"/>
              </a:rPr>
              <a:t>Close(c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onnfd);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1468831" y="6104492"/>
            <a:ext cx="2159998" cy="693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2083"/>
              </a:lnSpc>
              <a:tabLst>
                <a:tab pos="592658" algn="l"/>
                <a:tab pos="1507134" algn="l"/>
              </a:tabLst>
            </a:pPr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}	</a:t>
            </a:r>
            <a:r>
              <a:rPr lang="en-US" altLang="zh-CN" sz="2500" spc="-5" dirty="0">
                <a:solidFill>
                  <a:srgbClr val="000000"/>
                </a:solidFill>
                <a:latin typeface="Arial"/>
                <a:ea typeface="Arial"/>
              </a:rPr>
              <a:t>}	</a:t>
            </a:r>
            <a:r>
              <a:rPr lang="en-US" altLang="zh-CN" sz="2000" spc="40" b="1" dirty="0">
                <a:solidFill>
                  <a:srgbClr val="000000"/>
                </a:solidFill>
                <a:latin typeface="MS Gothic"/>
                <a:ea typeface="MS Gothic"/>
              </a:rPr>
              <a:t>大</a:t>
            </a:r>
            <a:r>
              <a:rPr lang="en-US" altLang="zh-CN" sz="2000" spc="40" b="1" dirty="0">
                <a:solidFill>
                  <a:srgbClr val="000000"/>
                </a:solidFill>
                <a:latin typeface="MS Gothic"/>
                <a:ea typeface="MS Gothic"/>
              </a:rPr>
              <a:t>寫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49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28" name="Picture 2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29" name="Picture 2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19" y="2065020"/>
            <a:ext cx="8519159" cy="429006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3091738" y="642790"/>
            <a:ext cx="6589224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Client/Server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on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an</a:t>
            </a:r>
            <a:r>
              <a:rPr lang="en-US" altLang="zh-CN" sz="3300" spc="114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LAN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85"/>
              </a:lnSpc>
            </a:pPr>
            <a:endParaRPr lang="en-US" dirty="0" smtClean="0"/>
          </a:p>
          <a:p>
            <a:pPr marL="0" indent="3890924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907244" y="7143236"/>
            <a:ext cx="8568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32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321" name="Picture 32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321" name="Freeform 321"> 
				</p:cNvPr>
          <p:cNvSpPr/>
          <p:nvPr/>
        </p:nvSpPr>
        <p:spPr>
          <a:xfrm>
            <a:off x="1009650" y="1822450"/>
            <a:ext cx="8794750" cy="908050"/>
          </a:xfrm>
          <a:custGeom>
            <a:avLst/>
            <a:gdLst>
              <a:gd name="connsiteX0" fmla="*/ 8963 w 8794750"/>
              <a:gd name="connsiteY0" fmla="*/ 18287 h 908050"/>
              <a:gd name="connsiteX1" fmla="*/ 8800274 w 8794750"/>
              <a:gd name="connsiteY1" fmla="*/ 18287 h 908050"/>
              <a:gd name="connsiteX2" fmla="*/ 8800274 w 8794750"/>
              <a:gd name="connsiteY2" fmla="*/ 912266 h 908050"/>
              <a:gd name="connsiteX3" fmla="*/ 8963 w 8794750"/>
              <a:gd name="connsiteY3" fmla="*/ 912266 h 908050"/>
              <a:gd name="connsiteX4" fmla="*/ 8963 w 8794750"/>
              <a:gd name="connsiteY4" fmla="*/ 18287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4750" h="908050">
                <a:moveTo>
                  <a:pt x="8963" y="18287"/>
                </a:moveTo>
                <a:lnTo>
                  <a:pt x="8800274" y="18287"/>
                </a:lnTo>
                <a:lnTo>
                  <a:pt x="8800274" y="912266"/>
                </a:lnTo>
                <a:lnTo>
                  <a:pt x="8963" y="912266"/>
                </a:lnTo>
                <a:lnTo>
                  <a:pt x="8963" y="18287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2"> 
				</p:cNvPr>
          <p:cNvSpPr/>
          <p:nvPr/>
        </p:nvSpPr>
        <p:spPr>
          <a:xfrm>
            <a:off x="1004499" y="1817299"/>
            <a:ext cx="8799900" cy="913200"/>
          </a:xfrm>
          <a:custGeom>
            <a:avLst/>
            <a:gdLst>
              <a:gd name="connsiteX0" fmla="*/ 14114 w 8799900"/>
              <a:gd name="connsiteY0" fmla="*/ 23438 h 913200"/>
              <a:gd name="connsiteX1" fmla="*/ 8805404 w 8799900"/>
              <a:gd name="connsiteY1" fmla="*/ 23438 h 913200"/>
              <a:gd name="connsiteX2" fmla="*/ 8805404 w 8799900"/>
              <a:gd name="connsiteY2" fmla="*/ 917417 h 913200"/>
              <a:gd name="connsiteX3" fmla="*/ 14114 w 8799900"/>
              <a:gd name="connsiteY3" fmla="*/ 917417 h 913200"/>
              <a:gd name="connsiteX4" fmla="*/ 14114 w 8799900"/>
              <a:gd name="connsiteY4" fmla="*/ 23438 h 9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9900" h="913200">
                <a:moveTo>
                  <a:pt x="14114" y="23438"/>
                </a:moveTo>
                <a:lnTo>
                  <a:pt x="8805404" y="23438"/>
                </a:lnTo>
                <a:lnTo>
                  <a:pt x="8805404" y="917417"/>
                </a:lnTo>
                <a:lnTo>
                  <a:pt x="14114" y="917417"/>
                </a:lnTo>
                <a:lnTo>
                  <a:pt x="14114" y="2343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300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3"/>
          <p:cNvSpPr txBox="1"/>
          <p:nvPr/>
        </p:nvSpPr>
        <p:spPr>
          <a:xfrm>
            <a:off x="1113228" y="642790"/>
            <a:ext cx="8567733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985226">
              <a:lnSpc>
                <a:spcPct val="100000"/>
              </a:lnSpc>
            </a:pPr>
            <a:r>
              <a:rPr lang="en-US" altLang="zh-CN" sz="3300" dirty="0">
                <a:solidFill>
                  <a:srgbClr val="fe0065"/>
                </a:solidFill>
                <a:latin typeface="Arial"/>
                <a:ea typeface="Arial"/>
              </a:rPr>
              <a:t>bind</a:t>
            </a:r>
            <a:r>
              <a:rPr lang="en-US" altLang="zh-CN" sz="3300" spc="15" dirty="0">
                <a:solidFill>
                  <a:srgbClr val="fe0065"/>
                </a:solidFill>
                <a:latin typeface="Arial"/>
                <a:cs typeface="Arial"/>
              </a:rPr>
              <a:t> 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0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Times New Roman"/>
                <a:ea typeface="Times New Roman"/>
              </a:rPr>
              <a:t>int</a:t>
            </a:r>
            <a:r>
              <a:rPr lang="en-US" altLang="zh-CN" sz="25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Times New Roman"/>
                <a:ea typeface="Times New Roman"/>
              </a:rPr>
              <a:t>bind(int</a:t>
            </a:r>
            <a:r>
              <a:rPr lang="en-US" altLang="zh-CN" sz="25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b="1" i="1" dirty="0">
                <a:solidFill>
                  <a:srgbClr val="fe0065"/>
                </a:solidFill>
                <a:latin typeface="Times New Roman"/>
                <a:ea typeface="Times New Roman"/>
              </a:rPr>
              <a:t>sockfd</a:t>
            </a:r>
            <a:r>
              <a:rPr lang="en-US" altLang="zh-CN" sz="250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5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Times New Roman"/>
                <a:ea typeface="Times New Roman"/>
              </a:rPr>
              <a:t>const</a:t>
            </a:r>
            <a:r>
              <a:rPr lang="en-US" altLang="zh-CN" sz="25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Times New Roman"/>
                <a:ea typeface="Times New Roman"/>
              </a:rPr>
              <a:t>struct</a:t>
            </a:r>
            <a:r>
              <a:rPr lang="en-US" altLang="zh-CN" sz="25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Times New Roman"/>
                <a:ea typeface="Times New Roman"/>
              </a:rPr>
              <a:t>sockaddr_in</a:t>
            </a:r>
            <a:r>
              <a:rPr lang="en-US" altLang="zh-CN" sz="25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Times New Roman"/>
                <a:ea typeface="Times New Roman"/>
              </a:rPr>
              <a:t>*</a:t>
            </a:r>
            <a:r>
              <a:rPr lang="en-US" altLang="zh-CN" sz="2500" b="1" i="1" dirty="0">
                <a:solidFill>
                  <a:srgbClr val="fe0065"/>
                </a:solidFill>
                <a:latin typeface="Times New Roman"/>
                <a:ea typeface="Times New Roman"/>
              </a:rPr>
              <a:t>name</a:t>
            </a:r>
            <a:r>
              <a:rPr lang="en-US" altLang="zh-CN" sz="250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 indent="1106312">
              <a:lnSpc>
                <a:spcPct val="100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Times New Roman"/>
                <a:ea typeface="Times New Roman"/>
              </a:rPr>
              <a:t>int</a:t>
            </a:r>
            <a:r>
              <a:rPr lang="en-US" altLang="zh-CN" sz="2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b="1" i="1" dirty="0">
                <a:solidFill>
                  <a:srgbClr val="fe0065"/>
                </a:solidFill>
                <a:latin typeface="Times New Roman"/>
                <a:ea typeface="Times New Roman"/>
              </a:rPr>
              <a:t>namelen</a:t>
            </a:r>
            <a:r>
              <a:rPr lang="en-US" altLang="zh-CN" sz="2500" spc="-94" b="1" i="1" dirty="0">
                <a:solidFill>
                  <a:srgbClr val="fe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Times New Roman"/>
                <a:ea typeface="Times New Roman"/>
              </a:rPr>
              <a:t>);</a:t>
            </a:r>
          </a:p>
          <a:p>
            <a:pPr>
              <a:lnSpc>
                <a:spcPts val="1094"/>
              </a:lnSpc>
            </a:pPr>
            <a:endParaRPr lang="en-US" dirty="0" smtClean="0"/>
          </a:p>
          <a:p>
            <a:pPr marL="0" indent="64061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50" dirty="0">
                <a:solidFill>
                  <a:srgbClr val="99c01b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b="1" i="1" dirty="0">
                <a:solidFill>
                  <a:srgbClr val="fe0065"/>
                </a:solidFill>
                <a:latin typeface="Times New Roman"/>
                <a:ea typeface="Times New Roman"/>
              </a:rPr>
              <a:t>sockfd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z="29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Descriptor</a:t>
            </a:r>
            <a:r>
              <a:rPr lang="en-US" altLang="zh-CN" sz="29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identifying</a:t>
            </a:r>
            <a:r>
              <a:rPr lang="en-US" altLang="zh-CN" sz="29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29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unbound</a:t>
            </a:r>
            <a:r>
              <a:rPr lang="en-US" altLang="zh-CN" sz="29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socket.</a:t>
            </a:r>
          </a:p>
          <a:p>
            <a:pPr marL="0" indent="419661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(returned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b="1" i="1" dirty="0">
                <a:solidFill>
                  <a:srgbClr val="323298"/>
                </a:solidFill>
                <a:latin typeface="Times New Roman"/>
                <a:ea typeface="Times New Roman"/>
              </a:rPr>
              <a:t>socket</a:t>
            </a:r>
            <a:r>
              <a:rPr lang="en-US" altLang="zh-CN" sz="2900" b="1" i="1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function.)</a:t>
            </a:r>
          </a:p>
          <a:p>
            <a:pPr marL="0" indent="64061">
              <a:lnSpc>
                <a:spcPct val="100000"/>
              </a:lnSpc>
              <a:spcBef>
                <a:spcPts val="220"/>
              </a:spcBef>
            </a:pPr>
            <a:r>
              <a:rPr lang="en-US" altLang="zh-CN" sz="290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40" dirty="0">
                <a:solidFill>
                  <a:srgbClr val="99c01b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b="1" i="1" dirty="0">
                <a:solidFill>
                  <a:srgbClr val="fe0065"/>
                </a:solidFill>
                <a:latin typeface="Times New Roman"/>
                <a:ea typeface="Times New Roman"/>
              </a:rPr>
              <a:t>name</a:t>
            </a:r>
            <a:r>
              <a:rPr lang="en-US" altLang="zh-CN" sz="2900" b="1" dirty="0">
                <a:solidFill>
                  <a:srgbClr val="fe0065"/>
                </a:solidFill>
                <a:latin typeface="Times New Roman"/>
                <a:ea typeface="Times New Roman"/>
              </a:rPr>
              <a:t>:</a:t>
            </a:r>
            <a:r>
              <a:rPr lang="en-US" altLang="zh-CN" sz="2900" spc="50" b="1" dirty="0">
                <a:solidFill>
                  <a:srgbClr val="fe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9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pointer</a:t>
            </a:r>
            <a:r>
              <a:rPr lang="en-US" altLang="zh-CN" sz="29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29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9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protocol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specific</a:t>
            </a:r>
            <a:r>
              <a:rPr lang="en-US" altLang="zh-CN" sz="29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address</a:t>
            </a:r>
          </a:p>
          <a:p>
            <a:pPr marL="0" indent="64061">
              <a:lnSpc>
                <a:spcPct val="100000"/>
              </a:lnSpc>
              <a:spcBef>
                <a:spcPts val="354"/>
              </a:spcBef>
            </a:pPr>
            <a:r>
              <a:rPr lang="en-US" altLang="zh-CN" sz="290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34" dirty="0">
                <a:solidFill>
                  <a:srgbClr val="99c01b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b="1" i="1" dirty="0">
                <a:solidFill>
                  <a:srgbClr val="fe0065"/>
                </a:solidFill>
                <a:latin typeface="Times New Roman"/>
                <a:ea typeface="Times New Roman"/>
              </a:rPr>
              <a:t>namelen</a:t>
            </a:r>
            <a:r>
              <a:rPr lang="en-US" altLang="zh-CN" sz="2900" dirty="0">
                <a:solidFill>
                  <a:srgbClr val="fe0065"/>
                </a:solidFill>
                <a:latin typeface="Times New Roman"/>
                <a:ea typeface="Times New Roman"/>
              </a:rPr>
              <a:t>:</a:t>
            </a:r>
            <a:r>
              <a:rPr lang="en-US" altLang="zh-CN" sz="2900" spc="40" dirty="0">
                <a:solidFill>
                  <a:srgbClr val="fe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Length</a:t>
            </a:r>
            <a:r>
              <a:rPr lang="en-US" altLang="zh-CN" sz="29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9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9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value</a:t>
            </a:r>
            <a:r>
              <a:rPr lang="en-US" altLang="zh-CN" sz="29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9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9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b="1" i="1" dirty="0">
                <a:solidFill>
                  <a:srgbClr val="fe0065"/>
                </a:solidFill>
                <a:latin typeface="Times New Roman"/>
                <a:ea typeface="Times New Roman"/>
              </a:rPr>
              <a:t>name</a:t>
            </a:r>
          </a:p>
          <a:p>
            <a:pPr marL="0" indent="64061">
              <a:lnSpc>
                <a:spcPct val="100000"/>
              </a:lnSpc>
              <a:spcBef>
                <a:spcPts val="354"/>
              </a:spcBef>
            </a:pPr>
            <a:r>
              <a:rPr lang="en-US" altLang="zh-CN" sz="290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80" dirty="0">
                <a:solidFill>
                  <a:srgbClr val="99c01b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parameter,</a:t>
            </a:r>
            <a:r>
              <a:rPr lang="en-US" altLang="zh-CN" sz="29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9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bytes.</a:t>
            </a:r>
          </a:p>
          <a:p>
            <a:pPr marL="0" indent="64061">
              <a:lnSpc>
                <a:spcPct val="100000"/>
              </a:lnSpc>
              <a:spcBef>
                <a:spcPts val="350"/>
              </a:spcBef>
            </a:pPr>
            <a:r>
              <a:rPr lang="en-US" altLang="zh-CN" sz="290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900" spc="34" dirty="0">
                <a:solidFill>
                  <a:srgbClr val="99c01b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returns:</a:t>
            </a:r>
            <a:r>
              <a:rPr lang="en-US" altLang="zh-CN" sz="29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9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if</a:t>
            </a:r>
            <a:r>
              <a:rPr lang="en-US" altLang="zh-CN" sz="29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OK,</a:t>
            </a:r>
            <a:r>
              <a:rPr lang="en-US" altLang="zh-CN" sz="29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negative</a:t>
            </a:r>
            <a:r>
              <a:rPr lang="en-US" altLang="zh-CN" sz="29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number</a:t>
            </a:r>
            <a:r>
              <a:rPr lang="en-US" altLang="zh-CN" sz="29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29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error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0"/>
              </a:lnSpc>
            </a:pPr>
            <a:endParaRPr lang="en-US" dirty="0" smtClean="0"/>
          </a:p>
          <a:p>
            <a:pPr marL="0" indent="5869434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324" name="TextBox 324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50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Picture 32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327" name="Picture 32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327" name="Freeform 327"> 
				</p:cNvPr>
          <p:cNvSpPr/>
          <p:nvPr/>
        </p:nvSpPr>
        <p:spPr>
          <a:xfrm>
            <a:off x="1454150" y="1974850"/>
            <a:ext cx="7905750" cy="679450"/>
          </a:xfrm>
          <a:custGeom>
            <a:avLst/>
            <a:gdLst>
              <a:gd name="connsiteX0" fmla="*/ 11252 w 7905750"/>
              <a:gd name="connsiteY0" fmla="*/ 13791 h 679450"/>
              <a:gd name="connsiteX1" fmla="*/ 7908976 w 7905750"/>
              <a:gd name="connsiteY1" fmla="*/ 13791 h 679450"/>
              <a:gd name="connsiteX2" fmla="*/ 7908976 w 7905750"/>
              <a:gd name="connsiteY2" fmla="*/ 685914 h 679450"/>
              <a:gd name="connsiteX3" fmla="*/ 11252 w 7905750"/>
              <a:gd name="connsiteY3" fmla="*/ 685914 h 679450"/>
              <a:gd name="connsiteX4" fmla="*/ 11252 w 7905750"/>
              <a:gd name="connsiteY4" fmla="*/ 13791 h 67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5750" h="679450">
                <a:moveTo>
                  <a:pt x="11252" y="13791"/>
                </a:moveTo>
                <a:lnTo>
                  <a:pt x="7908976" y="13791"/>
                </a:lnTo>
                <a:lnTo>
                  <a:pt x="7908976" y="685914"/>
                </a:lnTo>
                <a:lnTo>
                  <a:pt x="11252" y="685914"/>
                </a:lnTo>
                <a:lnTo>
                  <a:pt x="11252" y="13791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8"> 
				</p:cNvPr>
          <p:cNvSpPr/>
          <p:nvPr/>
        </p:nvSpPr>
        <p:spPr>
          <a:xfrm>
            <a:off x="1448999" y="1969699"/>
            <a:ext cx="7910900" cy="684600"/>
          </a:xfrm>
          <a:custGeom>
            <a:avLst/>
            <a:gdLst>
              <a:gd name="connsiteX0" fmla="*/ 16403 w 7910900"/>
              <a:gd name="connsiteY0" fmla="*/ 18943 h 684600"/>
              <a:gd name="connsiteX1" fmla="*/ 7914108 w 7910900"/>
              <a:gd name="connsiteY1" fmla="*/ 18943 h 684600"/>
              <a:gd name="connsiteX2" fmla="*/ 7914108 w 7910900"/>
              <a:gd name="connsiteY2" fmla="*/ 691070 h 684600"/>
              <a:gd name="connsiteX3" fmla="*/ 16403 w 7910900"/>
              <a:gd name="connsiteY3" fmla="*/ 691070 h 684600"/>
              <a:gd name="connsiteX4" fmla="*/ 16403 w 7910900"/>
              <a:gd name="connsiteY4" fmla="*/ 18943 h 68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00" h="684600">
                <a:moveTo>
                  <a:pt x="16403" y="18943"/>
                </a:moveTo>
                <a:lnTo>
                  <a:pt x="7914108" y="18943"/>
                </a:lnTo>
                <a:lnTo>
                  <a:pt x="7914108" y="691070"/>
                </a:lnTo>
                <a:lnTo>
                  <a:pt x="16403" y="691070"/>
                </a:lnTo>
                <a:lnTo>
                  <a:pt x="16403" y="18943"/>
                </a:lnTo>
                <a:close/>
              </a:path>
            </a:pathLst>
          </a:custGeom>
          <a:solidFill>
            <a:srgbClr val="0000fe">
              <a:alpha val="0"/>
            </a:srgbClr>
          </a:solidFill>
          <a:ln w="2300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9"/>
          <p:cNvSpPr txBox="1"/>
          <p:nvPr/>
        </p:nvSpPr>
        <p:spPr>
          <a:xfrm>
            <a:off x="1177289" y="642790"/>
            <a:ext cx="8503672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827324">
              <a:lnSpc>
                <a:spcPct val="100000"/>
              </a:lnSpc>
            </a:pPr>
            <a:r>
              <a:rPr lang="en-US" altLang="zh-CN" sz="3300" dirty="0">
                <a:solidFill>
                  <a:srgbClr val="fe0065"/>
                </a:solidFill>
                <a:latin typeface="Arial"/>
                <a:ea typeface="Arial"/>
              </a:rPr>
              <a:t>listen</a:t>
            </a:r>
            <a:r>
              <a:rPr lang="en-US" altLang="zh-CN" sz="3300" spc="25" dirty="0">
                <a:solidFill>
                  <a:srgbClr val="fe0065"/>
                </a:solidFill>
                <a:latin typeface="Arial"/>
                <a:cs typeface="Arial"/>
              </a:rPr>
              <a:t> </a:t>
            </a:r>
            <a:r>
              <a:rPr lang="en-US" altLang="zh-CN" sz="3300" spc="5" dirty="0">
                <a:solidFill>
                  <a:srgbClr val="163316"/>
                </a:solidFill>
                <a:latin typeface="Arial"/>
                <a:ea typeface="Arial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94"/>
              </a:lnSpc>
            </a:pPr>
            <a:endParaRPr lang="en-US" dirty="0" smtClean="0"/>
          </a:p>
          <a:p>
            <a:pPr marL="0" indent="382727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int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listen(int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b="1" i="1" dirty="0">
                <a:solidFill>
                  <a:srgbClr val="fe0065"/>
                </a:solidFill>
                <a:latin typeface="Times New Roman"/>
                <a:ea typeface="Times New Roman"/>
              </a:rPr>
              <a:t>sockfd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int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900" b="1" i="1" dirty="0">
                <a:solidFill>
                  <a:srgbClr val="fe0065"/>
                </a:solidFill>
                <a:latin typeface="Times New Roman"/>
                <a:ea typeface="Times New Roman"/>
              </a:rPr>
              <a:t>backlog</a:t>
            </a:r>
            <a:r>
              <a:rPr lang="en-US" altLang="zh-CN" sz="2900" dirty="0">
                <a:solidFill>
                  <a:srgbClr val="000000"/>
                </a:solidFill>
                <a:latin typeface="Times New Roman"/>
                <a:ea typeface="Times New Roman"/>
              </a:rPr>
              <a:t>);</a:t>
            </a:r>
          </a:p>
          <a:p>
            <a:pPr>
              <a:lnSpc>
                <a:spcPts val="18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5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b="1" i="1" dirty="0">
                <a:solidFill>
                  <a:srgbClr val="000000"/>
                </a:solidFill>
                <a:latin typeface="Arial"/>
                <a:ea typeface="Arial"/>
              </a:rPr>
              <a:t>sockfd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29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Descriptor</a:t>
            </a:r>
            <a:r>
              <a:rPr lang="en-US" altLang="zh-CN" sz="29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identifying</a:t>
            </a:r>
            <a:r>
              <a:rPr lang="en-US" altLang="zh-CN" sz="29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9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bound</a:t>
            </a:r>
            <a:r>
              <a:rPr lang="en-US" altLang="zh-CN" sz="29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socket.</a:t>
            </a:r>
          </a:p>
          <a:p>
            <a:pPr>
              <a:lnSpc>
                <a:spcPts val="684"/>
              </a:lnSpc>
            </a:pPr>
            <a:endParaRPr lang="en-US" dirty="0" smtClean="0"/>
          </a:p>
          <a:p>
            <a:pPr marL="0" indent="408279">
              <a:lnSpc>
                <a:spcPct val="100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(returned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b="1" i="1" dirty="0">
                <a:solidFill>
                  <a:srgbClr val="323298"/>
                </a:solidFill>
                <a:latin typeface="Arial"/>
                <a:ea typeface="Arial"/>
              </a:rPr>
              <a:t>socket</a:t>
            </a:r>
            <a:r>
              <a:rPr lang="en-US" altLang="zh-CN" sz="2900" spc="129" b="1" i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function.)</a:t>
            </a:r>
          </a:p>
          <a:p>
            <a:pPr>
              <a:lnSpc>
                <a:spcPts val="7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90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900" spc="4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900" b="1" i="1" dirty="0">
                <a:solidFill>
                  <a:srgbClr val="fe0065"/>
                </a:solidFill>
                <a:latin typeface="Arial"/>
                <a:ea typeface="Arial"/>
              </a:rPr>
              <a:t>backlog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how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many</a:t>
            </a:r>
            <a:r>
              <a:rPr lang="en-US" altLang="zh-CN" sz="29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connections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we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want</a:t>
            </a:r>
            <a:r>
              <a:rPr lang="en-US" altLang="zh-CN" sz="29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</a:p>
          <a:p>
            <a:pPr marL="0" indent="355600">
              <a:lnSpc>
                <a:spcPct val="100000"/>
              </a:lnSpc>
            </a:pPr>
            <a:r>
              <a:rPr lang="en-US" altLang="zh-CN" sz="2900" spc="10" dirty="0">
                <a:solidFill>
                  <a:srgbClr val="000000"/>
                </a:solidFill>
                <a:latin typeface="Arial"/>
                <a:ea typeface="Arial"/>
              </a:rPr>
              <a:t>qu</a:t>
            </a:r>
            <a:r>
              <a:rPr lang="en-US" altLang="zh-CN" sz="2900" dirty="0">
                <a:solidFill>
                  <a:srgbClr val="000000"/>
                </a:solidFill>
                <a:latin typeface="Arial"/>
                <a:ea typeface="Arial"/>
              </a:rPr>
              <a:t>eue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55"/>
              </a:lnSpc>
            </a:pPr>
            <a:endParaRPr lang="en-US" dirty="0" smtClean="0"/>
          </a:p>
          <a:p>
            <a:pPr marL="0" indent="5805372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330" name="TextBox 330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51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33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333" name="Picture 33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333" name="TextBox 333"/>
          <p:cNvSpPr txBox="1"/>
          <p:nvPr/>
        </p:nvSpPr>
        <p:spPr>
          <a:xfrm>
            <a:off x="1957438" y="642790"/>
            <a:ext cx="6932259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Problems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with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the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the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Simple</a:t>
            </a:r>
            <a:r>
              <a:rPr lang="en-US" altLang="zh-CN" sz="3300" spc="2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Server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1177289" y="1628441"/>
            <a:ext cx="3904180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250" spc="114" dirty="0">
                <a:solidFill>
                  <a:srgbClr val="99c01b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Protocol</a:t>
            </a:r>
            <a:r>
              <a:rPr lang="en-US" altLang="zh-CN" sz="225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dependency</a:t>
            </a:r>
            <a:r>
              <a:rPr lang="en-US" altLang="zh-CN" sz="2250" spc="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2250" spc="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IPv4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1177289" y="2047744"/>
            <a:ext cx="22778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-5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1532889" y="2043452"/>
            <a:ext cx="7722065" cy="7029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02499"/>
              </a:lnSpc>
            </a:pP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Iterative</a:t>
            </a:r>
            <a:r>
              <a:rPr lang="en-US" altLang="zh-CN" sz="225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server:</a:t>
            </a:r>
            <a:r>
              <a:rPr lang="en-US" altLang="zh-CN" sz="225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no</a:t>
            </a:r>
            <a:r>
              <a:rPr lang="en-US" altLang="zh-CN" sz="225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overlap</a:t>
            </a:r>
            <a:r>
              <a:rPr lang="en-US" altLang="zh-CN" sz="225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25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service</a:t>
            </a:r>
            <a:r>
              <a:rPr lang="en-US" altLang="zh-CN" sz="225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times</a:t>
            </a:r>
            <a:r>
              <a:rPr lang="en-US" altLang="zh-CN" sz="225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25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different</a:t>
            </a:r>
            <a:r>
              <a:rPr lang="en-US" altLang="zh-CN" sz="225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clients</a:t>
            </a:r>
            <a:r>
              <a:rPr lang="en-US" altLang="zh-CN" sz="225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2250" dirty="0">
                <a:solidFill>
                  <a:srgbClr val="000000"/>
                </a:solidFill>
                <a:latin typeface="MS Gothic"/>
                <a:ea typeface="MS Gothic"/>
              </a:rPr>
              <a:t>一</a:t>
            </a:r>
            <a:r>
              <a:rPr lang="en-US" altLang="zh-CN" sz="2250" spc="25" dirty="0">
                <a:solidFill>
                  <a:srgbClr val="000000"/>
                </a:solidFill>
                <a:latin typeface="MS Gothic"/>
                <a:ea typeface="MS Gothic"/>
              </a:rPr>
              <a:t>次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只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能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服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務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一</a:t>
            </a:r>
            <a:r>
              <a:rPr lang="en-US" altLang="zh-CN" sz="2250" spc="30" dirty="0">
                <a:solidFill>
                  <a:srgbClr val="000000"/>
                </a:solidFill>
                <a:latin typeface="MS Gothic"/>
                <a:ea typeface="MS Gothic"/>
              </a:rPr>
              <a:t>個</a:t>
            </a:r>
            <a:r>
              <a:rPr lang="en-US" altLang="zh-CN" sz="2250" spc="15" dirty="0">
                <a:solidFill>
                  <a:srgbClr val="000000"/>
                </a:solidFill>
                <a:latin typeface="Times New Roman"/>
                <a:ea typeface="Times New Roman"/>
              </a:rPr>
              <a:t>cli</a:t>
            </a:r>
            <a:r>
              <a:rPr lang="en-US" altLang="zh-CN" sz="2250" spc="10" dirty="0">
                <a:solidFill>
                  <a:srgbClr val="000000"/>
                </a:solidFill>
                <a:latin typeface="Times New Roman"/>
                <a:ea typeface="Times New Roman"/>
              </a:rPr>
              <a:t>ent)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1177289" y="2810100"/>
            <a:ext cx="6416188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250" spc="94" dirty="0">
                <a:solidFill>
                  <a:srgbClr val="99c01b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Need</a:t>
            </a:r>
            <a:r>
              <a:rPr lang="en-US" altLang="zh-CN" sz="225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225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concurrent</a:t>
            </a:r>
            <a:r>
              <a:rPr lang="en-US" altLang="zh-CN" sz="225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server:</a:t>
            </a:r>
            <a:r>
              <a:rPr lang="en-US" altLang="zh-CN" sz="225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fork,</a:t>
            </a:r>
            <a:r>
              <a:rPr lang="en-US" altLang="zh-CN" sz="225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prefork,</a:t>
            </a:r>
            <a:r>
              <a:rPr lang="en-US" altLang="zh-CN" sz="225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or</a:t>
            </a:r>
            <a:r>
              <a:rPr lang="en-US" altLang="zh-CN" sz="225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thread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1177289" y="3229365"/>
            <a:ext cx="6951946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2250" spc="100" dirty="0">
                <a:solidFill>
                  <a:srgbClr val="99c01b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Need</a:t>
            </a:r>
            <a:r>
              <a:rPr lang="en-US" altLang="zh-CN" sz="225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225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daemon:</a:t>
            </a:r>
            <a:r>
              <a:rPr lang="en-US" altLang="zh-CN" sz="225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background,</a:t>
            </a:r>
            <a:r>
              <a:rPr lang="en-US" altLang="zh-CN" sz="225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unattached</a:t>
            </a:r>
            <a:r>
              <a:rPr lang="en-US" altLang="zh-CN" sz="225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225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25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Times New Roman"/>
                <a:ea typeface="Times New Roman"/>
              </a:rPr>
              <a:t>terminal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fefefe"/>
                </a:solidFill>
                <a:latin typeface="Arial"/>
                <a:ea typeface="Arial"/>
              </a:rPr>
              <a:t>52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4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342" name="Picture 34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343" name="Picture 343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980" y="4061460"/>
            <a:ext cx="6515100" cy="2331720"/>
          </a:xfrm>
          <a:prstGeom prst="rect">
            <a:avLst/>
          </a:prstGeom>
        </p:spPr>
      </p:pic>
      <p:sp>
        <p:nvSpPr>
          <p:cNvPr id="343" name="TextBox 343"/>
          <p:cNvSpPr txBox="1"/>
          <p:nvPr/>
        </p:nvSpPr>
        <p:spPr>
          <a:xfrm>
            <a:off x="2939453" y="460291"/>
            <a:ext cx="4969025" cy="50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Types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of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Networking</a:t>
            </a:r>
            <a:r>
              <a:rPr lang="en-US" altLang="zh-CN" sz="3300" spc="15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APIs</a:t>
            </a:r>
          </a:p>
        </p:txBody>
      </p:sp>
      <p:sp>
        <p:nvSpPr>
          <p:cNvPr id="344" name="TextBox 344"/>
          <p:cNvSpPr txBox="1"/>
          <p:nvPr/>
        </p:nvSpPr>
        <p:spPr>
          <a:xfrm>
            <a:off x="1188788" y="1228831"/>
            <a:ext cx="1980430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69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TCP</a:t>
            </a:r>
            <a:r>
              <a:rPr lang="en-US" altLang="zh-CN" sz="22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socket</a:t>
            </a:r>
          </a:p>
        </p:txBody>
      </p:sp>
      <p:sp>
        <p:nvSpPr>
          <p:cNvPr id="345" name="TextBox 345"/>
          <p:cNvSpPr txBox="1"/>
          <p:nvPr/>
        </p:nvSpPr>
        <p:spPr>
          <a:xfrm>
            <a:off x="1188788" y="1643905"/>
            <a:ext cx="2011318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69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UDP</a:t>
            </a:r>
            <a:r>
              <a:rPr lang="en-US" altLang="zh-CN" sz="225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socket</a:t>
            </a:r>
          </a:p>
        </p:txBody>
      </p:sp>
      <p:sp>
        <p:nvSpPr>
          <p:cNvPr id="346" name="TextBox 346"/>
          <p:cNvSpPr txBox="1"/>
          <p:nvPr/>
        </p:nvSpPr>
        <p:spPr>
          <a:xfrm>
            <a:off x="1188788" y="2063132"/>
            <a:ext cx="5412769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  <a:r>
              <a:rPr lang="en-US" altLang="zh-CN" sz="2250" spc="85" dirty="0">
                <a:solidFill>
                  <a:srgbClr val="99c01b"/>
                </a:solidFill>
                <a:latin typeface="Arial"/>
                <a:cs typeface="Arial"/>
              </a:rPr>
              <a:t>  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raw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socket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over</a:t>
            </a:r>
            <a:r>
              <a:rPr lang="en-US" altLang="zh-CN" sz="225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IP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(bypass</a:t>
            </a:r>
            <a:r>
              <a:rPr lang="en-US" altLang="zh-CN" sz="22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TCP/UDP)</a:t>
            </a:r>
          </a:p>
        </p:txBody>
      </p:sp>
      <p:sp>
        <p:nvSpPr>
          <p:cNvPr id="347" name="TextBox 347"/>
          <p:cNvSpPr txBox="1"/>
          <p:nvPr/>
        </p:nvSpPr>
        <p:spPr>
          <a:xfrm>
            <a:off x="1188788" y="2478181"/>
            <a:ext cx="22778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spc="-5" dirty="0">
                <a:solidFill>
                  <a:srgbClr val="99c01b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348" name="TextBox 348"/>
          <p:cNvSpPr txBox="1"/>
          <p:nvPr/>
        </p:nvSpPr>
        <p:spPr>
          <a:xfrm>
            <a:off x="1544383" y="2478181"/>
            <a:ext cx="5283832" cy="110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datalink</a:t>
            </a:r>
            <a:r>
              <a:rPr lang="en-US" altLang="zh-CN" sz="225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(bypass</a:t>
            </a:r>
            <a:r>
              <a:rPr lang="en-US" altLang="zh-CN" sz="2250" spc="13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50" dirty="0">
                <a:solidFill>
                  <a:srgbClr val="000000"/>
                </a:solidFill>
                <a:latin typeface="Arial"/>
                <a:ea typeface="Arial"/>
              </a:rPr>
              <a:t>IP)</a:t>
            </a:r>
          </a:p>
          <a:p>
            <a:pPr>
              <a:lnSpc>
                <a:spcPts val="519"/>
              </a:lnSpc>
            </a:pPr>
            <a:endParaRPr lang="en-US" dirty="0" smtClean="0"/>
          </a:p>
          <a:p>
            <a:pPr marL="0" indent="118541">
              <a:lnSpc>
                <a:spcPct val="100000"/>
              </a:lnSpc>
            </a:pP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60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BPF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(BSD</a:t>
            </a:r>
            <a:r>
              <a:rPr lang="en-US" altLang="zh-CN" sz="20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Packet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Filter)</a:t>
            </a:r>
          </a:p>
          <a:p>
            <a:pPr>
              <a:lnSpc>
                <a:spcPts val="540"/>
              </a:lnSpc>
            </a:pPr>
            <a:endParaRPr lang="en-US" dirty="0" smtClean="0"/>
          </a:p>
          <a:p>
            <a:pPr marL="0" indent="118541">
              <a:lnSpc>
                <a:spcPct val="100000"/>
              </a:lnSpc>
            </a:pPr>
            <a:r>
              <a:rPr lang="en-US" altLang="zh-CN" sz="2050" dirty="0">
                <a:solidFill>
                  <a:srgbClr val="99c01b"/>
                </a:solidFill>
                <a:latin typeface="Arial"/>
                <a:ea typeface="Arial"/>
              </a:rPr>
              <a:t>–</a:t>
            </a:r>
            <a:r>
              <a:rPr lang="en-US" altLang="zh-CN" sz="2050" spc="64" dirty="0">
                <a:solidFill>
                  <a:srgbClr val="99c01b"/>
                </a:solidFill>
                <a:latin typeface="Arial"/>
                <a:cs typeface="Arial"/>
              </a:rPr>
              <a:t> 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DLPI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(SVR4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Link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Provider</a:t>
            </a:r>
            <a:r>
              <a:rPr lang="en-US" altLang="zh-CN" sz="20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50" dirty="0">
                <a:solidFill>
                  <a:srgbClr val="000000"/>
                </a:solidFill>
                <a:latin typeface="Arial"/>
                <a:ea typeface="Arial"/>
              </a:rPr>
              <a:t>Interface)</a:t>
            </a:r>
          </a:p>
        </p:txBody>
      </p:sp>
      <p:sp>
        <p:nvSpPr>
          <p:cNvPr id="349" name="TextBox 349"/>
          <p:cNvSpPr txBox="1"/>
          <p:nvPr/>
        </p:nvSpPr>
        <p:spPr>
          <a:xfrm>
            <a:off x="6982662" y="7113049"/>
            <a:ext cx="3124566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  <a:r>
              <a:rPr lang="en-US" altLang="zh-CN" sz="1450" spc="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1050" dirty="0">
                <a:solidFill>
                  <a:srgbClr val="fefefe"/>
                </a:solidFill>
                <a:latin typeface="Arial"/>
                <a:ea typeface="Arial"/>
              </a:rPr>
              <a:t>53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Picture 35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352" name="Picture 35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sp>
        <p:nvSpPr>
          <p:cNvPr id="352" name="TextBox 352"/>
          <p:cNvSpPr txBox="1"/>
          <p:nvPr/>
        </p:nvSpPr>
        <p:spPr>
          <a:xfrm>
            <a:off x="1262706" y="498772"/>
            <a:ext cx="7373363" cy="6335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398197">
              <a:lnSpc>
                <a:spcPct val="100000"/>
              </a:lnSpc>
            </a:pP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Some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Relevant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Socket</a:t>
            </a:r>
            <a:r>
              <a:rPr lang="en-US" altLang="zh-CN" sz="3300" spc="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System</a:t>
            </a:r>
          </a:p>
          <a:p>
            <a:pPr marL="0" indent="2171094">
              <a:lnSpc>
                <a:spcPct val="100000"/>
              </a:lnSpc>
            </a:pP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Calls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Header</a:t>
            </a:r>
            <a:r>
              <a:rPr lang="en-US" altLang="zh-CN" sz="330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000000"/>
                </a:solidFill>
                <a:latin typeface="Arial"/>
                <a:ea typeface="Arial"/>
              </a:rPr>
              <a:t>Files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0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175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socket(int</a:t>
            </a:r>
            <a:r>
              <a:rPr lang="en-US" altLang="zh-CN" sz="175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family,</a:t>
            </a:r>
            <a:r>
              <a:rPr lang="en-US" altLang="zh-CN" sz="1750" spc="2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1750" spc="3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type,</a:t>
            </a:r>
            <a:r>
              <a:rPr lang="en-US" altLang="zh-CN" sz="1750" spc="2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1750" spc="3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protocol);</a:t>
            </a:r>
          </a:p>
          <a:p>
            <a:pPr hangingPunct="0" marL="0">
              <a:lnSpc>
                <a:spcPct val="120416"/>
              </a:lnSpc>
              <a:spcBef>
                <a:spcPts val="250"/>
              </a:spcBef>
            </a:pP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175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bind(int</a:t>
            </a:r>
            <a:r>
              <a:rPr lang="en-US" altLang="zh-CN" sz="17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sockfd,</a:t>
            </a:r>
            <a:r>
              <a:rPr lang="en-US" altLang="zh-CN" sz="1750" spc="44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const</a:t>
            </a:r>
            <a:r>
              <a:rPr lang="en-US" altLang="zh-CN" sz="1750" spc="5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lang="en-US" altLang="zh-CN" sz="1750" spc="5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sockaddr</a:t>
            </a:r>
            <a:r>
              <a:rPr lang="en-US" altLang="zh-CN" sz="1750" spc="44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*addr,</a:t>
            </a:r>
            <a:r>
              <a:rPr lang="en-US" altLang="zh-CN" sz="1750" spc="5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socklen_t</a:t>
            </a:r>
            <a:r>
              <a:rPr lang="en-US" altLang="zh-CN" sz="1750" spc="5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addrlen);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17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listen(int</a:t>
            </a:r>
            <a:r>
              <a:rPr lang="en-US" altLang="zh-CN" sz="17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sockfd,</a:t>
            </a:r>
            <a:r>
              <a:rPr lang="en-US" altLang="zh-CN" sz="1750" spc="6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1750" spc="6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backlog);</a:t>
            </a:r>
          </a:p>
          <a:p>
            <a:pPr marL="0">
              <a:lnSpc>
                <a:spcPct val="100000"/>
              </a:lnSpc>
              <a:spcBef>
                <a:spcPts val="225"/>
              </a:spcBef>
            </a:pP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17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accept(int</a:t>
            </a:r>
            <a:r>
              <a:rPr lang="en-US" altLang="zh-CN" sz="17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sockfd,</a:t>
            </a:r>
            <a:r>
              <a:rPr lang="en-US" altLang="zh-CN" sz="1750" spc="6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lang="en-US" altLang="zh-CN" sz="1750" spc="6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sockaddr</a:t>
            </a:r>
            <a:r>
              <a:rPr lang="en-US" altLang="zh-CN" sz="1750" spc="5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*cliaddr,</a:t>
            </a:r>
            <a:r>
              <a:rPr lang="en-US" altLang="zh-CN" sz="1750" spc="6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socklen_t</a:t>
            </a:r>
            <a:r>
              <a:rPr lang="en-US" altLang="zh-CN" sz="1750" spc="6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*cliaddrlen);</a:t>
            </a:r>
          </a:p>
          <a:p>
            <a:pPr hangingPunct="0" marL="0">
              <a:lnSpc>
                <a:spcPct val="120416"/>
              </a:lnSpc>
              <a:spcBef>
                <a:spcPts val="215"/>
              </a:spcBef>
            </a:pP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17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connect(int</a:t>
            </a:r>
            <a:r>
              <a:rPr lang="en-US" altLang="zh-CN" sz="175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sockfd,</a:t>
            </a:r>
            <a:r>
              <a:rPr lang="en-US" altLang="zh-CN" sz="1750" spc="6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lang="en-US" altLang="zh-CN" sz="1750" spc="6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sockaddr</a:t>
            </a:r>
            <a:r>
              <a:rPr lang="en-US" altLang="zh-CN" sz="1750" spc="6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*servaddr,</a:t>
            </a:r>
            <a:r>
              <a:rPr lang="en-US" altLang="zh-CN" sz="1750" spc="6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socklen_t</a:t>
            </a:r>
            <a:r>
              <a:rPr lang="en-US" altLang="zh-CN" sz="1750" spc="6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*servaddrlen);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ssize_t</a:t>
            </a:r>
            <a:r>
              <a:rPr lang="en-US" altLang="zh-CN" sz="17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recvfrom(int</a:t>
            </a:r>
            <a:r>
              <a:rPr lang="en-US" altLang="zh-CN" sz="17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sockfd,</a:t>
            </a:r>
            <a:r>
              <a:rPr lang="en-US" altLang="zh-CN" sz="1750" spc="5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void</a:t>
            </a:r>
            <a:r>
              <a:rPr lang="en-US" altLang="zh-CN" sz="1750" spc="5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*buff,</a:t>
            </a:r>
            <a:r>
              <a:rPr lang="en-US" altLang="zh-CN" sz="1750" spc="5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size_t</a:t>
            </a:r>
            <a:r>
              <a:rPr lang="en-US" altLang="zh-CN" sz="1750" spc="5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len,</a:t>
            </a:r>
            <a:r>
              <a:rPr lang="en-US" altLang="zh-CN" sz="1750" spc="5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1750" spc="5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flags,</a:t>
            </a:r>
          </a:p>
          <a:p>
            <a:pPr marL="0" indent="1438863">
              <a:lnSpc>
                <a:spcPct val="100000"/>
              </a:lnSpc>
              <a:spcBef>
                <a:spcPts val="225"/>
              </a:spcBef>
            </a:pP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lang="en-US" altLang="zh-CN" sz="1750" spc="69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sockaddr</a:t>
            </a:r>
            <a:r>
              <a:rPr lang="en-US" altLang="zh-CN" sz="1750" spc="7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*from,</a:t>
            </a:r>
            <a:r>
              <a:rPr lang="en-US" altLang="zh-CN" sz="1750" spc="69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socklen_t</a:t>
            </a:r>
            <a:r>
              <a:rPr lang="en-US" altLang="zh-CN" sz="175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fromlen);</a:t>
            </a:r>
          </a:p>
          <a:p>
            <a:pPr>
              <a:lnSpc>
                <a:spcPts val="46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ssize_t</a:t>
            </a:r>
            <a:r>
              <a:rPr lang="en-US" altLang="zh-CN" sz="175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sendto(int</a:t>
            </a:r>
            <a:r>
              <a:rPr lang="en-US" altLang="zh-CN" sz="175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sockfd,</a:t>
            </a:r>
            <a:r>
              <a:rPr lang="en-US" altLang="zh-CN" sz="1750" spc="5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void</a:t>
            </a:r>
            <a:r>
              <a:rPr lang="en-US" altLang="zh-CN" sz="1750" spc="5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*msg,</a:t>
            </a:r>
            <a:r>
              <a:rPr lang="en-US" altLang="zh-CN" sz="1750" spc="5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size_t</a:t>
            </a:r>
            <a:r>
              <a:rPr lang="en-US" altLang="zh-CN" sz="1750" spc="5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len,</a:t>
            </a:r>
            <a:r>
              <a:rPr lang="en-US" altLang="zh-CN" sz="1750" spc="5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1750" spc="55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flags,</a:t>
            </a:r>
          </a:p>
          <a:p>
            <a:pPr hangingPunct="0" marL="0" indent="1251182">
              <a:lnSpc>
                <a:spcPct val="120416"/>
              </a:lnSpc>
              <a:spcBef>
                <a:spcPts val="215"/>
              </a:spcBef>
            </a:pP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lang="en-US" altLang="zh-CN" sz="1750" spc="64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sockaddr</a:t>
            </a:r>
            <a:r>
              <a:rPr lang="en-US" altLang="zh-CN" sz="1750" spc="64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*to,</a:t>
            </a:r>
            <a:r>
              <a:rPr lang="en-US" altLang="zh-CN" sz="1750" spc="64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socklen_t</a:t>
            </a:r>
            <a:r>
              <a:rPr lang="en-US" altLang="zh-CN" sz="17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tolen);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lang="en-US" altLang="zh-CN" sz="175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hostent</a:t>
            </a:r>
            <a:r>
              <a:rPr lang="en-US" altLang="zh-CN" sz="17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gethostbyname(const</a:t>
            </a:r>
            <a:r>
              <a:rPr lang="en-US" altLang="zh-CN" sz="17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char</a:t>
            </a:r>
            <a:r>
              <a:rPr lang="en-US" altLang="zh-CN" sz="175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name);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17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dirty="0">
                <a:solidFill>
                  <a:srgbClr val="000000"/>
                </a:solidFill>
                <a:latin typeface="Arial"/>
                <a:ea typeface="Arial"/>
              </a:rPr>
              <a:t>shutdown(int</a:t>
            </a:r>
            <a:r>
              <a:rPr lang="en-US" altLang="zh-CN" sz="175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sockfd,</a:t>
            </a:r>
            <a:r>
              <a:rPr lang="en-US" altLang="zh-CN" sz="1750" spc="64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lang="en-US" altLang="zh-CN" sz="1750" spc="69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750" i="1" dirty="0">
                <a:solidFill>
                  <a:srgbClr val="000000"/>
                </a:solidFill>
                <a:latin typeface="Arial"/>
                <a:ea typeface="Arial"/>
              </a:rPr>
              <a:t>howto);</a:t>
            </a:r>
          </a:p>
          <a:p>
            <a:pPr marL="0">
              <a:lnSpc>
                <a:spcPct val="100000"/>
              </a:lnSpc>
              <a:spcBef>
                <a:spcPts val="229"/>
              </a:spcBef>
            </a:pPr>
            <a:r>
              <a:rPr lang="en-US" altLang="zh-CN" sz="1750" spc="10" dirty="0">
                <a:solidFill>
                  <a:srgbClr val="000000"/>
                </a:solidFill>
                <a:latin typeface="Arial"/>
                <a:ea typeface="Arial"/>
              </a:rPr>
              <a:t>&lt;sys/</a:t>
            </a:r>
            <a:r>
              <a:rPr lang="en-US" altLang="zh-CN" sz="1750" spc="5" dirty="0">
                <a:solidFill>
                  <a:srgbClr val="000000"/>
                </a:solidFill>
                <a:latin typeface="Arial"/>
                <a:ea typeface="Arial"/>
              </a:rPr>
              <a:t>socket.h&gt;</a:t>
            </a:r>
          </a:p>
          <a:p>
            <a:pPr>
              <a:lnSpc>
                <a:spcPts val="43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750" spc="10" dirty="0">
                <a:solidFill>
                  <a:srgbClr val="000000"/>
                </a:solidFill>
                <a:latin typeface="Arial"/>
                <a:ea typeface="Arial"/>
              </a:rPr>
              <a:t>&lt;netin</a:t>
            </a:r>
            <a:r>
              <a:rPr lang="en-US" altLang="zh-CN" sz="1750" spc="5" dirty="0">
                <a:solidFill>
                  <a:srgbClr val="000000"/>
                </a:solidFill>
                <a:latin typeface="Arial"/>
                <a:ea typeface="Arial"/>
              </a:rPr>
              <a:t>et/in.h&gt;</a:t>
            </a:r>
          </a:p>
          <a:p>
            <a:pPr>
              <a:lnSpc>
                <a:spcPts val="46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750" spc="10" dirty="0">
                <a:solidFill>
                  <a:srgbClr val="000000"/>
                </a:solidFill>
                <a:latin typeface="Arial"/>
                <a:ea typeface="Arial"/>
              </a:rPr>
              <a:t>&lt;netdb</a:t>
            </a:r>
            <a:r>
              <a:rPr lang="en-US" altLang="zh-CN" sz="1750" spc="5" dirty="0">
                <a:solidFill>
                  <a:srgbClr val="000000"/>
                </a:solidFill>
                <a:latin typeface="Arial"/>
                <a:ea typeface="Arial"/>
              </a:rPr>
              <a:t>.h&gt;</a:t>
            </a:r>
          </a:p>
        </p:txBody>
      </p:sp>
      <p:sp>
        <p:nvSpPr>
          <p:cNvPr id="353" name="TextBox 353"/>
          <p:cNvSpPr txBox="1"/>
          <p:nvPr/>
        </p:nvSpPr>
        <p:spPr>
          <a:xfrm>
            <a:off x="6982662" y="6895487"/>
            <a:ext cx="2804670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588666">
              <a:lnSpc>
                <a:spcPct val="100000"/>
              </a:lnSpc>
            </a:pPr>
            <a:r>
              <a:rPr lang="en-US" altLang="zh-CN" sz="1450" spc="-15" dirty="0">
                <a:solidFill>
                  <a:srgbClr val="000000"/>
                </a:solidFill>
                <a:latin typeface="Arial"/>
                <a:ea typeface="Arial"/>
              </a:rPr>
              <a:t>54</a:t>
            </a:r>
          </a:p>
          <a:p>
            <a:pPr marL="0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354" name="TextBox 354"/>
          <p:cNvSpPr txBox="1"/>
          <p:nvPr/>
        </p:nvSpPr>
        <p:spPr>
          <a:xfrm>
            <a:off x="9834803" y="7143236"/>
            <a:ext cx="15812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000000"/>
                </a:solidFill>
                <a:latin typeface="Arial"/>
                <a:ea typeface="Arial"/>
              </a:rPr>
              <a:t>54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33" name="Picture 3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34" name="Picture 3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20" y="2049780"/>
            <a:ext cx="8084820" cy="4427220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3090913" y="642790"/>
            <a:ext cx="6590048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Client/Server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via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</a:t>
            </a:r>
            <a:r>
              <a:rPr lang="en-US" altLang="zh-CN" sz="3300" spc="139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WAN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85"/>
              </a:lnSpc>
            </a:pPr>
            <a:endParaRPr lang="en-US" dirty="0" smtClean="0"/>
          </a:p>
          <a:p>
            <a:pPr marL="0" indent="3891749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907244" y="7143236"/>
            <a:ext cx="8568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38" name="Picture 3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39" name="Picture 3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20" y="1973580"/>
            <a:ext cx="7818120" cy="427482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442974" y="565371"/>
            <a:ext cx="8237988" cy="6768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350" dirty="0">
                <a:solidFill>
                  <a:srgbClr val="163316"/>
                </a:solidFill>
                <a:latin typeface="Arial"/>
                <a:ea typeface="Arial"/>
              </a:rPr>
              <a:t>OSI</a:t>
            </a:r>
            <a:r>
              <a:rPr lang="en-US" altLang="zh-CN" sz="435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4350" dirty="0">
                <a:solidFill>
                  <a:srgbClr val="163316"/>
                </a:solidFill>
                <a:latin typeface="Arial"/>
                <a:ea typeface="Arial"/>
              </a:rPr>
              <a:t>vs.</a:t>
            </a:r>
            <a:r>
              <a:rPr lang="en-US" altLang="zh-CN" sz="435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4350" dirty="0">
                <a:solidFill>
                  <a:srgbClr val="163316"/>
                </a:solidFill>
                <a:latin typeface="Arial"/>
                <a:ea typeface="Arial"/>
              </a:rPr>
              <a:t>Internet</a:t>
            </a:r>
            <a:r>
              <a:rPr lang="en-US" altLang="zh-CN" sz="435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4350" dirty="0">
                <a:solidFill>
                  <a:srgbClr val="163316"/>
                </a:solidFill>
                <a:latin typeface="Arial"/>
                <a:ea typeface="Arial"/>
              </a:rPr>
              <a:t>Protocol</a:t>
            </a:r>
            <a:r>
              <a:rPr lang="en-US" altLang="zh-CN" sz="4350" spc="3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4350" dirty="0">
                <a:solidFill>
                  <a:srgbClr val="163316"/>
                </a:solidFill>
                <a:latin typeface="Arial"/>
                <a:ea typeface="Arial"/>
              </a:rPr>
              <a:t>Layers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35"/>
              </a:lnSpc>
            </a:pPr>
            <a:endParaRPr lang="en-US" dirty="0" smtClean="0"/>
          </a:p>
          <a:p>
            <a:pPr marL="0" indent="5539688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907244" y="7143236"/>
            <a:ext cx="8568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43" name="Picture 4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44" name="Picture 4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" y="2446020"/>
            <a:ext cx="8854440" cy="3566160"/>
          </a:xfrm>
          <a:prstGeom prst="rect">
            <a:avLst/>
          </a:prstGeom>
        </p:spPr>
      </p:pic>
      <p:sp>
        <p:nvSpPr>
          <p:cNvPr id="44" name="TextBox 44"/>
          <p:cNvSpPr txBox="1"/>
          <p:nvPr/>
        </p:nvSpPr>
        <p:spPr>
          <a:xfrm>
            <a:off x="2823387" y="642790"/>
            <a:ext cx="6857575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Protocol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Data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and</a:t>
            </a:r>
            <a:r>
              <a:rPr lang="en-US" altLang="zh-CN" sz="3300" spc="12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Headers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85"/>
              </a:lnSpc>
            </a:pPr>
            <a:endParaRPr lang="en-US" dirty="0" smtClean="0"/>
          </a:p>
          <a:p>
            <a:pPr marL="0" indent="4159275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907244" y="7143236"/>
            <a:ext cx="8568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7078980"/>
            <a:ext cx="9486900" cy="266700"/>
          </a:xfrm>
          <a:prstGeom prst="rect">
            <a:avLst/>
          </a:prstGeom>
        </p:spPr>
      </p:pic>
      <p:pic>
        <p:nvPicPr>
          <p:cNvPr id="48" name="Picture 4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20979"/>
            <a:ext cx="9486900" cy="304800"/>
          </a:xfrm>
          <a:prstGeom prst="rect">
            <a:avLst/>
          </a:prstGeom>
        </p:spPr>
      </p:pic>
      <p:pic>
        <p:nvPicPr>
          <p:cNvPr id="49" name="Picture 4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820" y="2506980"/>
            <a:ext cx="5814060" cy="3581400"/>
          </a:xfrm>
          <a:prstGeom prst="rect">
            <a:avLst/>
          </a:prstGeom>
        </p:spPr>
      </p:pic>
      <p:sp>
        <p:nvSpPr>
          <p:cNvPr id="49" name="TextBox 49"/>
          <p:cNvSpPr txBox="1"/>
          <p:nvPr/>
        </p:nvSpPr>
        <p:spPr>
          <a:xfrm>
            <a:off x="2880194" y="642790"/>
            <a:ext cx="6800767" cy="6691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Socket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API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Location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in</a:t>
            </a:r>
            <a:r>
              <a:rPr lang="en-US" altLang="zh-CN" sz="3300" spc="145" dirty="0">
                <a:solidFill>
                  <a:srgbClr val="163316"/>
                </a:solidFill>
                <a:latin typeface="Arial"/>
                <a:cs typeface="Arial"/>
              </a:rPr>
              <a:t> </a:t>
            </a:r>
            <a:r>
              <a:rPr lang="en-US" altLang="zh-CN" sz="3300" dirty="0">
                <a:solidFill>
                  <a:srgbClr val="163316"/>
                </a:solidFill>
                <a:latin typeface="Arial"/>
                <a:ea typeface="Arial"/>
              </a:rPr>
              <a:t>OS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85"/>
              </a:lnSpc>
            </a:pPr>
            <a:endParaRPr lang="en-US" dirty="0" smtClean="0"/>
          </a:p>
          <a:p>
            <a:pPr marL="0" indent="4102468">
              <a:lnSpc>
                <a:spcPct val="100000"/>
              </a:lnSpc>
            </a:pP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Computer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Network</a:t>
            </a:r>
            <a:r>
              <a:rPr lang="en-US" altLang="zh-CN" sz="1450" spc="-64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50" dirty="0">
                <a:solidFill>
                  <a:srgbClr val="fefefe"/>
                </a:solidFill>
                <a:latin typeface="Arial"/>
                <a:ea typeface="Arial"/>
              </a:rPr>
              <a:t>Programming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907244" y="7143236"/>
            <a:ext cx="8568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20" dirty="0">
                <a:solidFill>
                  <a:srgbClr val="fefefe"/>
                </a:solidFill>
                <a:latin typeface="Arial"/>
                <a:ea typeface="Arial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2011-01-21T15:00:27Z</dcterms:created>
  <dcterms:modified xsi:type="dcterms:W3CDTF">2011-01-21T15:01:14Z</dcterms:modified>
</cp:coreProperties>
</file>