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7" r:id="rId2"/>
    <p:sldId id="259" r:id="rId3"/>
    <p:sldId id="260" r:id="rId4"/>
    <p:sldId id="271" r:id="rId5"/>
    <p:sldId id="261" r:id="rId6"/>
    <p:sldId id="263" r:id="rId7"/>
    <p:sldId id="262" r:id="rId8"/>
    <p:sldId id="264" r:id="rId9"/>
    <p:sldId id="265" r:id="rId10"/>
    <p:sldId id="272" r:id="rId11"/>
    <p:sldId id="273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8" autoAdjust="0"/>
    <p:restoredTop sz="94660"/>
  </p:normalViewPr>
  <p:slideViewPr>
    <p:cSldViewPr snapToGrid="0">
      <p:cViewPr varScale="1">
        <p:scale>
          <a:sx n="73" d="100"/>
          <a:sy n="73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01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5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02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5624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915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4300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202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11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3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8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20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1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72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1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91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9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70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98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E5A036-2D6B-4BB4-BFEB-125EA6CB8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835" y="855132"/>
            <a:ext cx="9046810" cy="1526823"/>
          </a:xfrm>
        </p:spPr>
        <p:txBody>
          <a:bodyPr>
            <a:noAutofit/>
          </a:bodyPr>
          <a:lstStyle/>
          <a:p>
            <a:r>
              <a:rPr lang="zh-TW" altLang="zh-TW" sz="6000" dirty="0"/>
              <a:t>模擬農作物栽培監控系統</a:t>
            </a:r>
            <a:endParaRPr lang="zh-TW" altLang="en-US" sz="6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9DA16F-0884-42A6-8E50-DFFA92494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1231" y="3429000"/>
            <a:ext cx="2487404" cy="330025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ACS105111</a:t>
            </a:r>
            <a:r>
              <a:rPr lang="zh-TW" altLang="en-US" dirty="0">
                <a:solidFill>
                  <a:schemeClr val="tx1"/>
                </a:solidFill>
              </a:rPr>
              <a:t>呂易澄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ACS103171</a:t>
            </a:r>
            <a:r>
              <a:rPr lang="zh-TW" altLang="en-US" dirty="0">
                <a:solidFill>
                  <a:schemeClr val="tx1"/>
                </a:solidFill>
              </a:rPr>
              <a:t>龔學良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ACS105105</a:t>
            </a:r>
            <a:r>
              <a:rPr lang="zh-TW" altLang="en-US" dirty="0">
                <a:solidFill>
                  <a:schemeClr val="tx1"/>
                </a:solidFill>
              </a:rPr>
              <a:t>張以姍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ACS105134</a:t>
            </a:r>
            <a:r>
              <a:rPr lang="zh-TW" altLang="en-US" dirty="0">
                <a:solidFill>
                  <a:schemeClr val="tx1"/>
                </a:solidFill>
              </a:rPr>
              <a:t>徐志捷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ACS105142</a:t>
            </a:r>
            <a:r>
              <a:rPr lang="zh-TW" altLang="en-US" dirty="0">
                <a:solidFill>
                  <a:schemeClr val="tx1"/>
                </a:solidFill>
              </a:rPr>
              <a:t>司徒華傑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ACS105144</a:t>
            </a:r>
            <a:r>
              <a:rPr lang="zh-TW" altLang="en-US" dirty="0">
                <a:solidFill>
                  <a:schemeClr val="tx1"/>
                </a:solidFill>
              </a:rPr>
              <a:t>洪英祐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ACS105145</a:t>
            </a:r>
            <a:r>
              <a:rPr lang="zh-TW" altLang="en-US" dirty="0">
                <a:solidFill>
                  <a:schemeClr val="tx1"/>
                </a:solidFill>
              </a:rPr>
              <a:t>吳家晟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ACS105180</a:t>
            </a:r>
            <a:r>
              <a:rPr lang="zh-TW" altLang="en-US" dirty="0">
                <a:solidFill>
                  <a:schemeClr val="tx1"/>
                </a:solidFill>
              </a:rPr>
              <a:t>余俊達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ADT105182</a:t>
            </a:r>
            <a:r>
              <a:rPr lang="zh-TW" altLang="en-US" dirty="0">
                <a:solidFill>
                  <a:schemeClr val="tx1"/>
                </a:solidFill>
              </a:rPr>
              <a:t>許華宇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1C45157-DF54-434D-A37A-BB6BDC5C04CE}"/>
              </a:ext>
            </a:extLst>
          </p:cNvPr>
          <p:cNvSpPr txBox="1"/>
          <p:nvPr/>
        </p:nvSpPr>
        <p:spPr>
          <a:xfrm>
            <a:off x="211869" y="6359918"/>
            <a:ext cx="28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023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9CABFF-A26F-4D06-B2BA-03E1946BC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154289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solidFill>
                  <a:schemeClr val="tx1"/>
                </a:solidFill>
              </a:rPr>
              <a:t>類別圖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F0E901F-F2A6-4893-A27E-427FF8549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138" y="0"/>
            <a:ext cx="7147976" cy="68580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DEDADC99-EE3C-47D7-8FD0-DE1830048F40}"/>
              </a:ext>
            </a:extLst>
          </p:cNvPr>
          <p:cNvSpPr txBox="1"/>
          <p:nvPr/>
        </p:nvSpPr>
        <p:spPr>
          <a:xfrm>
            <a:off x="211868" y="6359918"/>
            <a:ext cx="55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2840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9CABFF-A26F-4D06-B2BA-03E1946BC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154289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solidFill>
                  <a:schemeClr val="tx1"/>
                </a:solidFill>
              </a:rPr>
              <a:t>程式流程圖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55BF63B-9BFF-4807-BDFC-8C613D8D4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856" y="0"/>
            <a:ext cx="4451974" cy="68580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B5D41E00-487E-4FB2-A8B0-101EFD18F9DF}"/>
              </a:ext>
            </a:extLst>
          </p:cNvPr>
          <p:cNvSpPr txBox="1"/>
          <p:nvPr/>
        </p:nvSpPr>
        <p:spPr>
          <a:xfrm>
            <a:off x="211868" y="6359918"/>
            <a:ext cx="55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2056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828799" y="2068593"/>
            <a:ext cx="8534401" cy="2281600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6000" dirty="0"/>
              <a:t>謝謝大家的聆聽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6002E21-D1BD-40BE-B105-0BDFD61FE663}"/>
              </a:ext>
            </a:extLst>
          </p:cNvPr>
          <p:cNvSpPr txBox="1"/>
          <p:nvPr/>
        </p:nvSpPr>
        <p:spPr>
          <a:xfrm>
            <a:off x="211868" y="6359918"/>
            <a:ext cx="55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333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1551C3-557E-40C3-ACFE-AEFB8C39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331154"/>
            <a:ext cx="10085388" cy="3489783"/>
          </a:xfrm>
        </p:spPr>
        <p:txBody>
          <a:bodyPr>
            <a:norm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遊戲模式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2.</a:t>
            </a:r>
            <a:r>
              <a:rPr lang="zh-TW" altLang="en-US" dirty="0"/>
              <a:t>新增參數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3.</a:t>
            </a:r>
            <a:r>
              <a:rPr lang="zh-TW" altLang="en-US" dirty="0"/>
              <a:t>事件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4.</a:t>
            </a:r>
            <a:r>
              <a:rPr lang="zh-TW" altLang="en-US" dirty="0"/>
              <a:t>行動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5.</a:t>
            </a:r>
            <a:r>
              <a:rPr lang="zh-TW" altLang="en-US" dirty="0"/>
              <a:t>商店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6.</a:t>
            </a:r>
            <a:r>
              <a:rPr lang="zh-TW" altLang="en-US" dirty="0"/>
              <a:t>作物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9CABFF-A26F-4D06-B2BA-03E1946BC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154289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solidFill>
                  <a:schemeClr val="tx1"/>
                </a:solidFill>
              </a:rPr>
              <a:t>企劃修正內容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0E63DCB-B74F-41D9-A8B7-D1767A2F7895}"/>
              </a:ext>
            </a:extLst>
          </p:cNvPr>
          <p:cNvSpPr txBox="1"/>
          <p:nvPr/>
        </p:nvSpPr>
        <p:spPr>
          <a:xfrm>
            <a:off x="211869" y="6359918"/>
            <a:ext cx="28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124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1551C3-557E-40C3-ACFE-AEFB8C39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331153"/>
            <a:ext cx="11075398" cy="2410967"/>
          </a:xfrm>
        </p:spPr>
        <p:txBody>
          <a:bodyPr>
            <a:normAutofit/>
          </a:bodyPr>
          <a:lstStyle/>
          <a:p>
            <a:r>
              <a:rPr lang="en-US" altLang="zh-TW" dirty="0"/>
              <a:t>1.</a:t>
            </a:r>
            <a:r>
              <a:rPr lang="zh-TW" altLang="zh-TW" dirty="0"/>
              <a:t>為純文字系統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2.</a:t>
            </a:r>
            <a:r>
              <a:rPr lang="zh-TW" altLang="en-US" dirty="0"/>
              <a:t>以</a:t>
            </a:r>
            <a:r>
              <a:rPr lang="en-US" altLang="zh-TW" dirty="0"/>
              <a:t>CD</a:t>
            </a:r>
            <a:r>
              <a:rPr lang="zh-TW" altLang="en-US" dirty="0"/>
              <a:t>制來行動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en-US" altLang="zh-TW" dirty="0"/>
              <a:t>3.</a:t>
            </a:r>
            <a:r>
              <a:rPr lang="zh-TW" altLang="zh-TW" dirty="0"/>
              <a:t>改為每月</a:t>
            </a:r>
            <a:r>
              <a:rPr lang="en-US" altLang="zh-TW" dirty="0"/>
              <a:t>4</a:t>
            </a:r>
            <a:r>
              <a:rPr lang="zh-TW" altLang="zh-TW" dirty="0"/>
              <a:t>回合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，</a:t>
            </a:r>
            <a:r>
              <a:rPr lang="zh-TW" altLang="zh-TW" dirty="0"/>
              <a:t>每回合</a:t>
            </a:r>
            <a:r>
              <a:rPr lang="en-US" altLang="zh-TW" dirty="0"/>
              <a:t>2</a:t>
            </a:r>
            <a:r>
              <a:rPr lang="zh-TW" altLang="zh-TW" dirty="0"/>
              <a:t>個動作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  </a:t>
            </a:r>
            <a:r>
              <a:rPr lang="en-US" altLang="zh-TW" dirty="0"/>
              <a:t>(</a:t>
            </a:r>
            <a:r>
              <a:rPr lang="zh-TW" altLang="zh-TW" dirty="0"/>
              <a:t>每回合一次監測報告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9CABFF-A26F-4D06-B2BA-03E1946BC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154289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solidFill>
                  <a:schemeClr val="tx1"/>
                </a:solidFill>
              </a:rPr>
              <a:t>遊戲模式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CD2B8E2-CFE8-4537-A781-D9E22843C0F8}"/>
              </a:ext>
            </a:extLst>
          </p:cNvPr>
          <p:cNvSpPr txBox="1"/>
          <p:nvPr/>
        </p:nvSpPr>
        <p:spPr>
          <a:xfrm>
            <a:off x="211869" y="6359918"/>
            <a:ext cx="28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849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1551C3-557E-40C3-ACFE-AEFB8C39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331153"/>
            <a:ext cx="11075398" cy="1817101"/>
          </a:xfrm>
        </p:spPr>
        <p:txBody>
          <a:bodyPr>
            <a:norm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害蟲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2.</a:t>
            </a:r>
            <a:r>
              <a:rPr lang="zh-TW" altLang="en-US" dirty="0"/>
              <a:t>植物生命值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en-US" altLang="zh-TW" dirty="0"/>
              <a:t>3.</a:t>
            </a:r>
            <a:r>
              <a:rPr lang="zh-TW" altLang="en-US" dirty="0"/>
              <a:t>雜草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9CABFF-A26F-4D06-B2BA-03E1946BC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154289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solidFill>
                  <a:schemeClr val="tx1"/>
                </a:solidFill>
              </a:rPr>
              <a:t>新增參數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A5EEA9D-B119-4321-947C-7603F13B456E}"/>
              </a:ext>
            </a:extLst>
          </p:cNvPr>
          <p:cNvSpPr txBox="1"/>
          <p:nvPr/>
        </p:nvSpPr>
        <p:spPr>
          <a:xfrm>
            <a:off x="211869" y="6359918"/>
            <a:ext cx="28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638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1551C3-557E-40C3-ACFE-AEFB8C39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331154"/>
            <a:ext cx="10085388" cy="3304102"/>
          </a:xfrm>
        </p:spPr>
        <p:txBody>
          <a:bodyPr>
            <a:normAutofit fontScale="90000"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氣候直接仿照台灣氣候</a:t>
            </a:r>
            <a:br>
              <a:rPr lang="zh-TW" altLang="zh-TW" sz="4000" dirty="0"/>
            </a:br>
            <a:r>
              <a:rPr lang="en-US" altLang="zh-TW" sz="4000" dirty="0"/>
              <a:t>2.</a:t>
            </a:r>
            <a:r>
              <a:rPr lang="zh-TW" altLang="en-US" sz="4000" dirty="0"/>
              <a:t>新增蟲害</a:t>
            </a:r>
            <a:r>
              <a:rPr lang="en-US" altLang="zh-TW" sz="4000" dirty="0"/>
              <a:t>(</a:t>
            </a:r>
            <a:r>
              <a:rPr lang="zh-TW" altLang="en-US" sz="4000" dirty="0"/>
              <a:t>害蟲量急劇上升</a:t>
            </a:r>
            <a:r>
              <a:rPr lang="en-US" altLang="zh-TW" sz="4000" dirty="0"/>
              <a:t>)</a:t>
            </a:r>
            <a:br>
              <a:rPr lang="en-US" altLang="zh-TW" sz="4000" dirty="0"/>
            </a:br>
            <a:r>
              <a:rPr lang="en-US" altLang="zh-TW" sz="4000" dirty="0"/>
              <a:t>3.</a:t>
            </a:r>
            <a:r>
              <a:rPr lang="zh-TW" altLang="zh-TW" sz="4000" dirty="0"/>
              <a:t>乾旱時期每天扣除的水量上升</a:t>
            </a:r>
            <a:r>
              <a:rPr lang="en-US" altLang="zh-TW" sz="4000" dirty="0"/>
              <a:t/>
            </a:r>
            <a:br>
              <a:rPr lang="en-US" altLang="zh-TW" sz="4000" dirty="0"/>
            </a:br>
            <a:r>
              <a:rPr lang="en-US" altLang="zh-TW" sz="4000" dirty="0"/>
              <a:t>4.</a:t>
            </a:r>
            <a:r>
              <a:rPr lang="zh-TW" altLang="zh-TW" sz="4000" dirty="0"/>
              <a:t>否決限水及儲水、只考慮乾旱</a:t>
            </a:r>
            <a:r>
              <a:rPr lang="en-US" altLang="zh-TW" sz="4000" dirty="0"/>
              <a:t/>
            </a:r>
            <a:br>
              <a:rPr lang="en-US" altLang="zh-TW" sz="4000" dirty="0"/>
            </a:br>
            <a:r>
              <a:rPr lang="en-US" altLang="zh-TW" sz="4000" dirty="0"/>
              <a:t>5.</a:t>
            </a:r>
            <a:r>
              <a:rPr lang="zh-TW" altLang="zh-TW" sz="4000" dirty="0"/>
              <a:t>颱風前一定有預報</a:t>
            </a:r>
            <a:r>
              <a:rPr lang="zh-TW" altLang="en-US" sz="4000" dirty="0">
                <a:latin typeface="PMingLiU" panose="02020500000000000000" pitchFamily="18" charset="-120"/>
                <a:ea typeface="PMingLiU" panose="02020500000000000000" pitchFamily="18" charset="-120"/>
              </a:rPr>
              <a:t>，</a:t>
            </a:r>
            <a:r>
              <a:rPr lang="zh-TW" altLang="en-US" sz="4000" dirty="0"/>
              <a:t>但</a:t>
            </a:r>
            <a:r>
              <a:rPr lang="zh-TW" altLang="zh-TW" sz="4000" dirty="0"/>
              <a:t>不一定有颱風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9CABFF-A26F-4D06-B2BA-03E1946BC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154289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solidFill>
                  <a:schemeClr val="tx1"/>
                </a:solidFill>
              </a:rPr>
              <a:t>事件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CB809C5-07B6-4DBA-84A5-101051F39BDB}"/>
              </a:ext>
            </a:extLst>
          </p:cNvPr>
          <p:cNvSpPr txBox="1"/>
          <p:nvPr/>
        </p:nvSpPr>
        <p:spPr>
          <a:xfrm>
            <a:off x="211869" y="6359918"/>
            <a:ext cx="28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322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1551C3-557E-40C3-ACFE-AEFB8C39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331154"/>
            <a:ext cx="10656578" cy="1507067"/>
          </a:xfrm>
        </p:spPr>
        <p:txBody>
          <a:bodyPr>
            <a:normAutofit/>
          </a:bodyPr>
          <a:lstStyle/>
          <a:p>
            <a:r>
              <a:rPr lang="zh-TW" altLang="zh-TW" dirty="0"/>
              <a:t>颱風</a:t>
            </a:r>
            <a:r>
              <a:rPr lang="en-US" altLang="zh-TW" dirty="0"/>
              <a:t>(</a:t>
            </a:r>
            <a:r>
              <a:rPr lang="zh-TW" altLang="zh-TW" dirty="0"/>
              <a:t>即死</a:t>
            </a:r>
            <a:r>
              <a:rPr lang="en-US" altLang="zh-TW" dirty="0"/>
              <a:t>)&gt;</a:t>
            </a:r>
            <a:r>
              <a:rPr lang="zh-TW" altLang="zh-TW" dirty="0"/>
              <a:t>寒害</a:t>
            </a:r>
            <a:r>
              <a:rPr lang="en-US" altLang="zh-TW" dirty="0"/>
              <a:t>=</a:t>
            </a:r>
            <a:r>
              <a:rPr lang="zh-TW" altLang="zh-TW" dirty="0"/>
              <a:t>豪雨</a:t>
            </a:r>
            <a:r>
              <a:rPr lang="en-US" altLang="zh-TW" dirty="0"/>
              <a:t>(-HP)&gt;</a:t>
            </a:r>
            <a:r>
              <a:rPr lang="zh-TW" altLang="zh-TW" dirty="0"/>
              <a:t>乾旱</a:t>
            </a:r>
            <a:r>
              <a:rPr lang="en-US" altLang="zh-TW" dirty="0"/>
              <a:t>(-</a:t>
            </a:r>
            <a:r>
              <a:rPr lang="zh-TW" altLang="zh-TW" dirty="0"/>
              <a:t>水</a:t>
            </a:r>
            <a:r>
              <a:rPr lang="en-US" altLang="zh-TW" dirty="0"/>
              <a:t>)=</a:t>
            </a:r>
            <a:r>
              <a:rPr lang="zh-TW" altLang="zh-TW" dirty="0"/>
              <a:t>蟲害</a:t>
            </a:r>
            <a:r>
              <a:rPr lang="en-US" altLang="zh-TW" dirty="0"/>
              <a:t>(+</a:t>
            </a:r>
            <a:r>
              <a:rPr lang="zh-TW" altLang="en-US" dirty="0"/>
              <a:t>害</a:t>
            </a:r>
            <a:r>
              <a:rPr lang="zh-TW" altLang="zh-TW" dirty="0"/>
              <a:t>蟲</a:t>
            </a:r>
            <a:r>
              <a:rPr lang="en-US" altLang="zh-TW" dirty="0"/>
              <a:t>)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zh-TW" altLang="en-US" dirty="0"/>
              <a:t>特殊狀態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：</a:t>
            </a:r>
            <a:r>
              <a:rPr lang="zh-TW" altLang="zh-TW" dirty="0"/>
              <a:t>傳染病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9CABFF-A26F-4D06-B2BA-03E1946BC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154289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solidFill>
                  <a:schemeClr val="tx1"/>
                </a:solidFill>
              </a:rPr>
              <a:t>事件整理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58D521C-54C8-420E-BEDB-5287EA338B51}"/>
              </a:ext>
            </a:extLst>
          </p:cNvPr>
          <p:cNvSpPr txBox="1"/>
          <p:nvPr/>
        </p:nvSpPr>
        <p:spPr>
          <a:xfrm>
            <a:off x="211869" y="6359918"/>
            <a:ext cx="28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573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1551C3-557E-40C3-ACFE-AEFB8C39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331154"/>
            <a:ext cx="10085388" cy="2486174"/>
          </a:xfrm>
        </p:spPr>
        <p:txBody>
          <a:bodyPr>
            <a:noAutofit/>
          </a:bodyPr>
          <a:lstStyle/>
          <a:p>
            <a:pPr lvl="0"/>
            <a:r>
              <a:rPr lang="en-US" altLang="zh-TW" dirty="0"/>
              <a:t>1.</a:t>
            </a:r>
            <a:r>
              <a:rPr lang="zh-TW" altLang="zh-TW" dirty="0"/>
              <a:t>新增行動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：</a:t>
            </a:r>
            <a:r>
              <a:rPr lang="zh-TW" altLang="zh-TW" dirty="0"/>
              <a:t>除草</a:t>
            </a:r>
            <a:r>
              <a:rPr lang="zh-TW" altLang="en-US" dirty="0"/>
              <a:t>、除蟲、</a:t>
            </a:r>
            <a:r>
              <a:rPr lang="zh-TW" altLang="zh-TW" dirty="0"/>
              <a:t>提前採收</a:t>
            </a:r>
            <a:r>
              <a:rPr lang="zh-TW" altLang="en-US" dirty="0"/>
              <a:t>、</a:t>
            </a:r>
            <a:r>
              <a:rPr lang="zh-TW" altLang="zh-TW" dirty="0"/>
              <a:t>重耕</a:t>
            </a:r>
            <a:br>
              <a:rPr lang="zh-TW" altLang="zh-TW" dirty="0"/>
            </a:br>
            <a:r>
              <a:rPr lang="en-US" altLang="zh-TW" dirty="0"/>
              <a:t>2.</a:t>
            </a:r>
            <a:r>
              <a:rPr lang="zh-TW" altLang="en-US" dirty="0"/>
              <a:t>提前採收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：</a:t>
            </a:r>
            <a:r>
              <a:rPr lang="zh-TW" altLang="zh-TW" dirty="0"/>
              <a:t>颱風預報後可決定是否提前採收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                     </a:t>
            </a:r>
            <a:r>
              <a:rPr lang="zh-TW" altLang="zh-TW" dirty="0"/>
              <a:t>不過收成收入會下降</a:t>
            </a:r>
            <a:br>
              <a:rPr lang="zh-TW" altLang="zh-TW" dirty="0"/>
            </a:br>
            <a:r>
              <a:rPr lang="en-US" altLang="zh-TW" dirty="0"/>
              <a:t>3</a:t>
            </a:r>
            <a:r>
              <a:rPr lang="en-US" altLang="zh-TW" dirty="0" smtClean="0"/>
              <a:t>.</a:t>
            </a:r>
            <a:r>
              <a:rPr lang="zh-TW" altLang="en-US" dirty="0" smtClean="0"/>
              <a:t>無法</a:t>
            </a:r>
            <a:r>
              <a:rPr lang="zh-TW" altLang="zh-TW" dirty="0" smtClean="0"/>
              <a:t>延</a:t>
            </a:r>
            <a:r>
              <a:rPr lang="zh-TW" altLang="zh-TW" dirty="0"/>
              <a:t>後採收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9CABFF-A26F-4D06-B2BA-03E1946BC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154289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solidFill>
                  <a:schemeClr val="tx1"/>
                </a:solidFill>
              </a:rPr>
              <a:t>行動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33B6A04-A63D-4ECB-AB0E-2B322E6C89F0}"/>
              </a:ext>
            </a:extLst>
          </p:cNvPr>
          <p:cNvSpPr txBox="1"/>
          <p:nvPr/>
        </p:nvSpPr>
        <p:spPr>
          <a:xfrm>
            <a:off x="211869" y="6359918"/>
            <a:ext cx="28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395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1551C3-557E-40C3-ACFE-AEFB8C39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331156"/>
            <a:ext cx="10085388" cy="1705586"/>
          </a:xfrm>
        </p:spPr>
        <p:txBody>
          <a:bodyPr>
            <a:normAutofit/>
          </a:bodyPr>
          <a:lstStyle/>
          <a:p>
            <a:pPr lvl="0"/>
            <a:r>
              <a:rPr lang="zh-TW" altLang="zh-TW" dirty="0"/>
              <a:t>道具</a:t>
            </a:r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：</a:t>
            </a:r>
            <a:r>
              <a:rPr lang="zh-TW" altLang="zh-TW" dirty="0"/>
              <a:t>肥料、農藥</a:t>
            </a:r>
            <a:r>
              <a:rPr lang="en-US" altLang="zh-TW" dirty="0"/>
              <a:t>(</a:t>
            </a:r>
            <a:r>
              <a:rPr lang="zh-TW" altLang="en-US" dirty="0"/>
              <a:t>蟲害</a:t>
            </a:r>
            <a:r>
              <a:rPr lang="en-US" altLang="zh-TW" dirty="0"/>
              <a:t>)</a:t>
            </a:r>
            <a:r>
              <a:rPr lang="zh-TW" altLang="zh-TW" dirty="0"/>
              <a:t>、病藥</a:t>
            </a:r>
            <a:r>
              <a:rPr lang="en-US" altLang="zh-TW" dirty="0"/>
              <a:t>(</a:t>
            </a:r>
            <a:r>
              <a:rPr lang="zh-TW" altLang="en-US" dirty="0"/>
              <a:t>傳染病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zh-TW" altLang="zh-TW" dirty="0"/>
              <a:t>設備</a:t>
            </a:r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：</a:t>
            </a:r>
            <a:r>
              <a:rPr lang="zh-TW" altLang="zh-TW" dirty="0"/>
              <a:t>溫室 </a:t>
            </a:r>
            <a:r>
              <a:rPr lang="en-US" altLang="zh-TW" dirty="0"/>
              <a:t>(</a:t>
            </a:r>
            <a:r>
              <a:rPr lang="zh-TW" altLang="zh-TW" dirty="0"/>
              <a:t>寒害</a:t>
            </a:r>
            <a:r>
              <a:rPr lang="en-US" altLang="zh-TW" dirty="0"/>
              <a:t>)</a:t>
            </a:r>
            <a:r>
              <a:rPr lang="zh-TW" altLang="zh-TW" dirty="0"/>
              <a:t> 水溝</a:t>
            </a:r>
            <a:r>
              <a:rPr lang="en-US" altLang="zh-TW" dirty="0"/>
              <a:t>(</a:t>
            </a:r>
            <a:r>
              <a:rPr lang="zh-TW" altLang="zh-TW" dirty="0"/>
              <a:t>豪雨</a:t>
            </a:r>
            <a:r>
              <a:rPr lang="en-US" altLang="zh-TW" dirty="0"/>
              <a:t>)</a:t>
            </a:r>
            <a:r>
              <a:rPr lang="zh-TW" altLang="zh-TW" dirty="0"/>
              <a:t> 灑水器 </a:t>
            </a:r>
            <a:r>
              <a:rPr lang="en-US" altLang="zh-TW" dirty="0"/>
              <a:t>(</a:t>
            </a:r>
            <a:r>
              <a:rPr lang="zh-TW" altLang="zh-TW" dirty="0"/>
              <a:t>乾旱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9CABFF-A26F-4D06-B2BA-03E1946BC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154289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solidFill>
                  <a:schemeClr val="tx1"/>
                </a:solidFill>
              </a:rPr>
              <a:t>商店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5AA763D-2B2C-49EC-906F-9AD5E95CD02B}"/>
              </a:ext>
            </a:extLst>
          </p:cNvPr>
          <p:cNvSpPr txBox="1"/>
          <p:nvPr/>
        </p:nvSpPr>
        <p:spPr>
          <a:xfrm>
            <a:off x="211869" y="6359918"/>
            <a:ext cx="28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0936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1551C3-557E-40C3-ACFE-AEFB8C39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041451"/>
            <a:ext cx="10085388" cy="4130749"/>
          </a:xfrm>
        </p:spPr>
        <p:txBody>
          <a:bodyPr>
            <a:noAutofit/>
          </a:bodyPr>
          <a:lstStyle/>
          <a:p>
            <a:r>
              <a:rPr lang="zh-TW" altLang="zh-TW" dirty="0"/>
              <a:t>穀物</a:t>
            </a:r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：</a:t>
            </a:r>
            <a:r>
              <a:rPr lang="zh-TW" altLang="zh-TW" dirty="0"/>
              <a:t>玉米</a:t>
            </a:r>
            <a:br>
              <a:rPr lang="zh-TW" altLang="zh-TW" dirty="0"/>
            </a:br>
            <a:r>
              <a:rPr lang="zh-TW" altLang="zh-TW" dirty="0"/>
              <a:t>根莖類</a:t>
            </a:r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：</a:t>
            </a:r>
            <a:r>
              <a:rPr lang="zh-TW" altLang="zh-TW" dirty="0"/>
              <a:t>馬鈴薯、白蘿蔔</a:t>
            </a:r>
            <a:br>
              <a:rPr lang="zh-TW" altLang="zh-TW" dirty="0"/>
            </a:br>
            <a:r>
              <a:rPr lang="zh-TW" altLang="zh-TW" dirty="0"/>
              <a:t>葉菜</a:t>
            </a:r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：</a:t>
            </a:r>
            <a:r>
              <a:rPr lang="zh-TW" altLang="zh-TW" dirty="0"/>
              <a:t>高麗菜</a:t>
            </a:r>
            <a:br>
              <a:rPr lang="zh-TW" altLang="zh-TW" dirty="0"/>
            </a:br>
            <a:r>
              <a:rPr lang="zh-TW" altLang="zh-TW" dirty="0"/>
              <a:t>水果</a:t>
            </a:r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：</a:t>
            </a:r>
            <a:r>
              <a:rPr lang="zh-TW" altLang="zh-TW" dirty="0"/>
              <a:t>草莓</a:t>
            </a:r>
            <a:br>
              <a:rPr lang="zh-TW" altLang="zh-TW" dirty="0"/>
            </a:br>
            <a:r>
              <a:rPr lang="zh-TW" altLang="zh-TW" dirty="0"/>
              <a:t>花卉</a:t>
            </a:r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：</a:t>
            </a:r>
            <a:r>
              <a:rPr lang="zh-TW" altLang="zh-TW" dirty="0"/>
              <a:t>蘭花</a:t>
            </a:r>
            <a:br>
              <a:rPr lang="zh-TW" altLang="zh-TW" dirty="0"/>
            </a:br>
            <a:r>
              <a:rPr lang="zh-TW" altLang="zh-TW" dirty="0"/>
              <a:t>溫室作物</a:t>
            </a:r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：</a:t>
            </a:r>
            <a:r>
              <a:rPr lang="zh-TW" altLang="zh-TW" dirty="0"/>
              <a:t>高麗菜、草莓、蘭花</a:t>
            </a:r>
            <a:br>
              <a:rPr lang="zh-TW" altLang="zh-TW" dirty="0"/>
            </a:br>
            <a:r>
              <a:rPr lang="zh-TW" altLang="zh-TW" dirty="0"/>
              <a:t>以生命值多寡決定收成收入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9CABFF-A26F-4D06-B2BA-03E1946BC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154289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solidFill>
                  <a:schemeClr val="tx1"/>
                </a:solidFill>
              </a:rPr>
              <a:t>作物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75D8098-ECBA-46C6-9E12-94865876B7D1}"/>
              </a:ext>
            </a:extLst>
          </p:cNvPr>
          <p:cNvSpPr txBox="1"/>
          <p:nvPr/>
        </p:nvSpPr>
        <p:spPr>
          <a:xfrm>
            <a:off x="211869" y="6359918"/>
            <a:ext cx="28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393771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102</TotalTime>
  <Words>137</Words>
  <Application>Microsoft Office PowerPoint</Application>
  <PresentationFormat>寬螢幕</PresentationFormat>
  <Paragraphs>41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PMingLiU</vt:lpstr>
      <vt:lpstr>Century Gothic</vt:lpstr>
      <vt:lpstr>Wingdings 3</vt:lpstr>
      <vt:lpstr>切割線</vt:lpstr>
      <vt:lpstr>模擬農作物栽培監控系統</vt:lpstr>
      <vt:lpstr>1.遊戲模式 2.新增參數 3.事件 4.行動 5.商店 6.作物</vt:lpstr>
      <vt:lpstr>1.為純文字系統 2.以CD制來行動 3.改為每月4回合，每回合2個動作   (每回合一次監測報告)</vt:lpstr>
      <vt:lpstr>1.害蟲 2.植物生命值 3.雜草</vt:lpstr>
      <vt:lpstr>1.氣候直接仿照台灣氣候 2.新增蟲害(害蟲量急劇上升) 3.乾旱時期每天扣除的水量上升 4.否決限水及儲水、只考慮乾旱 5.颱風前一定有預報，但不一定有颱風 </vt:lpstr>
      <vt:lpstr>颱風(即死)&gt;寒害=豪雨(-HP)&gt;乾旱(-水)=蟲害(+害蟲) 特殊狀態：傳染病</vt:lpstr>
      <vt:lpstr>1.新增行動：除草、除蟲、提前採收、重耕 2.提前採收：颱風預報後可決定是否提前採收，                      不過收成收入會下降 3.無法延後採收</vt:lpstr>
      <vt:lpstr>道具：肥料、農藥(蟲害)、病藥(傳染病) 設備：溫室 (寒害) 水溝(豪雨) 灑水器 (乾旱)</vt:lpstr>
      <vt:lpstr>穀物：玉米 根莖類：馬鈴薯、白蘿蔔 葉菜：高麗菜 水果：草莓 花卉：蘭花 溫室作物：高麗菜、草莓、蘭花 以生命值多寡決定收成收入</vt:lpstr>
      <vt:lpstr>PowerPoint 簡報</vt:lpstr>
      <vt:lpstr>PowerPoint 簡報</vt:lpstr>
      <vt:lpstr>謝謝大家的聆聽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模擬農作物栽培監控系統</dc:title>
  <dc:creator>ASUS</dc:creator>
  <cp:lastModifiedBy>YamatoTW</cp:lastModifiedBy>
  <cp:revision>17</cp:revision>
  <dcterms:created xsi:type="dcterms:W3CDTF">2018-04-18T11:53:30Z</dcterms:created>
  <dcterms:modified xsi:type="dcterms:W3CDTF">2018-04-19T17:58:00Z</dcterms:modified>
</cp:coreProperties>
</file>