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3_E9446276.xml" ContentType="application/vnd.ms-powerpoint.comments+xml"/>
  <Override PartName="/ppt/comments/modernComment_106_564BD60A.xml" ContentType="application/vnd.ms-powerpoint.comments+xml"/>
  <Override PartName="/ppt/comments/modernComment_114_178DFF7.xml" ContentType="application/vnd.ms-powerpoint.comments+xml"/>
  <Override PartName="/ppt/comments/modernComment_107_7E061DC8.xml" ContentType="application/vnd.ms-powerpoint.comments+xml"/>
  <Override PartName="/ppt/comments/modernComment_10A_D1A1BFF9.xml" ContentType="application/vnd.ms-powerpoint.comments+xml"/>
  <Override PartName="/ppt/notesSlides/notesSlide1.xml" ContentType="application/vnd.openxmlformats-officedocument.presentationml.notesSlide+xml"/>
  <Override PartName="/ppt/comments/modernComment_10D_403975F2.xml" ContentType="application/vnd.ms-powerpoint.comments+xml"/>
  <Override PartName="/ppt/comments/modernComment_112_627B20BA.xml" ContentType="application/vnd.ms-powerpoint.comments+xml"/>
  <Override PartName="/ppt/comments/modernComment_10C_D755671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9" r:id="rId15"/>
    <p:sldId id="270" r:id="rId16"/>
    <p:sldId id="271" r:id="rId17"/>
    <p:sldId id="274" r:id="rId18"/>
    <p:sldId id="277" r:id="rId19"/>
    <p:sldId id="278" r:id="rId20"/>
    <p:sldId id="26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556397-135C-6E09-A386-AB0432640B4F}" name="Yamato Takeuchi" initials="YT" userId="3651446e4cb528d9" providerId="Windows Live"/>
  <p188:author id="{9F7054B2-6B94-64E0-0BA8-434EFC5E27F0}" name="竹内　大和" initials="大竹" userId="S::s5023155@st.shiga-u.ac.jp::00c904a0-5879-4d60-9c48-dd5482f2c34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F539D-AFA3-4692-A688-740A78DDCD90}" v="269" dt="2024-12-01T12:07: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103_E9446276.xml><?xml version="1.0" encoding="utf-8"?>
<p188:cmLst xmlns:a="http://schemas.openxmlformats.org/drawingml/2006/main" xmlns:r="http://schemas.openxmlformats.org/officeDocument/2006/relationships" xmlns:p188="http://schemas.microsoft.com/office/powerpoint/2018/8/main">
  <p188:cm id="{A7642AD7-DDCE-43E8-B3E2-DE8F73A037E2}" authorId="{9F7054B2-6B94-64E0-0BA8-434EFC5E27F0}" created="2024-12-01T07:06:21.679">
    <ac:deMkLst xmlns:ac="http://schemas.microsoft.com/office/drawing/2013/main/command">
      <pc:docMk xmlns:pc="http://schemas.microsoft.com/office/powerpoint/2013/main/command"/>
      <pc:sldMk xmlns:pc="http://schemas.microsoft.com/office/powerpoint/2013/main/command" cId="3913572982" sldId="259"/>
      <ac:spMk id="8" creationId="{CCF203D0-5082-277B-4FBF-0CF81E6398D0}"/>
    </ac:deMkLst>
    <p188:txBody>
      <a:bodyPr/>
      <a:lstStyle/>
      <a:p>
        <a:r>
          <a:rPr lang="ja-JP" altLang="en-US"/>
          <a:t>様々な用途で利用されるという点で、顧客が納得のできる程度の説明(例えば、金属加工の加工費の予測機において、長さが強く正の影響を持っているようだ等)の可能な予測機の構築を目指します。</a:t>
        </a:r>
      </a:p>
    </p188:txBody>
  </p188:cm>
</p188:cmLst>
</file>

<file path=ppt/comments/modernComment_106_564BD60A.xml><?xml version="1.0" encoding="utf-8"?>
<p188:cmLst xmlns:a="http://schemas.openxmlformats.org/drawingml/2006/main" xmlns:r="http://schemas.openxmlformats.org/officeDocument/2006/relationships" xmlns:p188="http://schemas.microsoft.com/office/powerpoint/2018/8/main">
  <p188:cm id="{D79C9BE3-8500-4398-89D3-E4CBBAF0FE40}" authorId="{CF556397-135C-6E09-A386-AB0432640B4F}" created="2024-12-01T11:30:55.460">
    <ac:deMkLst xmlns:ac="http://schemas.microsoft.com/office/drawing/2013/main/command">
      <pc:docMk xmlns:pc="http://schemas.microsoft.com/office/powerpoint/2013/main/command"/>
      <pc:sldMk xmlns:pc="http://schemas.microsoft.com/office/powerpoint/2013/main/command" cId="1447810570" sldId="262"/>
      <ac:spMk id="8" creationId="{3FAAD78A-7043-9016-925C-C97FD67C926C}"/>
    </ac:deMkLst>
    <p188:txBody>
      <a:bodyPr/>
      <a:lstStyle/>
      <a:p>
        <a:r>
          <a:rPr lang="ja-JP" altLang="en-US"/>
          <a:t>どちらもトレンド・季節性分解を実行した。
3時間のほうが残差がランダムに見えました。
ADF検定は有意水準5%で、
元データ-&gt;有意
3時間分の差分データ-&gt;有意
6時間分の差分データ-&gt;有意
p値が最も小さかったのは、3時間の差分</a:t>
        </a:r>
      </a:p>
    </p188:txBody>
  </p188:cm>
</p188:cmLst>
</file>

<file path=ppt/comments/modernComment_107_7E061DC8.xml><?xml version="1.0" encoding="utf-8"?>
<p188:cmLst xmlns:a="http://schemas.openxmlformats.org/drawingml/2006/main" xmlns:r="http://schemas.openxmlformats.org/officeDocument/2006/relationships" xmlns:p188="http://schemas.microsoft.com/office/powerpoint/2018/8/main">
  <p188:cm id="{900DE122-8A5F-4C60-A0E8-79BFDF19FBDB}" authorId="{CF556397-135C-6E09-A386-AB0432640B4F}" created="2024-12-01T11:35:12.850">
    <ac:deMkLst xmlns:ac="http://schemas.microsoft.com/office/drawing/2013/main/command">
      <pc:docMk xmlns:pc="http://schemas.microsoft.com/office/powerpoint/2013/main/command"/>
      <pc:sldMk xmlns:pc="http://schemas.microsoft.com/office/powerpoint/2013/main/command" cId="2114330056" sldId="263"/>
      <ac:spMk id="3" creationId="{861FD021-F5B4-4AC2-7AE7-4422EFAC4727}"/>
    </ac:deMkLst>
    <p188:txBody>
      <a:bodyPr/>
      <a:lstStyle/>
      <a:p>
        <a:r>
          <a:rPr lang="ja-JP" altLang="en-US"/>
          <a:t>選定理由は、
-&gt; 一定の(変数による)説明性を確保
-&gt; 時系列を利用
-&gt; データの確認時、季節性を確認済み</a:t>
        </a:r>
      </a:p>
    </p188:txBody>
  </p188:cm>
</p188:cmLst>
</file>

<file path=ppt/comments/modernComment_10A_D1A1BFF9.xml><?xml version="1.0" encoding="utf-8"?>
<p188:cmLst xmlns:a="http://schemas.openxmlformats.org/drawingml/2006/main" xmlns:r="http://schemas.openxmlformats.org/officeDocument/2006/relationships" xmlns:p188="http://schemas.microsoft.com/office/powerpoint/2018/8/main">
  <p188:cm id="{AF6CFB21-7694-4577-96EA-04B4C391F089}" authorId="{CF556397-135C-6E09-A386-AB0432640B4F}" created="2024-12-01T11:43:40.252">
    <ac:deMkLst xmlns:ac="http://schemas.microsoft.com/office/drawing/2013/main/command">
      <pc:docMk xmlns:pc="http://schemas.microsoft.com/office/powerpoint/2013/main/command"/>
      <pc:sldMk xmlns:pc="http://schemas.microsoft.com/office/powerpoint/2013/main/command" cId="3517038585" sldId="266"/>
      <ac:spMk id="4" creationId="{C5A0D201-6EAF-8808-520A-716FAB734444}"/>
    </ac:deMkLst>
    <p188:txBody>
      <a:bodyPr/>
      <a:lstStyle/>
      <a:p>
        <a:r>
          <a:rPr lang="ja-JP" altLang="en-US"/>
          <a:t>以下の理由から、非線形モデルとして"LightGBM"を使用
-&gt; 高い精度を目指せる
-&gt; 高速な訓練によりサイクル速く回せる
-&gt; 時系列をカテゴリ変数として利用できる
-&gt; 一部変数がやや裾が長いが、影響を受けにくい</a:t>
        </a:r>
      </a:p>
    </p188:txBody>
  </p188:cm>
</p188:cmLst>
</file>

<file path=ppt/comments/modernComment_10C_D7556719.xml><?xml version="1.0" encoding="utf-8"?>
<p188:cmLst xmlns:a="http://schemas.openxmlformats.org/drawingml/2006/main" xmlns:r="http://schemas.openxmlformats.org/officeDocument/2006/relationships" xmlns:p188="http://schemas.microsoft.com/office/powerpoint/2018/8/main">
  <p188:cm id="{4ECE7568-EBA0-4FAB-BDC3-DE9DD9D2F470}" authorId="{CF556397-135C-6E09-A386-AB0432640B4F}" created="2024-12-01T12:04:57.831">
    <ac:deMkLst xmlns:ac="http://schemas.microsoft.com/office/drawing/2013/main/command">
      <pc:docMk xmlns:pc="http://schemas.microsoft.com/office/powerpoint/2013/main/command"/>
      <pc:sldMk xmlns:pc="http://schemas.microsoft.com/office/powerpoint/2013/main/command" cId="3612698393" sldId="268"/>
      <ac:spMk id="4" creationId="{DF7A9D94-AFCC-635E-6BA6-636BFA6BAE4E}"/>
    </ac:deMkLst>
    <p188:txBody>
      <a:bodyPr/>
      <a:lstStyle/>
      <a:p>
        <a:r>
          <a:rPr lang="ja-JP" altLang="en-US"/>
          <a:t>LightGBMのl1,l2パラメータなどによるさらなる正則化を試したが精度は向上しなかった。
また、ラグ特徴量の差や比によって増減の傾向を表す特徴量を作ることも試みたが、精度向上にはつながらなかった</a:t>
        </a:r>
      </a:p>
    </p188:txBody>
  </p188:cm>
</p188:cmLst>
</file>

<file path=ppt/comments/modernComment_10D_403975F2.xml><?xml version="1.0" encoding="utf-8"?>
<p188:cmLst xmlns:a="http://schemas.openxmlformats.org/drawingml/2006/main" xmlns:r="http://schemas.openxmlformats.org/officeDocument/2006/relationships" xmlns:p188="http://schemas.microsoft.com/office/powerpoint/2018/8/main">
  <p188:cm id="{B4BE7E19-3D0E-41A1-B3E2-0C1602485BB9}" authorId="{CF556397-135C-6E09-A386-AB0432640B4F}" created="2024-12-01T11:58:55.418">
    <ac:deMkLst xmlns:ac="http://schemas.microsoft.com/office/drawing/2013/main/command">
      <pc:docMk xmlns:pc="http://schemas.microsoft.com/office/powerpoint/2013/main/command"/>
      <pc:sldMk xmlns:pc="http://schemas.microsoft.com/office/powerpoint/2013/main/command" cId="1077507570" sldId="269"/>
      <ac:spMk id="6" creationId="{7E87BCFE-CEFA-1395-89DC-C14F660CABC0}"/>
    </ac:deMkLst>
    <p188:txBody>
      <a:bodyPr/>
      <a:lstStyle/>
      <a:p>
        <a:r>
          <a:rPr lang="ja-JP" altLang="en-US"/>
          <a:t>各変数の積や和の特徴量を作ったり、主成分分析によるアプローチなど試したが、精度の向上はしなかった</a:t>
        </a:r>
      </a:p>
    </p188:txBody>
  </p188:cm>
</p188:cmLst>
</file>

<file path=ppt/comments/modernComment_112_627B20BA.xml><?xml version="1.0" encoding="utf-8"?>
<p188:cmLst xmlns:a="http://schemas.openxmlformats.org/drawingml/2006/main" xmlns:r="http://schemas.openxmlformats.org/officeDocument/2006/relationships" xmlns:p188="http://schemas.microsoft.com/office/powerpoint/2018/8/main">
  <p188:cm id="{36B71453-D100-49D1-A3D5-A1D7CF61DD9A}" authorId="{CF556397-135C-6E09-A386-AB0432640B4F}" created="2024-12-01T12:02:23.108">
    <ac:deMkLst xmlns:ac="http://schemas.microsoft.com/office/drawing/2013/main/command">
      <pc:docMk xmlns:pc="http://schemas.microsoft.com/office/powerpoint/2013/main/command"/>
      <pc:sldMk xmlns:pc="http://schemas.microsoft.com/office/powerpoint/2013/main/command" cId="1652236474" sldId="274"/>
      <ac:spMk id="3" creationId="{8B16A8B8-6A83-1BEB-5E53-BF7D9324C4D3}"/>
    </ac:deMkLst>
    <p188:txBody>
      <a:bodyPr/>
      <a:lstStyle/>
      <a:p>
        <a:r>
          <a:rPr lang="ja-JP" altLang="en-US"/>
          <a:t>元々、予測値の過小評価をしていたSARIMAXモデルとのアンサンブル学習を行っていたが、重みを振るうちに、単に予測値に0.95倍のスケーリングをするのが最も効果があったため、スケーリングをする結果となった</a:t>
        </a:r>
      </a:p>
    </p188:txBody>
  </p188:cm>
</p188:cmLst>
</file>

<file path=ppt/comments/modernComment_114_178DFF7.xml><?xml version="1.0" encoding="utf-8"?>
<p188:cmLst xmlns:a="http://schemas.openxmlformats.org/drawingml/2006/main" xmlns:r="http://schemas.openxmlformats.org/officeDocument/2006/relationships" xmlns:p188="http://schemas.microsoft.com/office/powerpoint/2018/8/main">
  <p188:cm id="{A09F015B-7820-4E80-A525-B52C38E52643}" authorId="{9F7054B2-6B94-64E0-0BA8-434EFC5E27F0}" created="2024-12-01T08:43:57.883">
    <ac:deMkLst xmlns:ac="http://schemas.microsoft.com/office/drawing/2013/main/command">
      <pc:docMk xmlns:pc="http://schemas.microsoft.com/office/powerpoint/2013/main/command"/>
      <pc:sldMk xmlns:pc="http://schemas.microsoft.com/office/powerpoint/2013/main/command" cId="24698871" sldId="276"/>
      <ac:spMk id="3" creationId="{A7A3F724-024F-C013-EC2E-5569E5EB80A1}"/>
    </ac:deMkLst>
    <p188:txBody>
      <a:bodyPr/>
      <a:lstStyle/>
      <a:p>
        <a:r>
          <a:rPr lang="ja-JP" altLang="en-US"/>
          <a:t>選定理由としては、
・課題として"精度"を求められていること
・分布を見る限り、外れ値が支障をきたすほどあるわけじゃないこと
・解釈しやすいこと
が挙げられます</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279-1824-4345-8BE8-CB36EEF0D363}" type="datetimeFigureOut">
              <a:rPr kumimoji="1" lang="ja-JP" altLang="en-US" smtClean="0"/>
              <a:t>2024/12/1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A804C-A074-4974-9775-5717254A40DA}" type="slidenum">
              <a:rPr kumimoji="1" lang="ja-JP" altLang="en-US" smtClean="0"/>
              <a:t>‹#›</a:t>
            </a:fld>
            <a:endParaRPr kumimoji="1" lang="ja-JP" altLang="en-US"/>
          </a:p>
        </p:txBody>
      </p:sp>
    </p:spTree>
    <p:extLst>
      <p:ext uri="{BB962C8B-B14F-4D97-AF65-F5344CB8AC3E}">
        <p14:creationId xmlns:p14="http://schemas.microsoft.com/office/powerpoint/2010/main" val="6951633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0DA804C-A074-4974-9775-5717254A40DA}" type="slidenum">
              <a:rPr kumimoji="1" lang="ja-JP" altLang="en-US" smtClean="0"/>
              <a:t>14</a:t>
            </a:fld>
            <a:endParaRPr kumimoji="1" lang="ja-JP" altLang="en-US"/>
          </a:p>
        </p:txBody>
      </p:sp>
    </p:spTree>
    <p:extLst>
      <p:ext uri="{BB962C8B-B14F-4D97-AF65-F5344CB8AC3E}">
        <p14:creationId xmlns:p14="http://schemas.microsoft.com/office/powerpoint/2010/main" val="176198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456F-C548-E69B-6FE6-0ADE17A8E8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406116-7DA7-3E64-802A-4BD2243C5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C9FE769-1648-9715-0442-7360246F7800}"/>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B88E7B3B-C387-D98E-D2B7-B6FC30F6F8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03C1BA-E12B-73E8-7901-D69B72B9EA21}"/>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39681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800641-3DEF-798D-5BA7-D34512B347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DF15A6-FE08-02DC-86E2-542C11AA8F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11EBDB-49AB-77DC-8F1E-F73061249A6D}"/>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EA1171DC-5333-A750-EFCB-7C5C7D2733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5602E2-C044-BF35-C57A-CCD648466125}"/>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320668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F7B36B-34EF-056E-0257-AE332367C1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6FB866-2062-309C-7802-901E7C54959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B70226-CED2-8AAE-A212-63B385C21542}"/>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002E674E-3E3F-C480-B0D8-FDACE4547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D604FA-9180-1904-D8C9-15D4EF12C6A9}"/>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287981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D5D7B-128B-D423-4378-564CAECEE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0A18F0-1831-054A-8C0D-C9FC437A6B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2EC9FA-FFF0-90B7-5E94-61ED76928DB8}"/>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6F1469F0-813F-F14E-A5CE-560D9513ED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F4BB24-DE73-9E3C-8FC3-3814EB412B66}"/>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5118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738D0-FCDB-045F-3265-BFC9A19D6C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FDFDA0-1E48-F4F2-11AF-321573F82B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7754CD-F57C-914B-8410-E62795F8EB96}"/>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78527472-33B3-04D5-8847-0680714918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7B2DDF-422A-554B-F1C1-03C072BAB73C}"/>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140489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C51A9-4775-B044-A41A-2715D618C0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9C5397-4862-0313-13E7-BD6F15ABAD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A21E23-5D81-6AAB-BA31-1DE71F1E79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AF5FDE-FD8E-B7C6-CA53-5955AB8A1797}"/>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467AADC6-8123-3F29-1D19-AAA919A9D5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ED59DF-C853-A06B-84A3-C9450BC98A68}"/>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63902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F234F-175F-9879-FF99-EF30C8E2425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4BC200-2A3F-F76D-1115-C476D59CE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9EF1A2-1488-99C7-6FAB-A7BDA56866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F9BB12-25C8-25A4-2CDE-543312577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694C01-DC4B-CC15-F4D4-C041DA73D53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DE3E9BE-EDB8-24AB-024C-05972E5F6F1F}"/>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8" name="フッター プレースホルダー 7">
            <a:extLst>
              <a:ext uri="{FF2B5EF4-FFF2-40B4-BE49-F238E27FC236}">
                <a16:creationId xmlns:a16="http://schemas.microsoft.com/office/drawing/2014/main" id="{087008E6-A207-4457-6635-C675951B514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A9C2C8-EE55-3625-C269-9EC364892E05}"/>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30573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D682A-EB9C-2D95-B02A-16F9734E4D5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E45A7B-1C48-5F8B-E029-E243CE3F6DBE}"/>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59E7DD1D-01FC-9056-F559-A8AFA1749D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1FFD821-BD23-5285-8C66-E3E8C229F6EC}"/>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22833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ECD94F-46A4-ECF1-7AE9-C5BC7E9E1AB7}"/>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3" name="フッター プレースホルダー 2">
            <a:extLst>
              <a:ext uri="{FF2B5EF4-FFF2-40B4-BE49-F238E27FC236}">
                <a16:creationId xmlns:a16="http://schemas.microsoft.com/office/drawing/2014/main" id="{9AB2E93C-AF8E-7DD0-2C80-F47B3927B3F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3FC0E2C-E208-3296-CC6C-23B7299C37B3}"/>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148809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A9B9C-5CAC-08EA-E828-7772D63ACC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4770A7-D033-6AB3-8920-A745E2076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440CC8-2D72-2CFE-1D2C-4831361B0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5D6447-B60B-73A1-7DAF-06C2C42696CC}"/>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73D0861D-FD39-9CF4-6BA5-84B8BF8EDD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24CBD3-F29D-96D3-2445-CBA9185E4A4B}"/>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207712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FDCDE-84DC-BE0A-13A9-62267A8D5E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C9AC4AA-B396-ECE6-E7B3-8C7E318F7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7540C81-6983-F05A-ACE6-7693FDF84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DDE255-442E-4918-0A4C-47202234C6B3}"/>
              </a:ext>
            </a:extLst>
          </p:cNvPr>
          <p:cNvSpPr>
            <a:spLocks noGrp="1"/>
          </p:cNvSpPr>
          <p:nvPr>
            <p:ph type="dt" sz="half" idx="10"/>
          </p:nvPr>
        </p:nvSpPr>
        <p:spPr/>
        <p:txBody>
          <a:bodyPr/>
          <a:lstStyle/>
          <a:p>
            <a:fld id="{141A383B-919C-422D-8344-EF4F3957A492}"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90BC3DF0-3BD0-4745-DEF2-6FC5614E2F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08A628-4F83-727C-5D77-941A387FD827}"/>
              </a:ext>
            </a:extLst>
          </p:cNvPr>
          <p:cNvSpPr>
            <a:spLocks noGrp="1"/>
          </p:cNvSpPr>
          <p:nvPr>
            <p:ph type="sldNum" sz="quarter" idx="12"/>
          </p:nvPr>
        </p:nvSpPr>
        <p:spPr/>
        <p:txBody>
          <a:body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23683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EFBEF1-1566-0E05-DB35-FA17337B4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864C3D-A1D5-FA2D-545B-04F507825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2EA8FF-BAE0-F30D-5834-30D0D809F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1A383B-919C-422D-8344-EF4F3957A492}"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A90146E8-8B92-A166-24A7-F8E1EAA6B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159B4B-1016-6A12-8487-42301B423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E566A0-BFA3-4FB0-A89C-53F69793B501}" type="slidenum">
              <a:rPr kumimoji="1" lang="ja-JP" altLang="en-US" smtClean="0"/>
              <a:t>‹#›</a:t>
            </a:fld>
            <a:endParaRPr kumimoji="1" lang="ja-JP" altLang="en-US"/>
          </a:p>
        </p:txBody>
      </p:sp>
    </p:spTree>
    <p:extLst>
      <p:ext uri="{BB962C8B-B14F-4D97-AF65-F5344CB8AC3E}">
        <p14:creationId xmlns:p14="http://schemas.microsoft.com/office/powerpoint/2010/main" val="163203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A_D1A1BFF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D_403975F2.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627B20BA.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0C_D75567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E944627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6_564BD60A.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4_178DFF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7_7E061DC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C9D0F38-331C-893B-A2F3-6346A979BFD9}"/>
              </a:ext>
            </a:extLst>
          </p:cNvPr>
          <p:cNvSpPr txBox="1"/>
          <p:nvPr/>
        </p:nvSpPr>
        <p:spPr>
          <a:xfrm>
            <a:off x="446314" y="224879"/>
            <a:ext cx="2579915" cy="707886"/>
          </a:xfrm>
          <a:prstGeom prst="rect">
            <a:avLst/>
          </a:prstGeom>
          <a:noFill/>
        </p:spPr>
        <p:txBody>
          <a:bodyPr wrap="square" rtlCol="0">
            <a:spAutoFit/>
          </a:bodyPr>
          <a:lstStyle/>
          <a:p>
            <a:r>
              <a:rPr kumimoji="1" lang="ja-JP" altLang="en-US" sz="4000" b="1"/>
              <a:t>はじめに</a:t>
            </a:r>
          </a:p>
        </p:txBody>
      </p:sp>
      <p:sp>
        <p:nvSpPr>
          <p:cNvPr id="5" name="テキスト ボックス 4">
            <a:extLst>
              <a:ext uri="{FF2B5EF4-FFF2-40B4-BE49-F238E27FC236}">
                <a16:creationId xmlns:a16="http://schemas.microsoft.com/office/drawing/2014/main" id="{8A437A60-6CCB-E627-F68B-96B4157DDB0F}"/>
              </a:ext>
            </a:extLst>
          </p:cNvPr>
          <p:cNvSpPr txBox="1"/>
          <p:nvPr/>
        </p:nvSpPr>
        <p:spPr>
          <a:xfrm>
            <a:off x="0" y="1817915"/>
            <a:ext cx="11288485" cy="461665"/>
          </a:xfrm>
          <a:prstGeom prst="rect">
            <a:avLst/>
          </a:prstGeom>
          <a:noFill/>
        </p:spPr>
        <p:txBody>
          <a:bodyPr wrap="square" rtlCol="0">
            <a:spAutoFit/>
          </a:bodyPr>
          <a:lstStyle/>
          <a:p>
            <a:r>
              <a:rPr kumimoji="1" lang="ja-JP" altLang="en-US" sz="2400"/>
              <a:t>・プレゼン資料はヒストグラムや散布図ぐらいまでわかる顧客を想定しています。</a:t>
            </a:r>
          </a:p>
        </p:txBody>
      </p:sp>
      <p:sp>
        <p:nvSpPr>
          <p:cNvPr id="6" name="テキスト ボックス 5">
            <a:extLst>
              <a:ext uri="{FF2B5EF4-FFF2-40B4-BE49-F238E27FC236}">
                <a16:creationId xmlns:a16="http://schemas.microsoft.com/office/drawing/2014/main" id="{096F2449-D823-797B-D80C-0254430BC29E}"/>
              </a:ext>
            </a:extLst>
          </p:cNvPr>
          <p:cNvSpPr txBox="1"/>
          <p:nvPr/>
        </p:nvSpPr>
        <p:spPr>
          <a:xfrm>
            <a:off x="1" y="2933897"/>
            <a:ext cx="12192000" cy="461665"/>
          </a:xfrm>
          <a:prstGeom prst="rect">
            <a:avLst/>
          </a:prstGeom>
          <a:noFill/>
        </p:spPr>
        <p:txBody>
          <a:bodyPr wrap="square" rtlCol="0">
            <a:spAutoFit/>
          </a:bodyPr>
          <a:lstStyle/>
          <a:p>
            <a:r>
              <a:rPr kumimoji="1" lang="ja-JP" altLang="en-US" sz="2400"/>
              <a:t>・各分析における、細かい操作・試行錯誤等は各スライドのコメントに書いてあります。</a:t>
            </a:r>
          </a:p>
        </p:txBody>
      </p:sp>
      <p:sp>
        <p:nvSpPr>
          <p:cNvPr id="7" name="テキスト ボックス 6">
            <a:extLst>
              <a:ext uri="{FF2B5EF4-FFF2-40B4-BE49-F238E27FC236}">
                <a16:creationId xmlns:a16="http://schemas.microsoft.com/office/drawing/2014/main" id="{47FC15C4-CDC5-8AAD-095E-0DA1D27184BA}"/>
              </a:ext>
            </a:extLst>
          </p:cNvPr>
          <p:cNvSpPr txBox="1"/>
          <p:nvPr/>
        </p:nvSpPr>
        <p:spPr>
          <a:xfrm>
            <a:off x="2416628" y="4974772"/>
            <a:ext cx="7358743" cy="707886"/>
          </a:xfrm>
          <a:prstGeom prst="rect">
            <a:avLst/>
          </a:prstGeom>
          <a:noFill/>
        </p:spPr>
        <p:txBody>
          <a:bodyPr wrap="square" rtlCol="0">
            <a:spAutoFit/>
          </a:bodyPr>
          <a:lstStyle/>
          <a:p>
            <a:r>
              <a:rPr kumimoji="1" lang="ja-JP" altLang="en-US" sz="4000">
                <a:highlight>
                  <a:srgbClr val="FFFF00"/>
                </a:highlight>
              </a:rPr>
              <a:t>次ページから資料が始まります</a:t>
            </a:r>
          </a:p>
        </p:txBody>
      </p:sp>
    </p:spTree>
    <p:extLst>
      <p:ext uri="{BB962C8B-B14F-4D97-AF65-F5344CB8AC3E}">
        <p14:creationId xmlns:p14="http://schemas.microsoft.com/office/powerpoint/2010/main" val="305307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D253A-D684-1A8D-54B4-5EC27BE22221}"/>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3218CE-459F-DBD6-D2C4-85798F609B92}"/>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59875AD9-D55C-A292-2B4D-C3C1BE4A2C33}"/>
              </a:ext>
            </a:extLst>
          </p:cNvPr>
          <p:cNvSpPr txBox="1"/>
          <p:nvPr/>
        </p:nvSpPr>
        <p:spPr>
          <a:xfrm>
            <a:off x="560614" y="1240973"/>
            <a:ext cx="6623957" cy="584775"/>
          </a:xfrm>
          <a:prstGeom prst="rect">
            <a:avLst/>
          </a:prstGeom>
          <a:noFill/>
        </p:spPr>
        <p:txBody>
          <a:bodyPr wrap="square" rtlCol="0">
            <a:spAutoFit/>
          </a:bodyPr>
          <a:lstStyle/>
          <a:p>
            <a:r>
              <a:rPr kumimoji="1" lang="ja-JP" altLang="en-US" sz="3200"/>
              <a:t>予測機の構築</a:t>
            </a:r>
            <a:r>
              <a:rPr kumimoji="1" lang="en-US" altLang="ja-JP" sz="3200"/>
              <a:t>1:</a:t>
            </a:r>
            <a:r>
              <a:rPr kumimoji="1" lang="ja-JP" altLang="en-US" sz="3200"/>
              <a:t>　</a:t>
            </a:r>
            <a:r>
              <a:rPr kumimoji="1" lang="en-US" altLang="ja-JP" sz="3200"/>
              <a:t>SARIMAX</a:t>
            </a:r>
            <a:r>
              <a:rPr kumimoji="1" lang="ja-JP" altLang="en-US" sz="3200"/>
              <a:t>モデル</a:t>
            </a:r>
          </a:p>
        </p:txBody>
      </p:sp>
      <p:sp>
        <p:nvSpPr>
          <p:cNvPr id="5" name="テキスト ボックス 4">
            <a:extLst>
              <a:ext uri="{FF2B5EF4-FFF2-40B4-BE49-F238E27FC236}">
                <a16:creationId xmlns:a16="http://schemas.microsoft.com/office/drawing/2014/main" id="{AF9C8EF2-6F66-5B25-5EF9-B0452BD7251D}"/>
              </a:ext>
            </a:extLst>
          </p:cNvPr>
          <p:cNvSpPr txBox="1"/>
          <p:nvPr/>
        </p:nvSpPr>
        <p:spPr>
          <a:xfrm>
            <a:off x="3984171" y="3429000"/>
            <a:ext cx="3886200" cy="369332"/>
          </a:xfrm>
          <a:prstGeom prst="rect">
            <a:avLst/>
          </a:prstGeom>
          <a:noFill/>
        </p:spPr>
        <p:txBody>
          <a:bodyPr wrap="square" rtlCol="0">
            <a:spAutoFit/>
          </a:bodyPr>
          <a:lstStyle/>
          <a:p>
            <a:r>
              <a:rPr kumimoji="1" lang="ja-JP" altLang="en-US"/>
              <a:t>訓練したモデルの</a:t>
            </a:r>
            <a:r>
              <a:rPr kumimoji="1" lang="en-US" altLang="ja-JP"/>
              <a:t>summary</a:t>
            </a:r>
            <a:r>
              <a:rPr kumimoji="1" lang="ja-JP" altLang="en-US"/>
              <a:t>画像</a:t>
            </a:r>
          </a:p>
        </p:txBody>
      </p:sp>
      <p:pic>
        <p:nvPicPr>
          <p:cNvPr id="6" name="図 5">
            <a:extLst>
              <a:ext uri="{FF2B5EF4-FFF2-40B4-BE49-F238E27FC236}">
                <a16:creationId xmlns:a16="http://schemas.microsoft.com/office/drawing/2014/main" id="{2B9C4F6F-E27F-FA56-5F46-8C5743B91BDF}"/>
              </a:ext>
            </a:extLst>
          </p:cNvPr>
          <p:cNvPicPr>
            <a:picLocks noChangeAspect="1"/>
          </p:cNvPicPr>
          <p:nvPr/>
        </p:nvPicPr>
        <p:blipFill>
          <a:blip r:embed="rId2">
            <a:extLst>
              <a:ext uri="{28A0092B-C50C-407E-A947-70E740481C1C}">
                <a14:useLocalDpi xmlns:a14="http://schemas.microsoft.com/office/drawing/2010/main" val="0"/>
              </a:ext>
            </a:extLst>
          </a:blip>
          <a:srcRect l="2489" t="33795" r="74953" b="38746"/>
          <a:stretch/>
        </p:blipFill>
        <p:spPr>
          <a:xfrm>
            <a:off x="1841453" y="1822549"/>
            <a:ext cx="7266333" cy="4593337"/>
          </a:xfrm>
          <a:prstGeom prst="rect">
            <a:avLst/>
          </a:prstGeom>
        </p:spPr>
      </p:pic>
      <p:sp>
        <p:nvSpPr>
          <p:cNvPr id="7" name="正方形/長方形 6">
            <a:extLst>
              <a:ext uri="{FF2B5EF4-FFF2-40B4-BE49-F238E27FC236}">
                <a16:creationId xmlns:a16="http://schemas.microsoft.com/office/drawing/2014/main" id="{43CC8000-FC15-1610-729D-5EA5B980CC90}"/>
              </a:ext>
            </a:extLst>
          </p:cNvPr>
          <p:cNvSpPr/>
          <p:nvPr/>
        </p:nvSpPr>
        <p:spPr>
          <a:xfrm>
            <a:off x="1937873" y="3612333"/>
            <a:ext cx="1730613" cy="7695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E5ADAD1-857F-1F2B-67EC-0F3CC06C2AA6}"/>
              </a:ext>
            </a:extLst>
          </p:cNvPr>
          <p:cNvSpPr/>
          <p:nvPr/>
        </p:nvSpPr>
        <p:spPr>
          <a:xfrm>
            <a:off x="5603018" y="3610364"/>
            <a:ext cx="643874" cy="7695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09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8A66E-AD40-CAC9-1A61-5CE0BD1CC44D}"/>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C02D11-CCED-4CC0-CAF4-89FB5336E3C6}"/>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EE6A85A6-A48C-6A02-2361-ACD1305F411C}"/>
              </a:ext>
            </a:extLst>
          </p:cNvPr>
          <p:cNvSpPr txBox="1"/>
          <p:nvPr/>
        </p:nvSpPr>
        <p:spPr>
          <a:xfrm>
            <a:off x="560614" y="1240973"/>
            <a:ext cx="6623957" cy="584775"/>
          </a:xfrm>
          <a:prstGeom prst="rect">
            <a:avLst/>
          </a:prstGeom>
          <a:noFill/>
        </p:spPr>
        <p:txBody>
          <a:bodyPr wrap="square" rtlCol="0">
            <a:spAutoFit/>
          </a:bodyPr>
          <a:lstStyle/>
          <a:p>
            <a:r>
              <a:rPr kumimoji="1" lang="ja-JP" altLang="en-US" sz="3200"/>
              <a:t>予測機の構築</a:t>
            </a:r>
            <a:r>
              <a:rPr kumimoji="1" lang="en-US" altLang="ja-JP" sz="3200"/>
              <a:t>1:</a:t>
            </a:r>
            <a:r>
              <a:rPr kumimoji="1" lang="ja-JP" altLang="en-US" sz="3200"/>
              <a:t>　</a:t>
            </a:r>
            <a:r>
              <a:rPr kumimoji="1" lang="en-US" altLang="ja-JP" sz="3200"/>
              <a:t>SARIMAX</a:t>
            </a:r>
            <a:r>
              <a:rPr kumimoji="1" lang="ja-JP" altLang="en-US" sz="3200"/>
              <a:t>モデル</a:t>
            </a:r>
          </a:p>
        </p:txBody>
      </p:sp>
      <p:sp>
        <p:nvSpPr>
          <p:cNvPr id="5" name="テキスト ボックス 4">
            <a:extLst>
              <a:ext uri="{FF2B5EF4-FFF2-40B4-BE49-F238E27FC236}">
                <a16:creationId xmlns:a16="http://schemas.microsoft.com/office/drawing/2014/main" id="{88869AB6-B1DE-B76C-C7CD-315C8841AF84}"/>
              </a:ext>
            </a:extLst>
          </p:cNvPr>
          <p:cNvSpPr txBox="1"/>
          <p:nvPr/>
        </p:nvSpPr>
        <p:spPr>
          <a:xfrm>
            <a:off x="3298371" y="3429000"/>
            <a:ext cx="4452257" cy="369332"/>
          </a:xfrm>
          <a:prstGeom prst="rect">
            <a:avLst/>
          </a:prstGeom>
          <a:noFill/>
        </p:spPr>
        <p:txBody>
          <a:bodyPr wrap="square" rtlCol="0">
            <a:spAutoFit/>
          </a:bodyPr>
          <a:lstStyle/>
          <a:p>
            <a:r>
              <a:rPr kumimoji="1" lang="ja-JP" altLang="en-US"/>
              <a:t>実測値と予測値の時系列プロットの画像</a:t>
            </a:r>
          </a:p>
        </p:txBody>
      </p:sp>
      <p:pic>
        <p:nvPicPr>
          <p:cNvPr id="1026" name="Picture 2">
            <a:extLst>
              <a:ext uri="{FF2B5EF4-FFF2-40B4-BE49-F238E27FC236}">
                <a16:creationId xmlns:a16="http://schemas.microsoft.com/office/drawing/2014/main" id="{5849FA10-418E-631F-9F7E-1A291DB66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150" y="1674891"/>
            <a:ext cx="9605224" cy="50473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1EF27FE-5514-771B-6F0C-2123E20B475C}"/>
              </a:ext>
            </a:extLst>
          </p:cNvPr>
          <p:cNvSpPr>
            <a:spLocks noChangeArrowheads="1"/>
          </p:cNvSpPr>
          <p:nvPr/>
        </p:nvSpPr>
        <p:spPr bwMode="auto">
          <a:xfrm>
            <a:off x="7750629" y="1456416"/>
            <a:ext cx="1529173" cy="246221"/>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a:ln>
                  <a:noFill/>
                </a:ln>
                <a:solidFill>
                  <a:schemeClr val="tx1"/>
                </a:solidFill>
                <a:effectLst/>
                <a:latin typeface="Arial Unicode MS"/>
                <a:ea typeface="var(--jp-code-font-family)"/>
              </a:rPr>
              <a:t>RMSE: 6.5459</a:t>
            </a:r>
            <a:endParaRPr kumimoji="0" lang="ja-JP" altLang="ja-JP"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134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A603C-9A56-6F6F-3B26-A8D390A85B0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8278D7-FEBD-E5D2-774C-D5C4DCCF777A}"/>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C5A0D201-6EAF-8808-520A-716FAB734444}"/>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5" name="テキスト ボックス 4">
            <a:extLst>
              <a:ext uri="{FF2B5EF4-FFF2-40B4-BE49-F238E27FC236}">
                <a16:creationId xmlns:a16="http://schemas.microsoft.com/office/drawing/2014/main" id="{465E1232-98EB-5029-B84F-7A3537CAE878}"/>
              </a:ext>
            </a:extLst>
          </p:cNvPr>
          <p:cNvSpPr txBox="1"/>
          <p:nvPr/>
        </p:nvSpPr>
        <p:spPr>
          <a:xfrm>
            <a:off x="6096000" y="1240973"/>
            <a:ext cx="4539342" cy="646331"/>
          </a:xfrm>
          <a:prstGeom prst="rect">
            <a:avLst/>
          </a:prstGeom>
          <a:noFill/>
        </p:spPr>
        <p:txBody>
          <a:bodyPr wrap="square" rtlCol="0">
            <a:spAutoFit/>
          </a:bodyPr>
          <a:lstStyle/>
          <a:p>
            <a:r>
              <a:rPr kumimoji="1" lang="en-US" altLang="ja-JP"/>
              <a:t>…</a:t>
            </a:r>
            <a:r>
              <a:rPr kumimoji="1" lang="ja-JP" altLang="en-US"/>
              <a:t>決定木のアルゴリズムを利用した高精度　な予測を期待できる非線形モデル</a:t>
            </a:r>
          </a:p>
        </p:txBody>
      </p:sp>
      <p:sp>
        <p:nvSpPr>
          <p:cNvPr id="6" name="四角形: 角を丸くする 5">
            <a:extLst>
              <a:ext uri="{FF2B5EF4-FFF2-40B4-BE49-F238E27FC236}">
                <a16:creationId xmlns:a16="http://schemas.microsoft.com/office/drawing/2014/main" id="{5A2A2452-9C31-5D28-F6BF-72D29954796E}"/>
              </a:ext>
            </a:extLst>
          </p:cNvPr>
          <p:cNvSpPr/>
          <p:nvPr/>
        </p:nvSpPr>
        <p:spPr>
          <a:xfrm>
            <a:off x="560614" y="1825748"/>
            <a:ext cx="3717475" cy="453151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299565DA-8A55-1636-A80C-F92B5BF9918D}"/>
              </a:ext>
            </a:extLst>
          </p:cNvPr>
          <p:cNvSpPr/>
          <p:nvPr/>
        </p:nvSpPr>
        <p:spPr>
          <a:xfrm>
            <a:off x="726965" y="3483428"/>
            <a:ext cx="3464380" cy="1458683"/>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各変数</a:t>
            </a:r>
            <a:r>
              <a:rPr kumimoji="1" lang="en-US" altLang="ja-JP" sz="3200" b="1"/>
              <a:t>(HULL,HUFL…)</a:t>
            </a:r>
            <a:endParaRPr kumimoji="1" lang="ja-JP" altLang="en-US" sz="3200" b="1"/>
          </a:p>
        </p:txBody>
      </p:sp>
      <p:sp>
        <p:nvSpPr>
          <p:cNvPr id="8" name="矢印: 山形 7">
            <a:extLst>
              <a:ext uri="{FF2B5EF4-FFF2-40B4-BE49-F238E27FC236}">
                <a16:creationId xmlns:a16="http://schemas.microsoft.com/office/drawing/2014/main" id="{57B8BF5C-1764-B7E1-7851-CFAA88EF9660}"/>
              </a:ext>
            </a:extLst>
          </p:cNvPr>
          <p:cNvSpPr/>
          <p:nvPr/>
        </p:nvSpPr>
        <p:spPr>
          <a:xfrm>
            <a:off x="4278088" y="3516086"/>
            <a:ext cx="718456" cy="1374653"/>
          </a:xfrm>
          <a:prstGeom prst="chevron">
            <a:avLst>
              <a:gd name="adj" fmla="val 70000"/>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9DA9EE4D-CEBE-25EC-0DCF-E708925E7790}"/>
              </a:ext>
            </a:extLst>
          </p:cNvPr>
          <p:cNvSpPr/>
          <p:nvPr/>
        </p:nvSpPr>
        <p:spPr>
          <a:xfrm>
            <a:off x="5120371" y="3483429"/>
            <a:ext cx="2194829" cy="1374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err="1"/>
              <a:t>LightGBM</a:t>
            </a:r>
            <a:endParaRPr kumimoji="1" lang="en-US" altLang="ja-JP" sz="3200" b="1"/>
          </a:p>
          <a:p>
            <a:pPr algn="ctr"/>
            <a:r>
              <a:rPr kumimoji="1" lang="ja-JP" altLang="en-US" sz="3200" b="1"/>
              <a:t>予測機</a:t>
            </a:r>
          </a:p>
        </p:txBody>
      </p:sp>
      <p:sp>
        <p:nvSpPr>
          <p:cNvPr id="10" name="四角形: 角を丸くする 9">
            <a:extLst>
              <a:ext uri="{FF2B5EF4-FFF2-40B4-BE49-F238E27FC236}">
                <a16:creationId xmlns:a16="http://schemas.microsoft.com/office/drawing/2014/main" id="{EF5959DD-59BB-41B3-F799-5E7C7EDFC71A}"/>
              </a:ext>
            </a:extLst>
          </p:cNvPr>
          <p:cNvSpPr/>
          <p:nvPr/>
        </p:nvSpPr>
        <p:spPr>
          <a:xfrm>
            <a:off x="8107813" y="1850570"/>
            <a:ext cx="3717475" cy="453151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F3E313E-0CDE-53B0-D155-D30B6FECA261}"/>
              </a:ext>
            </a:extLst>
          </p:cNvPr>
          <p:cNvSpPr txBox="1"/>
          <p:nvPr/>
        </p:nvSpPr>
        <p:spPr>
          <a:xfrm>
            <a:off x="9407299" y="2011311"/>
            <a:ext cx="1163411" cy="646331"/>
          </a:xfrm>
          <a:prstGeom prst="rect">
            <a:avLst/>
          </a:prstGeom>
          <a:noFill/>
        </p:spPr>
        <p:txBody>
          <a:bodyPr wrap="square" rtlCol="0">
            <a:spAutoFit/>
          </a:bodyPr>
          <a:lstStyle/>
          <a:p>
            <a:r>
              <a:rPr kumimoji="1" lang="ja-JP" altLang="en-US" sz="3600" b="1"/>
              <a:t>出力</a:t>
            </a:r>
          </a:p>
        </p:txBody>
      </p:sp>
      <p:sp>
        <p:nvSpPr>
          <p:cNvPr id="12" name="矢印: 右 11">
            <a:extLst>
              <a:ext uri="{FF2B5EF4-FFF2-40B4-BE49-F238E27FC236}">
                <a16:creationId xmlns:a16="http://schemas.microsoft.com/office/drawing/2014/main" id="{992EF407-6E49-7249-1B1B-ED0BCF344FA6}"/>
              </a:ext>
            </a:extLst>
          </p:cNvPr>
          <p:cNvSpPr/>
          <p:nvPr/>
        </p:nvSpPr>
        <p:spPr>
          <a:xfrm>
            <a:off x="7465562" y="3483428"/>
            <a:ext cx="979715" cy="1374653"/>
          </a:xfrm>
          <a:prstGeom prst="right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E88DC4F-FCFA-C80E-E289-1F69A8047C8D}"/>
              </a:ext>
            </a:extLst>
          </p:cNvPr>
          <p:cNvSpPr/>
          <p:nvPr/>
        </p:nvSpPr>
        <p:spPr>
          <a:xfrm>
            <a:off x="9025620" y="3176670"/>
            <a:ext cx="1926771" cy="1879311"/>
          </a:xfrm>
          <a:prstGeom prst="flowChartConnec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予測</a:t>
            </a:r>
          </a:p>
        </p:txBody>
      </p:sp>
      <p:sp>
        <p:nvSpPr>
          <p:cNvPr id="14" name="テキスト ボックス 13">
            <a:extLst>
              <a:ext uri="{FF2B5EF4-FFF2-40B4-BE49-F238E27FC236}">
                <a16:creationId xmlns:a16="http://schemas.microsoft.com/office/drawing/2014/main" id="{5792C460-9197-2CA0-9771-AD63DAA22867}"/>
              </a:ext>
            </a:extLst>
          </p:cNvPr>
          <p:cNvSpPr txBox="1"/>
          <p:nvPr/>
        </p:nvSpPr>
        <p:spPr>
          <a:xfrm>
            <a:off x="1918607" y="1953475"/>
            <a:ext cx="1328057" cy="646331"/>
          </a:xfrm>
          <a:prstGeom prst="rect">
            <a:avLst/>
          </a:prstGeom>
          <a:noFill/>
        </p:spPr>
        <p:txBody>
          <a:bodyPr wrap="square" rtlCol="0">
            <a:spAutoFit/>
          </a:bodyPr>
          <a:lstStyle/>
          <a:p>
            <a:r>
              <a:rPr kumimoji="1" lang="ja-JP" altLang="en-US" sz="3600" b="1"/>
              <a:t>入力</a:t>
            </a:r>
          </a:p>
        </p:txBody>
      </p:sp>
    </p:spTree>
    <p:extLst>
      <p:ext uri="{BB962C8B-B14F-4D97-AF65-F5344CB8AC3E}">
        <p14:creationId xmlns:p14="http://schemas.microsoft.com/office/powerpoint/2010/main" val="351703858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0FA15-7BAC-5BF1-28F2-1D4BF0EB52E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777295-D63E-EF1D-6CDF-A3B58060805A}"/>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1D706B26-CECD-6FD3-080F-BD71E995CF51}"/>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5" name="テキスト ボックス 4">
            <a:extLst>
              <a:ext uri="{FF2B5EF4-FFF2-40B4-BE49-F238E27FC236}">
                <a16:creationId xmlns:a16="http://schemas.microsoft.com/office/drawing/2014/main" id="{9653E430-4DA6-67D7-F038-2630FD8FCF2A}"/>
              </a:ext>
            </a:extLst>
          </p:cNvPr>
          <p:cNvSpPr txBox="1"/>
          <p:nvPr/>
        </p:nvSpPr>
        <p:spPr>
          <a:xfrm>
            <a:off x="3785642" y="3626178"/>
            <a:ext cx="4095098" cy="923330"/>
          </a:xfrm>
          <a:prstGeom prst="rect">
            <a:avLst/>
          </a:prstGeom>
          <a:noFill/>
        </p:spPr>
        <p:txBody>
          <a:bodyPr wrap="square" rtlCol="0">
            <a:spAutoFit/>
          </a:bodyPr>
          <a:lstStyle/>
          <a:p>
            <a:r>
              <a:rPr kumimoji="1" lang="ja-JP" altLang="en-US"/>
              <a:t>最初の変数をとりあえずぶち込んだ時の予測値と実測値の時系列プロットの画像</a:t>
            </a:r>
          </a:p>
        </p:txBody>
      </p:sp>
      <p:pic>
        <p:nvPicPr>
          <p:cNvPr id="2050" name="Picture 2">
            <a:extLst>
              <a:ext uri="{FF2B5EF4-FFF2-40B4-BE49-F238E27FC236}">
                <a16:creationId xmlns:a16="http://schemas.microsoft.com/office/drawing/2014/main" id="{EBC798F4-3FB2-C790-9900-72FDEA360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24" y="1948858"/>
            <a:ext cx="7610428" cy="48762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4A76660-5979-8445-C93C-1516B4624D1E}"/>
              </a:ext>
            </a:extLst>
          </p:cNvPr>
          <p:cNvSpPr>
            <a:spLocks noChangeArrowheads="1"/>
          </p:cNvSpPr>
          <p:nvPr/>
        </p:nvSpPr>
        <p:spPr bwMode="auto">
          <a:xfrm>
            <a:off x="7459755" y="1825748"/>
            <a:ext cx="1593712" cy="246221"/>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ja-JP" sz="1600"/>
              <a:t>RMSE: 7.3617 </a:t>
            </a:r>
          </a:p>
        </p:txBody>
      </p:sp>
    </p:spTree>
    <p:extLst>
      <p:ext uri="{BB962C8B-B14F-4D97-AF65-F5344CB8AC3E}">
        <p14:creationId xmlns:p14="http://schemas.microsoft.com/office/powerpoint/2010/main" val="143834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13690-3D99-BA46-8E6A-FFE2DFB1A616}"/>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B0C89-078E-BEC9-0EC0-6EA0FD981F6E}"/>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BBA91598-2200-4786-E8B1-F1F8B7836A34}"/>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5" name="テキスト ボックス 4">
            <a:extLst>
              <a:ext uri="{FF2B5EF4-FFF2-40B4-BE49-F238E27FC236}">
                <a16:creationId xmlns:a16="http://schemas.microsoft.com/office/drawing/2014/main" id="{3D600C4A-A8F3-2D97-136D-7C360487643D}"/>
              </a:ext>
            </a:extLst>
          </p:cNvPr>
          <p:cNvSpPr txBox="1"/>
          <p:nvPr/>
        </p:nvSpPr>
        <p:spPr>
          <a:xfrm>
            <a:off x="560613" y="4155089"/>
            <a:ext cx="8300357" cy="584775"/>
          </a:xfrm>
          <a:prstGeom prst="rect">
            <a:avLst/>
          </a:prstGeom>
          <a:noFill/>
        </p:spPr>
        <p:txBody>
          <a:bodyPr wrap="square" rtlCol="0">
            <a:spAutoFit/>
          </a:bodyPr>
          <a:lstStyle/>
          <a:p>
            <a:r>
              <a:rPr kumimoji="1" lang="ja-JP" altLang="en-US" sz="3200"/>
              <a:t>・</a:t>
            </a:r>
            <a:r>
              <a:rPr kumimoji="1" lang="en-US" altLang="ja-JP" sz="3200"/>
              <a:t>1~6</a:t>
            </a:r>
            <a:r>
              <a:rPr kumimoji="1" lang="ja-JP" altLang="en-US" sz="3200"/>
              <a:t>時点前の観測地を特徴量としての追加</a:t>
            </a:r>
          </a:p>
        </p:txBody>
      </p:sp>
      <p:sp>
        <p:nvSpPr>
          <p:cNvPr id="3" name="テキスト ボックス 2">
            <a:extLst>
              <a:ext uri="{FF2B5EF4-FFF2-40B4-BE49-F238E27FC236}">
                <a16:creationId xmlns:a16="http://schemas.microsoft.com/office/drawing/2014/main" id="{6F0DD1F0-43F8-58D4-A114-19EB629CC449}"/>
              </a:ext>
            </a:extLst>
          </p:cNvPr>
          <p:cNvSpPr txBox="1"/>
          <p:nvPr/>
        </p:nvSpPr>
        <p:spPr>
          <a:xfrm>
            <a:off x="560614" y="3136612"/>
            <a:ext cx="6417129" cy="584775"/>
          </a:xfrm>
          <a:prstGeom prst="rect">
            <a:avLst/>
          </a:prstGeom>
          <a:noFill/>
        </p:spPr>
        <p:txBody>
          <a:bodyPr wrap="square" rtlCol="0">
            <a:spAutoFit/>
          </a:bodyPr>
          <a:lstStyle/>
          <a:p>
            <a:r>
              <a:rPr kumimoji="1" lang="ja-JP" altLang="en-US" sz="3200"/>
              <a:t>・</a:t>
            </a:r>
            <a:r>
              <a:rPr kumimoji="1" lang="en-US" altLang="ja-JP" sz="3200"/>
              <a:t>2016</a:t>
            </a:r>
            <a:r>
              <a:rPr kumimoji="1" lang="ja-JP" altLang="en-US" sz="3200"/>
              <a:t>年を訓練データから除外</a:t>
            </a:r>
          </a:p>
        </p:txBody>
      </p:sp>
      <p:sp>
        <p:nvSpPr>
          <p:cNvPr id="6" name="テキスト ボックス 5">
            <a:extLst>
              <a:ext uri="{FF2B5EF4-FFF2-40B4-BE49-F238E27FC236}">
                <a16:creationId xmlns:a16="http://schemas.microsoft.com/office/drawing/2014/main" id="{7E87BCFE-CEFA-1395-89DC-C14F660CABC0}"/>
              </a:ext>
            </a:extLst>
          </p:cNvPr>
          <p:cNvSpPr txBox="1"/>
          <p:nvPr/>
        </p:nvSpPr>
        <p:spPr>
          <a:xfrm>
            <a:off x="685800" y="2324763"/>
            <a:ext cx="1469572" cy="584775"/>
          </a:xfrm>
          <a:prstGeom prst="rect">
            <a:avLst/>
          </a:prstGeom>
          <a:noFill/>
        </p:spPr>
        <p:txBody>
          <a:bodyPr wrap="square" rtlCol="0">
            <a:spAutoFit/>
          </a:bodyPr>
          <a:lstStyle/>
          <a:p>
            <a:r>
              <a:rPr kumimoji="1" lang="ja-JP" altLang="en-US" sz="3200">
                <a:highlight>
                  <a:srgbClr val="FFFF00"/>
                </a:highlight>
              </a:rPr>
              <a:t>改善案</a:t>
            </a:r>
          </a:p>
        </p:txBody>
      </p:sp>
      <p:sp>
        <p:nvSpPr>
          <p:cNvPr id="8" name="テキスト ボックス 7">
            <a:extLst>
              <a:ext uri="{FF2B5EF4-FFF2-40B4-BE49-F238E27FC236}">
                <a16:creationId xmlns:a16="http://schemas.microsoft.com/office/drawing/2014/main" id="{731D70C2-3878-B217-E492-252C48A704FB}"/>
              </a:ext>
            </a:extLst>
          </p:cNvPr>
          <p:cNvSpPr txBox="1"/>
          <p:nvPr/>
        </p:nvSpPr>
        <p:spPr>
          <a:xfrm>
            <a:off x="560614" y="5194012"/>
            <a:ext cx="4697186" cy="584775"/>
          </a:xfrm>
          <a:prstGeom prst="rect">
            <a:avLst/>
          </a:prstGeom>
          <a:noFill/>
        </p:spPr>
        <p:txBody>
          <a:bodyPr wrap="square" rtlCol="0">
            <a:spAutoFit/>
          </a:bodyPr>
          <a:lstStyle/>
          <a:p>
            <a:r>
              <a:rPr kumimoji="1" lang="ja-JP" altLang="en-US" sz="3200"/>
              <a:t>・移動平均特徴量の追加</a:t>
            </a:r>
          </a:p>
        </p:txBody>
      </p:sp>
    </p:spTree>
    <p:extLst>
      <p:ext uri="{BB962C8B-B14F-4D97-AF65-F5344CB8AC3E}">
        <p14:creationId xmlns:p14="http://schemas.microsoft.com/office/powerpoint/2010/main" val="107750757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7CE1E-1ECC-F2B6-7DF7-C05866BEE7C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3538C69-06F6-85B6-EA2C-AE413329B575}"/>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719D5128-A5F5-6BA9-89F9-13B6D3EEA394}"/>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5" name="テキスト ボックス 4">
            <a:extLst>
              <a:ext uri="{FF2B5EF4-FFF2-40B4-BE49-F238E27FC236}">
                <a16:creationId xmlns:a16="http://schemas.microsoft.com/office/drawing/2014/main" id="{3B8C1CCA-7259-F980-05D5-65D44C87C6CB}"/>
              </a:ext>
            </a:extLst>
          </p:cNvPr>
          <p:cNvSpPr txBox="1"/>
          <p:nvPr/>
        </p:nvSpPr>
        <p:spPr>
          <a:xfrm>
            <a:off x="3396342" y="3142565"/>
            <a:ext cx="5007429" cy="646331"/>
          </a:xfrm>
          <a:prstGeom prst="rect">
            <a:avLst/>
          </a:prstGeom>
          <a:noFill/>
        </p:spPr>
        <p:txBody>
          <a:bodyPr wrap="square" rtlCol="0">
            <a:spAutoFit/>
          </a:bodyPr>
          <a:lstStyle/>
          <a:p>
            <a:r>
              <a:rPr lang="ja-JP" altLang="en-US"/>
              <a:t>ラグ特徴量追加後</a:t>
            </a:r>
            <a:r>
              <a:rPr kumimoji="1" lang="ja-JP" altLang="en-US"/>
              <a:t>の予測値と実測値の時系列プロットの画像</a:t>
            </a:r>
          </a:p>
        </p:txBody>
      </p:sp>
      <p:pic>
        <p:nvPicPr>
          <p:cNvPr id="3074" name="Picture 2">
            <a:extLst>
              <a:ext uri="{FF2B5EF4-FFF2-40B4-BE49-F238E27FC236}">
                <a16:creationId xmlns:a16="http://schemas.microsoft.com/office/drawing/2014/main" id="{74455350-B97B-17FA-CC9F-6AB572113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45" y="1889122"/>
            <a:ext cx="8947709" cy="4873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A31B2F0-9372-1365-00DD-716093BC4418}"/>
              </a:ext>
            </a:extLst>
          </p:cNvPr>
          <p:cNvSpPr>
            <a:spLocks noChangeArrowheads="1"/>
          </p:cNvSpPr>
          <p:nvPr/>
        </p:nvSpPr>
        <p:spPr bwMode="auto">
          <a:xfrm>
            <a:off x="8582686" y="1849856"/>
            <a:ext cx="1692998" cy="276999"/>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chemeClr val="tx1"/>
                </a:solidFill>
                <a:effectLst/>
                <a:latin typeface="Arial Unicode MS"/>
                <a:ea typeface="var(--jp-code-font-family)"/>
              </a:rPr>
              <a:t>RMSE: 0.7643</a:t>
            </a:r>
            <a:r>
              <a:rPr kumimoji="0" lang="ja-JP" altLang="ja-JP" sz="1600" b="0" i="0" u="none" strike="noStrike" cap="none" normalizeH="0" baseline="0">
                <a:ln>
                  <a:noFill/>
                </a:ln>
                <a:solidFill>
                  <a:schemeClr val="tx1"/>
                </a:solidFill>
                <a:effectLst/>
              </a:rPr>
              <a:t> </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45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F4144-6210-1F08-5559-DE3113999CC9}"/>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F9322F-34F7-3BCB-0C91-A48AECE7D6A4}"/>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DCF23892-3CA8-71CF-9567-7FE3F0853D02}"/>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5" name="テキスト ボックス 4">
            <a:extLst>
              <a:ext uri="{FF2B5EF4-FFF2-40B4-BE49-F238E27FC236}">
                <a16:creationId xmlns:a16="http://schemas.microsoft.com/office/drawing/2014/main" id="{04CA3472-8C17-8386-8F07-622E981005CE}"/>
              </a:ext>
            </a:extLst>
          </p:cNvPr>
          <p:cNvSpPr txBox="1"/>
          <p:nvPr/>
        </p:nvSpPr>
        <p:spPr>
          <a:xfrm>
            <a:off x="3126266" y="4066537"/>
            <a:ext cx="5217283" cy="369332"/>
          </a:xfrm>
          <a:prstGeom prst="rect">
            <a:avLst/>
          </a:prstGeom>
          <a:noFill/>
        </p:spPr>
        <p:txBody>
          <a:bodyPr wrap="square" rtlCol="0">
            <a:spAutoFit/>
          </a:bodyPr>
          <a:lstStyle/>
          <a:p>
            <a:r>
              <a:rPr kumimoji="1" lang="ja-JP" altLang="en-US"/>
              <a:t>ラグ特徴量追加後の色付き残差プロットの画像</a:t>
            </a:r>
          </a:p>
        </p:txBody>
      </p:sp>
      <p:pic>
        <p:nvPicPr>
          <p:cNvPr id="4098" name="Picture 2">
            <a:extLst>
              <a:ext uri="{FF2B5EF4-FFF2-40B4-BE49-F238E27FC236}">
                <a16:creationId xmlns:a16="http://schemas.microsoft.com/office/drawing/2014/main" id="{EC01C86A-DF34-5B0A-BFD8-6DAC2FC6D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836" y="1757411"/>
            <a:ext cx="6748442" cy="501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23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E7E0E-0FD0-869D-8E2C-D0EB52600A6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70B0C1E-4EA6-A463-D2B1-D2405A219654}"/>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8E32AA0B-EDE4-DF7C-95C0-1D87ED3287DF}"/>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3" name="テキスト ボックス 2">
            <a:extLst>
              <a:ext uri="{FF2B5EF4-FFF2-40B4-BE49-F238E27FC236}">
                <a16:creationId xmlns:a16="http://schemas.microsoft.com/office/drawing/2014/main" id="{8B16A8B8-6A83-1BEB-5E53-BF7D9324C4D3}"/>
              </a:ext>
            </a:extLst>
          </p:cNvPr>
          <p:cNvSpPr txBox="1"/>
          <p:nvPr/>
        </p:nvSpPr>
        <p:spPr>
          <a:xfrm>
            <a:off x="653142" y="2019963"/>
            <a:ext cx="8795658" cy="523220"/>
          </a:xfrm>
          <a:prstGeom prst="rect">
            <a:avLst/>
          </a:prstGeom>
          <a:noFill/>
        </p:spPr>
        <p:txBody>
          <a:bodyPr wrap="square" rtlCol="0">
            <a:spAutoFit/>
          </a:bodyPr>
          <a:lstStyle/>
          <a:p>
            <a:r>
              <a:rPr kumimoji="1" lang="ja-JP" altLang="en-US" sz="2800">
                <a:highlight>
                  <a:srgbClr val="FFFF00"/>
                </a:highlight>
              </a:rPr>
              <a:t>改善案</a:t>
            </a:r>
            <a:r>
              <a:rPr kumimoji="1" lang="ja-JP" altLang="en-US" sz="2800"/>
              <a:t>：</a:t>
            </a:r>
            <a:r>
              <a:rPr lang="ja-JP" altLang="en-US" sz="2400"/>
              <a:t>予測値を掛け算で少し小さくする→</a:t>
            </a:r>
            <a:r>
              <a:rPr lang="en-US" altLang="ja-JP" sz="2400"/>
              <a:t>0.95×(</a:t>
            </a:r>
            <a:r>
              <a:rPr lang="ja-JP" altLang="en-US" sz="2400"/>
              <a:t>予測値</a:t>
            </a:r>
            <a:r>
              <a:rPr lang="en-US" altLang="ja-JP" sz="2400"/>
              <a:t>)</a:t>
            </a:r>
            <a:endParaRPr kumimoji="1" lang="ja-JP" altLang="en-US" sz="3200"/>
          </a:p>
        </p:txBody>
      </p:sp>
      <p:sp>
        <p:nvSpPr>
          <p:cNvPr id="7" name="テキスト ボックス 6">
            <a:extLst>
              <a:ext uri="{FF2B5EF4-FFF2-40B4-BE49-F238E27FC236}">
                <a16:creationId xmlns:a16="http://schemas.microsoft.com/office/drawing/2014/main" id="{43C35455-902C-EAFE-A516-9A1FBD30CBA3}"/>
              </a:ext>
            </a:extLst>
          </p:cNvPr>
          <p:cNvSpPr txBox="1"/>
          <p:nvPr/>
        </p:nvSpPr>
        <p:spPr>
          <a:xfrm>
            <a:off x="2950028" y="3603171"/>
            <a:ext cx="5595257" cy="369332"/>
          </a:xfrm>
          <a:prstGeom prst="rect">
            <a:avLst/>
          </a:prstGeom>
          <a:noFill/>
        </p:spPr>
        <p:txBody>
          <a:bodyPr wrap="square" rtlCol="0">
            <a:spAutoFit/>
          </a:bodyPr>
          <a:lstStyle/>
          <a:p>
            <a:r>
              <a:rPr kumimoji="1" lang="ja-JP" altLang="en-US"/>
              <a:t>スケーリング後の色付き残差プロットの画像</a:t>
            </a:r>
          </a:p>
        </p:txBody>
      </p:sp>
      <p:pic>
        <p:nvPicPr>
          <p:cNvPr id="6146" name="Picture 2">
            <a:extLst>
              <a:ext uri="{FF2B5EF4-FFF2-40B4-BE49-F238E27FC236}">
                <a16:creationId xmlns:a16="http://schemas.microsoft.com/office/drawing/2014/main" id="{421D5C14-82B7-A9A7-F226-DD228B161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629" y="2543183"/>
            <a:ext cx="7572752" cy="42641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16CA563-FEA1-634D-D83A-FFB9C1168F7D}"/>
              </a:ext>
            </a:extLst>
          </p:cNvPr>
          <p:cNvSpPr>
            <a:spLocks noChangeArrowheads="1"/>
          </p:cNvSpPr>
          <p:nvPr/>
        </p:nvSpPr>
        <p:spPr bwMode="auto">
          <a:xfrm>
            <a:off x="9225482" y="2404683"/>
            <a:ext cx="1692998" cy="276999"/>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chemeClr val="tx1"/>
                </a:solidFill>
                <a:effectLst/>
                <a:latin typeface="Arial Unicode MS"/>
                <a:ea typeface="var(--jp-code-font-family)"/>
              </a:rPr>
              <a:t>RMSE: 0.</a:t>
            </a:r>
            <a:r>
              <a:rPr kumimoji="0" lang="en-US" altLang="ja-JP" b="0" i="0" u="none" strike="noStrike" cap="none" normalizeH="0" baseline="0">
                <a:ln>
                  <a:noFill/>
                </a:ln>
                <a:solidFill>
                  <a:schemeClr val="tx1"/>
                </a:solidFill>
                <a:effectLst/>
                <a:latin typeface="Arial Unicode MS"/>
                <a:ea typeface="var(--jp-code-font-family)"/>
              </a:rPr>
              <a:t>6978</a:t>
            </a:r>
            <a:r>
              <a:rPr kumimoji="0" lang="ja-JP" altLang="ja-JP" sz="1600" b="0" i="0" u="none" strike="noStrike" cap="none" normalizeH="0" baseline="0">
                <a:ln>
                  <a:noFill/>
                </a:ln>
                <a:solidFill>
                  <a:schemeClr val="tx1"/>
                </a:solidFill>
                <a:effectLst/>
              </a:rPr>
              <a:t> </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2236474"/>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9E4D1-BB7C-8A97-7A71-86B93499558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93172B-071A-8BD8-4E0E-E27DE5BA2ADF}"/>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4" name="テキスト ボックス 3">
            <a:extLst>
              <a:ext uri="{FF2B5EF4-FFF2-40B4-BE49-F238E27FC236}">
                <a16:creationId xmlns:a16="http://schemas.microsoft.com/office/drawing/2014/main" id="{069C72FC-7CD6-B325-FD31-9E322A3F560A}"/>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
        <p:nvSpPr>
          <p:cNvPr id="3" name="テキスト ボックス 2">
            <a:extLst>
              <a:ext uri="{FF2B5EF4-FFF2-40B4-BE49-F238E27FC236}">
                <a16:creationId xmlns:a16="http://schemas.microsoft.com/office/drawing/2014/main" id="{4FEA6761-8C7B-3C9C-AB28-6647DC78133B}"/>
              </a:ext>
            </a:extLst>
          </p:cNvPr>
          <p:cNvSpPr txBox="1"/>
          <p:nvPr/>
        </p:nvSpPr>
        <p:spPr>
          <a:xfrm>
            <a:off x="653142" y="2019963"/>
            <a:ext cx="8795658" cy="523220"/>
          </a:xfrm>
          <a:prstGeom prst="rect">
            <a:avLst/>
          </a:prstGeom>
          <a:noFill/>
        </p:spPr>
        <p:txBody>
          <a:bodyPr wrap="square" rtlCol="0">
            <a:spAutoFit/>
          </a:bodyPr>
          <a:lstStyle/>
          <a:p>
            <a:r>
              <a:rPr kumimoji="1" lang="ja-JP" altLang="en-US" sz="2800">
                <a:highlight>
                  <a:srgbClr val="FFFF00"/>
                </a:highlight>
              </a:rPr>
              <a:t>改善案</a:t>
            </a:r>
            <a:r>
              <a:rPr kumimoji="1" lang="ja-JP" altLang="en-US" sz="2800"/>
              <a:t>：</a:t>
            </a:r>
            <a:r>
              <a:rPr lang="ja-JP" altLang="en-US" sz="2400"/>
              <a:t>予測値を掛け算で少し小さくする→</a:t>
            </a:r>
            <a:r>
              <a:rPr lang="en-US" altLang="ja-JP" sz="2400"/>
              <a:t>0.95×(</a:t>
            </a:r>
            <a:r>
              <a:rPr lang="ja-JP" altLang="en-US" sz="2400"/>
              <a:t>予測値</a:t>
            </a:r>
            <a:r>
              <a:rPr lang="en-US" altLang="ja-JP" sz="2400"/>
              <a:t>)</a:t>
            </a:r>
            <a:endParaRPr kumimoji="1" lang="ja-JP" altLang="en-US" sz="3200"/>
          </a:p>
        </p:txBody>
      </p:sp>
      <p:sp>
        <p:nvSpPr>
          <p:cNvPr id="7" name="テキスト ボックス 6">
            <a:extLst>
              <a:ext uri="{FF2B5EF4-FFF2-40B4-BE49-F238E27FC236}">
                <a16:creationId xmlns:a16="http://schemas.microsoft.com/office/drawing/2014/main" id="{8A2243DB-278E-74FF-8673-62D70239A799}"/>
              </a:ext>
            </a:extLst>
          </p:cNvPr>
          <p:cNvSpPr txBox="1"/>
          <p:nvPr/>
        </p:nvSpPr>
        <p:spPr>
          <a:xfrm>
            <a:off x="2950028" y="3603171"/>
            <a:ext cx="5595257" cy="369332"/>
          </a:xfrm>
          <a:prstGeom prst="rect">
            <a:avLst/>
          </a:prstGeom>
          <a:noFill/>
        </p:spPr>
        <p:txBody>
          <a:bodyPr wrap="square" rtlCol="0">
            <a:spAutoFit/>
          </a:bodyPr>
          <a:lstStyle/>
          <a:p>
            <a:r>
              <a:rPr kumimoji="1" lang="ja-JP" altLang="en-US"/>
              <a:t>スケーリング後の色付き残差プロットの画像</a:t>
            </a:r>
          </a:p>
        </p:txBody>
      </p:sp>
      <p:pic>
        <p:nvPicPr>
          <p:cNvPr id="5122" name="Picture 2">
            <a:extLst>
              <a:ext uri="{FF2B5EF4-FFF2-40B4-BE49-F238E27FC236}">
                <a16:creationId xmlns:a16="http://schemas.microsoft.com/office/drawing/2014/main" id="{DF025168-46F4-3376-759D-C90912858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557" y="2543182"/>
            <a:ext cx="6477000" cy="416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3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9E07C15-FA2C-E2FD-C6F6-99B0330AF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169" y="1821996"/>
            <a:ext cx="7124700" cy="47529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F2F4B350-8327-B08E-75A1-4E74F9BEAB0B}"/>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3" name="テキスト ボックス 2">
            <a:extLst>
              <a:ext uri="{FF2B5EF4-FFF2-40B4-BE49-F238E27FC236}">
                <a16:creationId xmlns:a16="http://schemas.microsoft.com/office/drawing/2014/main" id="{1257D304-D88E-EA32-52C4-E0D15A4E8A97}"/>
              </a:ext>
            </a:extLst>
          </p:cNvPr>
          <p:cNvSpPr txBox="1"/>
          <p:nvPr/>
        </p:nvSpPr>
        <p:spPr>
          <a:xfrm>
            <a:off x="560614" y="1240973"/>
            <a:ext cx="5339443" cy="584775"/>
          </a:xfrm>
          <a:prstGeom prst="rect">
            <a:avLst/>
          </a:prstGeom>
          <a:noFill/>
        </p:spPr>
        <p:txBody>
          <a:bodyPr wrap="square" rtlCol="0">
            <a:spAutoFit/>
          </a:bodyPr>
          <a:lstStyle/>
          <a:p>
            <a:r>
              <a:rPr kumimoji="1" lang="ja-JP" altLang="en-US" sz="3200"/>
              <a:t>予測機の構築</a:t>
            </a:r>
            <a:r>
              <a:rPr lang="en-US" altLang="ja-JP" sz="3200"/>
              <a:t>2</a:t>
            </a:r>
            <a:r>
              <a:rPr kumimoji="1" lang="en-US" altLang="ja-JP" sz="3200"/>
              <a:t>:</a:t>
            </a:r>
            <a:r>
              <a:rPr kumimoji="1" lang="ja-JP" altLang="en-US" sz="3200"/>
              <a:t>　</a:t>
            </a:r>
            <a:r>
              <a:rPr kumimoji="1" lang="en-US" altLang="ja-JP" sz="3200" err="1"/>
              <a:t>LightGBM</a:t>
            </a:r>
            <a:endParaRPr kumimoji="1" lang="ja-JP" altLang="en-US" sz="3200"/>
          </a:p>
        </p:txBody>
      </p:sp>
    </p:spTree>
    <p:extLst>
      <p:ext uri="{BB962C8B-B14F-4D97-AF65-F5344CB8AC3E}">
        <p14:creationId xmlns:p14="http://schemas.microsoft.com/office/powerpoint/2010/main" val="140861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7954E-2840-887F-0CFA-AC2C28C0A821}"/>
              </a:ext>
            </a:extLst>
          </p:cNvPr>
          <p:cNvSpPr>
            <a:spLocks noGrp="1"/>
          </p:cNvSpPr>
          <p:nvPr>
            <p:ph type="ctrTitle"/>
          </p:nvPr>
        </p:nvSpPr>
        <p:spPr>
          <a:xfrm>
            <a:off x="1524000" y="2285999"/>
            <a:ext cx="9144000" cy="1223963"/>
          </a:xfrm>
        </p:spPr>
        <p:txBody>
          <a:bodyPr/>
          <a:lstStyle/>
          <a:p>
            <a:r>
              <a:rPr kumimoji="1" lang="ja-JP" altLang="en-US"/>
              <a:t>オイル温度予測</a:t>
            </a:r>
          </a:p>
        </p:txBody>
      </p:sp>
      <p:sp>
        <p:nvSpPr>
          <p:cNvPr id="3" name="字幕 2">
            <a:extLst>
              <a:ext uri="{FF2B5EF4-FFF2-40B4-BE49-F238E27FC236}">
                <a16:creationId xmlns:a16="http://schemas.microsoft.com/office/drawing/2014/main" id="{9090C0E5-6F0A-87D4-C052-ADE6D0970D15}"/>
              </a:ext>
            </a:extLst>
          </p:cNvPr>
          <p:cNvSpPr>
            <a:spLocks noGrp="1"/>
          </p:cNvSpPr>
          <p:nvPr>
            <p:ph type="subTitle" idx="1"/>
          </p:nvPr>
        </p:nvSpPr>
        <p:spPr>
          <a:xfrm>
            <a:off x="10091057" y="5991906"/>
            <a:ext cx="1600200" cy="376237"/>
          </a:xfrm>
        </p:spPr>
        <p:txBody>
          <a:bodyPr>
            <a:normAutofit fontScale="92500" lnSpcReduction="10000"/>
          </a:bodyPr>
          <a:lstStyle/>
          <a:p>
            <a:r>
              <a:rPr kumimoji="1" lang="ja-JP" altLang="en-US"/>
              <a:t>竹内大和</a:t>
            </a:r>
          </a:p>
        </p:txBody>
      </p:sp>
    </p:spTree>
    <p:extLst>
      <p:ext uri="{BB962C8B-B14F-4D97-AF65-F5344CB8AC3E}">
        <p14:creationId xmlns:p14="http://schemas.microsoft.com/office/powerpoint/2010/main" val="287885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BF6633-74CC-A8F5-6541-15E2DABE938B}"/>
              </a:ext>
            </a:extLst>
          </p:cNvPr>
          <p:cNvSpPr txBox="1"/>
          <p:nvPr/>
        </p:nvSpPr>
        <p:spPr>
          <a:xfrm>
            <a:off x="424539" y="388630"/>
            <a:ext cx="5464631" cy="584775"/>
          </a:xfrm>
          <a:prstGeom prst="rect">
            <a:avLst/>
          </a:prstGeom>
          <a:noFill/>
        </p:spPr>
        <p:txBody>
          <a:bodyPr wrap="square" rtlCol="0">
            <a:spAutoFit/>
          </a:bodyPr>
          <a:lstStyle/>
          <a:p>
            <a:r>
              <a:rPr lang="en-US" altLang="ja-JP" sz="3200" b="1"/>
              <a:t>3.</a:t>
            </a:r>
            <a:r>
              <a:rPr lang="ja-JP" altLang="en-US" sz="3200" b="1"/>
              <a:t>分析のまとめ・今後の課題</a:t>
            </a:r>
            <a:endParaRPr kumimoji="1" lang="ja-JP" altLang="en-US" sz="3200" b="1"/>
          </a:p>
        </p:txBody>
      </p:sp>
      <p:sp>
        <p:nvSpPr>
          <p:cNvPr id="3" name="テキスト ボックス 2">
            <a:extLst>
              <a:ext uri="{FF2B5EF4-FFF2-40B4-BE49-F238E27FC236}">
                <a16:creationId xmlns:a16="http://schemas.microsoft.com/office/drawing/2014/main" id="{08C95DE7-0BF8-30F0-F097-A130EFD7C0C3}"/>
              </a:ext>
            </a:extLst>
          </p:cNvPr>
          <p:cNvSpPr txBox="1"/>
          <p:nvPr/>
        </p:nvSpPr>
        <p:spPr>
          <a:xfrm>
            <a:off x="424539" y="1872342"/>
            <a:ext cx="3614057" cy="584775"/>
          </a:xfrm>
          <a:prstGeom prst="rect">
            <a:avLst/>
          </a:prstGeom>
          <a:noFill/>
        </p:spPr>
        <p:txBody>
          <a:bodyPr wrap="square" rtlCol="0">
            <a:spAutoFit/>
          </a:bodyPr>
          <a:lstStyle/>
          <a:p>
            <a:r>
              <a:rPr kumimoji="1" lang="ja-JP" altLang="en-US" sz="3200"/>
              <a:t>今回の最終精度：</a:t>
            </a:r>
          </a:p>
        </p:txBody>
      </p:sp>
      <p:sp>
        <p:nvSpPr>
          <p:cNvPr id="6" name="正方形/長方形 5">
            <a:extLst>
              <a:ext uri="{FF2B5EF4-FFF2-40B4-BE49-F238E27FC236}">
                <a16:creationId xmlns:a16="http://schemas.microsoft.com/office/drawing/2014/main" id="{7FE34119-AADF-0091-2F54-DF926B1D1533}"/>
              </a:ext>
            </a:extLst>
          </p:cNvPr>
          <p:cNvSpPr/>
          <p:nvPr/>
        </p:nvSpPr>
        <p:spPr>
          <a:xfrm>
            <a:off x="125186" y="4218945"/>
            <a:ext cx="11941628" cy="255454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F7A9D94-AFCC-635E-6BA6-636BFA6BAE4E}"/>
              </a:ext>
            </a:extLst>
          </p:cNvPr>
          <p:cNvSpPr txBox="1"/>
          <p:nvPr/>
        </p:nvSpPr>
        <p:spPr>
          <a:xfrm>
            <a:off x="424539" y="3007712"/>
            <a:ext cx="9884231" cy="1077218"/>
          </a:xfrm>
          <a:prstGeom prst="rect">
            <a:avLst/>
          </a:prstGeom>
          <a:noFill/>
        </p:spPr>
        <p:txBody>
          <a:bodyPr wrap="square" rtlCol="0">
            <a:spAutoFit/>
          </a:bodyPr>
          <a:lstStyle/>
          <a:p>
            <a:r>
              <a:rPr kumimoji="1" lang="ja-JP" altLang="en-US" sz="3200"/>
              <a:t>予測機の特徴</a:t>
            </a:r>
            <a:r>
              <a:rPr lang="ja-JP" altLang="en-US" sz="3200"/>
              <a:t>・課題</a:t>
            </a:r>
            <a:r>
              <a:rPr kumimoji="1" lang="ja-JP" altLang="en-US" sz="3200"/>
              <a:t> ：やや過大評価気味</a:t>
            </a:r>
            <a:endParaRPr kumimoji="1" lang="en-US" altLang="ja-JP" sz="3200"/>
          </a:p>
          <a:p>
            <a:r>
              <a:rPr lang="en-US" altLang="ja-JP" sz="3200"/>
              <a:t>                             	</a:t>
            </a:r>
            <a:r>
              <a:rPr lang="ja-JP" altLang="en-US" sz="3200"/>
              <a:t>　 先端をとらえきれていない</a:t>
            </a:r>
            <a:endParaRPr kumimoji="1" lang="en-US" altLang="ja-JP" sz="3200"/>
          </a:p>
        </p:txBody>
      </p:sp>
      <p:sp>
        <p:nvSpPr>
          <p:cNvPr id="5" name="テキスト ボックス 4">
            <a:extLst>
              <a:ext uri="{FF2B5EF4-FFF2-40B4-BE49-F238E27FC236}">
                <a16:creationId xmlns:a16="http://schemas.microsoft.com/office/drawing/2014/main" id="{F619E251-BD4B-289F-86F5-CC64487896F1}"/>
              </a:ext>
            </a:extLst>
          </p:cNvPr>
          <p:cNvSpPr txBox="1"/>
          <p:nvPr/>
        </p:nvSpPr>
        <p:spPr>
          <a:xfrm>
            <a:off x="0" y="4109489"/>
            <a:ext cx="12464145" cy="2554545"/>
          </a:xfrm>
          <a:prstGeom prst="rect">
            <a:avLst/>
          </a:prstGeom>
          <a:noFill/>
        </p:spPr>
        <p:txBody>
          <a:bodyPr wrap="square" rtlCol="0">
            <a:spAutoFit/>
          </a:bodyPr>
          <a:lstStyle/>
          <a:p>
            <a:r>
              <a:rPr kumimoji="1" lang="ja-JP" altLang="en-US" sz="3200" b="1">
                <a:highlight>
                  <a:srgbClr val="FFFF00"/>
                </a:highlight>
              </a:rPr>
              <a:t>今後の改善案</a:t>
            </a:r>
            <a:endParaRPr kumimoji="1" lang="en-US" altLang="ja-JP" sz="3200" b="1"/>
          </a:p>
          <a:p>
            <a:r>
              <a:rPr kumimoji="1" lang="ja-JP" altLang="en-US" sz="3200"/>
              <a:t>・増加傾向から減少傾向</a:t>
            </a:r>
            <a:r>
              <a:rPr lang="ja-JP" altLang="en-US" sz="3200"/>
              <a:t>とその逆傾向をより表せる特徴量の探索</a:t>
            </a:r>
            <a:endParaRPr lang="en-US" altLang="ja-JP" sz="3200"/>
          </a:p>
          <a:p>
            <a:endParaRPr lang="en-US" altLang="ja-JP" sz="3200"/>
          </a:p>
          <a:p>
            <a:r>
              <a:rPr lang="ja-JP" altLang="en-US" sz="3200"/>
              <a:t>・深層学習モデル</a:t>
            </a:r>
            <a:r>
              <a:rPr lang="en-US" altLang="ja-JP" sz="3200"/>
              <a:t>(LSTM</a:t>
            </a:r>
            <a:r>
              <a:rPr lang="ja-JP" altLang="en-US" sz="3200"/>
              <a:t>や</a:t>
            </a:r>
            <a:r>
              <a:rPr lang="en-US" altLang="ja-JP" sz="3200"/>
              <a:t>informer</a:t>
            </a:r>
            <a:r>
              <a:rPr lang="ja-JP" altLang="en-US" sz="3200"/>
              <a:t>等</a:t>
            </a:r>
            <a:r>
              <a:rPr lang="en-US" altLang="ja-JP" sz="3200"/>
              <a:t>)</a:t>
            </a:r>
            <a:r>
              <a:rPr lang="ja-JP" altLang="en-US" sz="3200"/>
              <a:t>のようなさらに複雑な</a:t>
            </a:r>
            <a:endParaRPr lang="en-US" altLang="ja-JP" sz="3200"/>
          </a:p>
          <a:p>
            <a:r>
              <a:rPr lang="ja-JP" altLang="en-US" sz="3200"/>
              <a:t>　モデルの使用</a:t>
            </a:r>
            <a:endParaRPr kumimoji="1" lang="ja-JP" altLang="en-US" sz="3200"/>
          </a:p>
        </p:txBody>
      </p:sp>
      <p:sp>
        <p:nvSpPr>
          <p:cNvPr id="7" name="Rectangle 3">
            <a:extLst>
              <a:ext uri="{FF2B5EF4-FFF2-40B4-BE49-F238E27FC236}">
                <a16:creationId xmlns:a16="http://schemas.microsoft.com/office/drawing/2014/main" id="{2E51CA2C-BF95-58D4-CE1A-F96DED913C44}"/>
              </a:ext>
            </a:extLst>
          </p:cNvPr>
          <p:cNvSpPr>
            <a:spLocks noChangeArrowheads="1"/>
          </p:cNvSpPr>
          <p:nvPr/>
        </p:nvSpPr>
        <p:spPr bwMode="auto">
          <a:xfrm>
            <a:off x="3815281" y="1895117"/>
            <a:ext cx="2652193"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a:ln>
                  <a:noFill/>
                </a:ln>
                <a:solidFill>
                  <a:schemeClr val="tx1"/>
                </a:solidFill>
                <a:effectLst/>
                <a:latin typeface="Arial Unicode MS"/>
                <a:ea typeface="var(--jp-code-font-family)"/>
              </a:rPr>
              <a:t>RMSE</a:t>
            </a:r>
            <a:r>
              <a:rPr kumimoji="0" lang="en-US" altLang="ja-JP" sz="2800" b="0" i="0" u="none" strike="noStrike" cap="none" normalizeH="0" baseline="0">
                <a:ln>
                  <a:noFill/>
                </a:ln>
                <a:solidFill>
                  <a:schemeClr val="tx1"/>
                </a:solidFill>
                <a:effectLst/>
                <a:latin typeface="Arial Unicode MS"/>
                <a:ea typeface="var(--jp-code-font-family)"/>
              </a:rPr>
              <a:t>=</a:t>
            </a:r>
            <a:r>
              <a:rPr kumimoji="0" lang="ja-JP" altLang="ja-JP" sz="2800" b="0" i="0" u="none" strike="noStrike" cap="none" normalizeH="0" baseline="0">
                <a:ln>
                  <a:noFill/>
                </a:ln>
                <a:solidFill>
                  <a:schemeClr val="tx1"/>
                </a:solidFill>
                <a:effectLst/>
                <a:latin typeface="Arial Unicode MS"/>
                <a:ea typeface="var(--jp-code-font-family)"/>
              </a:rPr>
              <a:t> 0.</a:t>
            </a:r>
            <a:r>
              <a:rPr kumimoji="0" lang="en-US" altLang="ja-JP" sz="2800" b="0" i="0" u="none" strike="noStrike" cap="none" normalizeH="0" baseline="0">
                <a:ln>
                  <a:noFill/>
                </a:ln>
                <a:solidFill>
                  <a:schemeClr val="tx1"/>
                </a:solidFill>
                <a:effectLst/>
                <a:latin typeface="Arial Unicode MS"/>
                <a:ea typeface="var(--jp-code-font-family)"/>
              </a:rPr>
              <a:t>6978</a:t>
            </a:r>
            <a:r>
              <a:rPr kumimoji="0" lang="ja-JP" altLang="ja-JP" sz="2400" b="0" i="0" u="none" strike="noStrike" cap="none" normalizeH="0" baseline="0">
                <a:ln>
                  <a:noFill/>
                </a:ln>
                <a:solidFill>
                  <a:schemeClr val="tx1"/>
                </a:solidFill>
                <a:effectLst/>
              </a:rPr>
              <a:t> </a:t>
            </a:r>
            <a:endParaRPr kumimoji="0" lang="ja-JP" altLang="ja-JP"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269839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60B8DF-9B1C-7398-97F3-DC653191DEF9}"/>
              </a:ext>
            </a:extLst>
          </p:cNvPr>
          <p:cNvSpPr txBox="1"/>
          <p:nvPr/>
        </p:nvSpPr>
        <p:spPr>
          <a:xfrm>
            <a:off x="402772" y="283029"/>
            <a:ext cx="2754085" cy="584775"/>
          </a:xfrm>
          <a:prstGeom prst="rect">
            <a:avLst/>
          </a:prstGeom>
          <a:noFill/>
        </p:spPr>
        <p:txBody>
          <a:bodyPr wrap="square" rtlCol="0">
            <a:spAutoFit/>
          </a:bodyPr>
          <a:lstStyle/>
          <a:p>
            <a:r>
              <a:rPr kumimoji="1" lang="ja-JP" altLang="en-US" sz="3200" b="1"/>
              <a:t>アウトライン</a:t>
            </a:r>
          </a:p>
        </p:txBody>
      </p:sp>
      <p:sp>
        <p:nvSpPr>
          <p:cNvPr id="4" name="テキスト ボックス 3">
            <a:extLst>
              <a:ext uri="{FF2B5EF4-FFF2-40B4-BE49-F238E27FC236}">
                <a16:creationId xmlns:a16="http://schemas.microsoft.com/office/drawing/2014/main" id="{A6E9D197-5E43-1939-E0E0-0F24A42E1862}"/>
              </a:ext>
            </a:extLst>
          </p:cNvPr>
          <p:cNvSpPr txBox="1"/>
          <p:nvPr/>
        </p:nvSpPr>
        <p:spPr>
          <a:xfrm>
            <a:off x="2046511" y="1589213"/>
            <a:ext cx="3886203" cy="584775"/>
          </a:xfrm>
          <a:prstGeom prst="rect">
            <a:avLst/>
          </a:prstGeom>
          <a:noFill/>
        </p:spPr>
        <p:txBody>
          <a:bodyPr wrap="square" rtlCol="0">
            <a:spAutoFit/>
          </a:bodyPr>
          <a:lstStyle/>
          <a:p>
            <a:r>
              <a:rPr lang="en-US" altLang="ja-JP" sz="3200"/>
              <a:t>1.</a:t>
            </a:r>
            <a:r>
              <a:rPr lang="ja-JP" altLang="en-US" sz="3200"/>
              <a:t>分析の目標・手順</a:t>
            </a:r>
            <a:endParaRPr kumimoji="1" lang="ja-JP" altLang="en-US" sz="3200"/>
          </a:p>
        </p:txBody>
      </p:sp>
      <p:sp>
        <p:nvSpPr>
          <p:cNvPr id="6" name="テキスト ボックス 5">
            <a:extLst>
              <a:ext uri="{FF2B5EF4-FFF2-40B4-BE49-F238E27FC236}">
                <a16:creationId xmlns:a16="http://schemas.microsoft.com/office/drawing/2014/main" id="{8A5F7EBD-4DEF-132F-07AE-4B352E0F4F37}"/>
              </a:ext>
            </a:extLst>
          </p:cNvPr>
          <p:cNvSpPr txBox="1"/>
          <p:nvPr/>
        </p:nvSpPr>
        <p:spPr>
          <a:xfrm>
            <a:off x="2046510" y="3068093"/>
            <a:ext cx="3559629" cy="584775"/>
          </a:xfrm>
          <a:prstGeom prst="rect">
            <a:avLst/>
          </a:prstGeom>
          <a:noFill/>
        </p:spPr>
        <p:txBody>
          <a:bodyPr wrap="square" rtlCol="0">
            <a:spAutoFit/>
          </a:bodyPr>
          <a:lstStyle/>
          <a:p>
            <a:r>
              <a:rPr lang="en-US" altLang="ja-JP" sz="3200"/>
              <a:t>2.</a:t>
            </a:r>
            <a:r>
              <a:rPr lang="ja-JP" altLang="en-US" sz="3200"/>
              <a:t>予測機の訓練</a:t>
            </a:r>
            <a:endParaRPr kumimoji="1" lang="ja-JP" altLang="en-US" sz="3200"/>
          </a:p>
        </p:txBody>
      </p:sp>
      <p:sp>
        <p:nvSpPr>
          <p:cNvPr id="8" name="テキスト ボックス 7">
            <a:extLst>
              <a:ext uri="{FF2B5EF4-FFF2-40B4-BE49-F238E27FC236}">
                <a16:creationId xmlns:a16="http://schemas.microsoft.com/office/drawing/2014/main" id="{D1F1C996-695D-E39A-A183-84C3F0140280}"/>
              </a:ext>
            </a:extLst>
          </p:cNvPr>
          <p:cNvSpPr txBox="1"/>
          <p:nvPr/>
        </p:nvSpPr>
        <p:spPr>
          <a:xfrm>
            <a:off x="2046511" y="4546973"/>
            <a:ext cx="5464631" cy="584775"/>
          </a:xfrm>
          <a:prstGeom prst="rect">
            <a:avLst/>
          </a:prstGeom>
          <a:noFill/>
        </p:spPr>
        <p:txBody>
          <a:bodyPr wrap="square" rtlCol="0">
            <a:spAutoFit/>
          </a:bodyPr>
          <a:lstStyle/>
          <a:p>
            <a:r>
              <a:rPr lang="en-US" altLang="ja-JP" sz="3200"/>
              <a:t>3.</a:t>
            </a:r>
            <a:r>
              <a:rPr lang="ja-JP" altLang="en-US" sz="3200"/>
              <a:t>分析のまとめ・今後の課題</a:t>
            </a:r>
            <a:endParaRPr kumimoji="1" lang="ja-JP" altLang="en-US" sz="3200"/>
          </a:p>
        </p:txBody>
      </p:sp>
    </p:spTree>
    <p:extLst>
      <p:ext uri="{BB962C8B-B14F-4D97-AF65-F5344CB8AC3E}">
        <p14:creationId xmlns:p14="http://schemas.microsoft.com/office/powerpoint/2010/main" val="330184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EEBED-9B97-706E-67D4-87F2F4078F91}"/>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32672CD-CA5D-FBAF-4298-CB0D5914DBAF}"/>
              </a:ext>
            </a:extLst>
          </p:cNvPr>
          <p:cNvSpPr txBox="1"/>
          <p:nvPr/>
        </p:nvSpPr>
        <p:spPr>
          <a:xfrm>
            <a:off x="402771" y="283029"/>
            <a:ext cx="3918857" cy="584775"/>
          </a:xfrm>
          <a:prstGeom prst="rect">
            <a:avLst/>
          </a:prstGeom>
          <a:noFill/>
        </p:spPr>
        <p:txBody>
          <a:bodyPr wrap="square" rtlCol="0">
            <a:spAutoFit/>
          </a:bodyPr>
          <a:lstStyle/>
          <a:p>
            <a:r>
              <a:rPr lang="en-US" altLang="ja-JP" sz="3200" b="1"/>
              <a:t>1.</a:t>
            </a:r>
            <a:r>
              <a:rPr lang="ja-JP" altLang="en-US" sz="3200" b="1"/>
              <a:t>分析の目標・手順</a:t>
            </a:r>
            <a:endParaRPr kumimoji="1" lang="ja-JP" altLang="en-US" sz="3200" b="1"/>
          </a:p>
        </p:txBody>
      </p:sp>
      <p:sp>
        <p:nvSpPr>
          <p:cNvPr id="3" name="テキスト ボックス 2">
            <a:extLst>
              <a:ext uri="{FF2B5EF4-FFF2-40B4-BE49-F238E27FC236}">
                <a16:creationId xmlns:a16="http://schemas.microsoft.com/office/drawing/2014/main" id="{AECCD082-9D97-2D44-2CBD-C0229529A9EE}"/>
              </a:ext>
            </a:extLst>
          </p:cNvPr>
          <p:cNvSpPr txBox="1"/>
          <p:nvPr/>
        </p:nvSpPr>
        <p:spPr>
          <a:xfrm>
            <a:off x="533400" y="1595049"/>
            <a:ext cx="5562600" cy="584775"/>
          </a:xfrm>
          <a:prstGeom prst="rect">
            <a:avLst/>
          </a:prstGeom>
          <a:noFill/>
        </p:spPr>
        <p:txBody>
          <a:bodyPr wrap="square" rtlCol="0">
            <a:spAutoFit/>
          </a:bodyPr>
          <a:lstStyle/>
          <a:p>
            <a:r>
              <a:rPr kumimoji="1" lang="ja-JP" altLang="en-US" sz="3200" u="sng"/>
              <a:t>使用データ　→　</a:t>
            </a:r>
            <a:r>
              <a:rPr kumimoji="1" lang="en-US" altLang="ja-JP" sz="3200" u="sng" err="1">
                <a:highlight>
                  <a:srgbClr val="C0C0C0"/>
                </a:highlight>
              </a:rPr>
              <a:t>ETDataset</a:t>
            </a:r>
            <a:endParaRPr kumimoji="1" lang="ja-JP" altLang="en-US" sz="3200" u="sng">
              <a:highlight>
                <a:srgbClr val="C0C0C0"/>
              </a:highlight>
            </a:endParaRPr>
          </a:p>
        </p:txBody>
      </p:sp>
      <p:sp>
        <p:nvSpPr>
          <p:cNvPr id="8" name="テキスト ボックス 7">
            <a:extLst>
              <a:ext uri="{FF2B5EF4-FFF2-40B4-BE49-F238E27FC236}">
                <a16:creationId xmlns:a16="http://schemas.microsoft.com/office/drawing/2014/main" id="{CCF203D0-5082-277B-4FBF-0CF81E6398D0}"/>
              </a:ext>
            </a:extLst>
          </p:cNvPr>
          <p:cNvSpPr txBox="1"/>
          <p:nvPr/>
        </p:nvSpPr>
        <p:spPr>
          <a:xfrm>
            <a:off x="293914" y="4550562"/>
            <a:ext cx="11821886" cy="1200329"/>
          </a:xfrm>
          <a:prstGeom prst="rect">
            <a:avLst/>
          </a:prstGeom>
          <a:noFill/>
        </p:spPr>
        <p:txBody>
          <a:bodyPr wrap="square" rtlCol="0">
            <a:spAutoFit/>
          </a:bodyPr>
          <a:lstStyle/>
          <a:p>
            <a:r>
              <a:rPr kumimoji="1" lang="ja-JP" altLang="en-US" sz="3600"/>
              <a:t>最終目標：</a:t>
            </a:r>
            <a:r>
              <a:rPr kumimoji="1" lang="ja-JP" altLang="en-US" sz="3600" b="1"/>
              <a:t>ある程度の</a:t>
            </a:r>
            <a:r>
              <a:rPr kumimoji="1" lang="ja-JP" altLang="en-US" sz="3600" b="1">
                <a:highlight>
                  <a:srgbClr val="FFFF00"/>
                </a:highlight>
              </a:rPr>
              <a:t>統計学的な根拠によって説明</a:t>
            </a:r>
            <a:r>
              <a:rPr kumimoji="1" lang="ja-JP" altLang="en-US" sz="3600" b="1"/>
              <a:t>でき、かつ</a:t>
            </a:r>
            <a:r>
              <a:rPr kumimoji="1" lang="ja-JP" altLang="en-US" sz="3600" b="1">
                <a:highlight>
                  <a:srgbClr val="FFFF00"/>
                </a:highlight>
              </a:rPr>
              <a:t>高精度な予測機</a:t>
            </a:r>
            <a:r>
              <a:rPr kumimoji="1" lang="ja-JP" altLang="en-US" sz="3600" b="1"/>
              <a:t>を作る</a:t>
            </a:r>
          </a:p>
        </p:txBody>
      </p:sp>
      <p:sp>
        <p:nvSpPr>
          <p:cNvPr id="9" name="テキスト ボックス 8">
            <a:extLst>
              <a:ext uri="{FF2B5EF4-FFF2-40B4-BE49-F238E27FC236}">
                <a16:creationId xmlns:a16="http://schemas.microsoft.com/office/drawing/2014/main" id="{7DB039B3-1664-29A2-C04F-E13F712A3489}"/>
              </a:ext>
            </a:extLst>
          </p:cNvPr>
          <p:cNvSpPr txBox="1"/>
          <p:nvPr/>
        </p:nvSpPr>
        <p:spPr>
          <a:xfrm>
            <a:off x="1807029" y="2502989"/>
            <a:ext cx="9274629" cy="523220"/>
          </a:xfrm>
          <a:prstGeom prst="rect">
            <a:avLst/>
          </a:prstGeom>
          <a:noFill/>
        </p:spPr>
        <p:txBody>
          <a:bodyPr wrap="square" rtlCol="0">
            <a:spAutoFit/>
          </a:bodyPr>
          <a:lstStyle/>
          <a:p>
            <a:r>
              <a:rPr kumimoji="1" lang="en-US" altLang="ja-JP" sz="2800"/>
              <a:t>2016</a:t>
            </a:r>
            <a:r>
              <a:rPr kumimoji="1" lang="ja-JP" altLang="en-US" sz="2800"/>
              <a:t>年</a:t>
            </a:r>
            <a:r>
              <a:rPr lang="en-US" altLang="ja-JP" sz="2800"/>
              <a:t>~2018</a:t>
            </a:r>
            <a:r>
              <a:rPr lang="ja-JP" altLang="en-US" sz="2800"/>
              <a:t>年のオイル温度と各種変数の入ったデータ</a:t>
            </a:r>
            <a:endParaRPr kumimoji="1" lang="ja-JP" altLang="en-US" sz="2800"/>
          </a:p>
        </p:txBody>
      </p:sp>
      <p:sp>
        <p:nvSpPr>
          <p:cNvPr id="10" name="矢印: 右 9">
            <a:extLst>
              <a:ext uri="{FF2B5EF4-FFF2-40B4-BE49-F238E27FC236}">
                <a16:creationId xmlns:a16="http://schemas.microsoft.com/office/drawing/2014/main" id="{672FF327-8377-C2BE-14B5-157606795061}"/>
              </a:ext>
            </a:extLst>
          </p:cNvPr>
          <p:cNvSpPr/>
          <p:nvPr/>
        </p:nvSpPr>
        <p:spPr>
          <a:xfrm>
            <a:off x="794657" y="2502617"/>
            <a:ext cx="827314" cy="4656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DD45A07-D0CA-2074-DFB3-EA5588CCA79F}"/>
              </a:ext>
            </a:extLst>
          </p:cNvPr>
          <p:cNvSpPr/>
          <p:nvPr/>
        </p:nvSpPr>
        <p:spPr>
          <a:xfrm>
            <a:off x="76200" y="4363692"/>
            <a:ext cx="12039600" cy="1553108"/>
          </a:xfrm>
          <a:prstGeom prst="roundRect">
            <a:avLst/>
          </a:prstGeom>
          <a:noFill/>
          <a:ln w="762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357298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43DBA-8D1E-1C2A-50AF-1FBC0355549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C19C5D9-0F15-DCF5-CB56-EFE56746FFCA}"/>
              </a:ext>
            </a:extLst>
          </p:cNvPr>
          <p:cNvSpPr txBox="1"/>
          <p:nvPr/>
        </p:nvSpPr>
        <p:spPr>
          <a:xfrm>
            <a:off x="402771" y="283029"/>
            <a:ext cx="3918857" cy="584775"/>
          </a:xfrm>
          <a:prstGeom prst="rect">
            <a:avLst/>
          </a:prstGeom>
          <a:noFill/>
        </p:spPr>
        <p:txBody>
          <a:bodyPr wrap="square" rtlCol="0">
            <a:spAutoFit/>
          </a:bodyPr>
          <a:lstStyle/>
          <a:p>
            <a:r>
              <a:rPr lang="en-US" altLang="ja-JP" sz="3200" b="1"/>
              <a:t>1.</a:t>
            </a:r>
            <a:r>
              <a:rPr lang="ja-JP" altLang="en-US" sz="3200" b="1"/>
              <a:t>分析の目標・手順</a:t>
            </a:r>
            <a:endParaRPr kumimoji="1" lang="ja-JP" altLang="en-US" sz="3200" b="1"/>
          </a:p>
        </p:txBody>
      </p:sp>
      <p:sp>
        <p:nvSpPr>
          <p:cNvPr id="5" name="テキスト ボックス 4">
            <a:extLst>
              <a:ext uri="{FF2B5EF4-FFF2-40B4-BE49-F238E27FC236}">
                <a16:creationId xmlns:a16="http://schemas.microsoft.com/office/drawing/2014/main" id="{A4374EEE-85EE-4133-5E6C-0686292992D2}"/>
              </a:ext>
            </a:extLst>
          </p:cNvPr>
          <p:cNvSpPr txBox="1"/>
          <p:nvPr/>
        </p:nvSpPr>
        <p:spPr>
          <a:xfrm>
            <a:off x="500742" y="1099457"/>
            <a:ext cx="1861457" cy="584775"/>
          </a:xfrm>
          <a:prstGeom prst="rect">
            <a:avLst/>
          </a:prstGeom>
          <a:noFill/>
        </p:spPr>
        <p:txBody>
          <a:bodyPr wrap="square" rtlCol="0">
            <a:spAutoFit/>
          </a:bodyPr>
          <a:lstStyle/>
          <a:p>
            <a:r>
              <a:rPr kumimoji="1" lang="ja-JP" altLang="en-US" sz="3200" u="sng"/>
              <a:t>分析手順</a:t>
            </a:r>
          </a:p>
        </p:txBody>
      </p:sp>
      <p:sp>
        <p:nvSpPr>
          <p:cNvPr id="6" name="テキスト ボックス 5">
            <a:extLst>
              <a:ext uri="{FF2B5EF4-FFF2-40B4-BE49-F238E27FC236}">
                <a16:creationId xmlns:a16="http://schemas.microsoft.com/office/drawing/2014/main" id="{0D97EE72-6D4D-CD60-B70A-AC8716E3C5FE}"/>
              </a:ext>
            </a:extLst>
          </p:cNvPr>
          <p:cNvSpPr txBox="1"/>
          <p:nvPr/>
        </p:nvSpPr>
        <p:spPr>
          <a:xfrm>
            <a:off x="3668482" y="2166061"/>
            <a:ext cx="3918861" cy="584775"/>
          </a:xfrm>
          <a:prstGeom prst="rect">
            <a:avLst/>
          </a:prstGeom>
          <a:noFill/>
        </p:spPr>
        <p:txBody>
          <a:bodyPr wrap="square" rtlCol="0">
            <a:spAutoFit/>
          </a:bodyPr>
          <a:lstStyle/>
          <a:p>
            <a:r>
              <a:rPr kumimoji="1" lang="en-US" altLang="ja-JP" sz="3200"/>
              <a:t>1.</a:t>
            </a:r>
            <a:r>
              <a:rPr kumimoji="1" lang="ja-JP" altLang="en-US" sz="3200"/>
              <a:t>データの観察</a:t>
            </a:r>
          </a:p>
        </p:txBody>
      </p:sp>
      <p:sp>
        <p:nvSpPr>
          <p:cNvPr id="7" name="テキスト ボックス 6">
            <a:extLst>
              <a:ext uri="{FF2B5EF4-FFF2-40B4-BE49-F238E27FC236}">
                <a16:creationId xmlns:a16="http://schemas.microsoft.com/office/drawing/2014/main" id="{6C81A5B1-34AD-3DAF-9995-9019D3B6A5AE}"/>
              </a:ext>
            </a:extLst>
          </p:cNvPr>
          <p:cNvSpPr txBox="1"/>
          <p:nvPr/>
        </p:nvSpPr>
        <p:spPr>
          <a:xfrm>
            <a:off x="3654594" y="3365212"/>
            <a:ext cx="4335522" cy="584775"/>
          </a:xfrm>
          <a:prstGeom prst="rect">
            <a:avLst/>
          </a:prstGeom>
          <a:noFill/>
        </p:spPr>
        <p:txBody>
          <a:bodyPr wrap="square" rtlCol="0">
            <a:spAutoFit/>
          </a:bodyPr>
          <a:lstStyle/>
          <a:p>
            <a:r>
              <a:rPr lang="en-US" altLang="ja-JP" sz="3200"/>
              <a:t>2</a:t>
            </a:r>
            <a:r>
              <a:rPr kumimoji="1" lang="en-US" altLang="ja-JP" sz="3200"/>
              <a:t>.</a:t>
            </a:r>
            <a:r>
              <a:rPr kumimoji="1" lang="ja-JP" altLang="en-US" sz="3200"/>
              <a:t>予測機の構築・訓練</a:t>
            </a:r>
          </a:p>
        </p:txBody>
      </p:sp>
      <p:sp>
        <p:nvSpPr>
          <p:cNvPr id="8" name="テキスト ボックス 7">
            <a:extLst>
              <a:ext uri="{FF2B5EF4-FFF2-40B4-BE49-F238E27FC236}">
                <a16:creationId xmlns:a16="http://schemas.microsoft.com/office/drawing/2014/main" id="{879D73EF-CED6-4E93-6157-9A0BF41FFFDE}"/>
              </a:ext>
            </a:extLst>
          </p:cNvPr>
          <p:cNvSpPr txBox="1"/>
          <p:nvPr/>
        </p:nvSpPr>
        <p:spPr>
          <a:xfrm>
            <a:off x="3654594" y="4787991"/>
            <a:ext cx="4335521" cy="584775"/>
          </a:xfrm>
          <a:prstGeom prst="rect">
            <a:avLst/>
          </a:prstGeom>
          <a:noFill/>
        </p:spPr>
        <p:txBody>
          <a:bodyPr wrap="square" rtlCol="0">
            <a:spAutoFit/>
          </a:bodyPr>
          <a:lstStyle/>
          <a:p>
            <a:r>
              <a:rPr kumimoji="1" lang="en-US" altLang="ja-JP" sz="3200"/>
              <a:t>3.</a:t>
            </a:r>
            <a:r>
              <a:rPr kumimoji="1" lang="ja-JP" altLang="en-US" sz="3200"/>
              <a:t>予測機の</a:t>
            </a:r>
            <a:r>
              <a:rPr lang="ja-JP" altLang="en-US" sz="3200"/>
              <a:t>評価</a:t>
            </a:r>
            <a:endParaRPr kumimoji="1" lang="ja-JP" altLang="en-US" sz="3200"/>
          </a:p>
        </p:txBody>
      </p:sp>
      <p:sp>
        <p:nvSpPr>
          <p:cNvPr id="9" name="矢印: 下 8">
            <a:extLst>
              <a:ext uri="{FF2B5EF4-FFF2-40B4-BE49-F238E27FC236}">
                <a16:creationId xmlns:a16="http://schemas.microsoft.com/office/drawing/2014/main" id="{039E7A76-F425-24DD-705C-FEBECA838D0C}"/>
              </a:ext>
            </a:extLst>
          </p:cNvPr>
          <p:cNvSpPr/>
          <p:nvPr/>
        </p:nvSpPr>
        <p:spPr>
          <a:xfrm>
            <a:off x="2786743" y="2103996"/>
            <a:ext cx="653143" cy="32548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カーブ 9">
            <a:extLst>
              <a:ext uri="{FF2B5EF4-FFF2-40B4-BE49-F238E27FC236}">
                <a16:creationId xmlns:a16="http://schemas.microsoft.com/office/drawing/2014/main" id="{F5403287-87C5-E9B4-DB54-722E8151DBE5}"/>
              </a:ext>
            </a:extLst>
          </p:cNvPr>
          <p:cNvSpPr/>
          <p:nvPr/>
        </p:nvSpPr>
        <p:spPr>
          <a:xfrm rot="16200000">
            <a:off x="6515101" y="2657834"/>
            <a:ext cx="3254829" cy="1959432"/>
          </a:xfrm>
          <a:prstGeom prst="curvedUpArrow">
            <a:avLst>
              <a:gd name="adj1" fmla="val 16250"/>
              <a:gd name="adj2" fmla="val 37621"/>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FC7A481B-A10C-6000-9484-B48BEF6F31B9}"/>
              </a:ext>
            </a:extLst>
          </p:cNvPr>
          <p:cNvSpPr txBox="1"/>
          <p:nvPr/>
        </p:nvSpPr>
        <p:spPr>
          <a:xfrm>
            <a:off x="9538889" y="3037385"/>
            <a:ext cx="1959432" cy="1200329"/>
          </a:xfrm>
          <a:prstGeom prst="rect">
            <a:avLst/>
          </a:prstGeom>
          <a:noFill/>
        </p:spPr>
        <p:txBody>
          <a:bodyPr wrap="square" rtlCol="0">
            <a:spAutoFit/>
          </a:bodyPr>
          <a:lstStyle/>
          <a:p>
            <a:r>
              <a:rPr lang="ja-JP" altLang="en-US" b="1"/>
              <a:t>予測機の性質とデータの性質を合わせて観察し、改良を目指す</a:t>
            </a:r>
            <a:endParaRPr kumimoji="1" lang="ja-JP" altLang="en-US" b="1"/>
          </a:p>
        </p:txBody>
      </p:sp>
    </p:spTree>
    <p:extLst>
      <p:ext uri="{BB962C8B-B14F-4D97-AF65-F5344CB8AC3E}">
        <p14:creationId xmlns:p14="http://schemas.microsoft.com/office/powerpoint/2010/main" val="247467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3A5CF-C6E3-68CC-3D30-34A62EB2C349}"/>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F09E938-20CA-75CF-C23A-26B915BC8469}"/>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3" name="テキスト ボックス 2">
            <a:extLst>
              <a:ext uri="{FF2B5EF4-FFF2-40B4-BE49-F238E27FC236}">
                <a16:creationId xmlns:a16="http://schemas.microsoft.com/office/drawing/2014/main" id="{602306B5-3322-C24E-2115-0EF13677E7E3}"/>
              </a:ext>
            </a:extLst>
          </p:cNvPr>
          <p:cNvSpPr txBox="1"/>
          <p:nvPr/>
        </p:nvSpPr>
        <p:spPr>
          <a:xfrm>
            <a:off x="1061356" y="1197430"/>
            <a:ext cx="2950029" cy="584775"/>
          </a:xfrm>
          <a:prstGeom prst="rect">
            <a:avLst/>
          </a:prstGeom>
          <a:noFill/>
        </p:spPr>
        <p:txBody>
          <a:bodyPr wrap="square" rtlCol="0">
            <a:spAutoFit/>
          </a:bodyPr>
          <a:lstStyle/>
          <a:p>
            <a:r>
              <a:rPr kumimoji="1" lang="ja-JP" altLang="en-US" sz="3200"/>
              <a:t>データの観察</a:t>
            </a:r>
            <a:r>
              <a:rPr kumimoji="1" lang="en-US" altLang="ja-JP" sz="3200"/>
              <a:t>1</a:t>
            </a:r>
            <a:endParaRPr kumimoji="1" lang="ja-JP" altLang="en-US" sz="3200"/>
          </a:p>
        </p:txBody>
      </p:sp>
      <p:sp>
        <p:nvSpPr>
          <p:cNvPr id="4" name="テキスト ボックス 3">
            <a:extLst>
              <a:ext uri="{FF2B5EF4-FFF2-40B4-BE49-F238E27FC236}">
                <a16:creationId xmlns:a16="http://schemas.microsoft.com/office/drawing/2014/main" id="{6E51D2DB-5026-66FA-F14E-F54F9CBE9066}"/>
              </a:ext>
            </a:extLst>
          </p:cNvPr>
          <p:cNvSpPr txBox="1"/>
          <p:nvPr/>
        </p:nvSpPr>
        <p:spPr>
          <a:xfrm>
            <a:off x="4256314" y="2264620"/>
            <a:ext cx="3679371" cy="369332"/>
          </a:xfrm>
          <a:prstGeom prst="rect">
            <a:avLst/>
          </a:prstGeom>
          <a:noFill/>
        </p:spPr>
        <p:txBody>
          <a:bodyPr wrap="square" rtlCol="0">
            <a:spAutoFit/>
          </a:bodyPr>
          <a:lstStyle/>
          <a:p>
            <a:r>
              <a:rPr lang="en-US" altLang="ja-JP"/>
              <a:t>OT</a:t>
            </a:r>
            <a:r>
              <a:rPr lang="ja-JP" altLang="en-US"/>
              <a:t>の時系列全体グラフ</a:t>
            </a:r>
            <a:endParaRPr kumimoji="1" lang="ja-JP" altLang="en-US"/>
          </a:p>
        </p:txBody>
      </p:sp>
      <p:sp>
        <p:nvSpPr>
          <p:cNvPr id="5" name="テキスト ボックス 4">
            <a:extLst>
              <a:ext uri="{FF2B5EF4-FFF2-40B4-BE49-F238E27FC236}">
                <a16:creationId xmlns:a16="http://schemas.microsoft.com/office/drawing/2014/main" id="{410EA149-65FB-7743-516E-857825AC34EE}"/>
              </a:ext>
            </a:extLst>
          </p:cNvPr>
          <p:cNvSpPr txBox="1"/>
          <p:nvPr/>
        </p:nvSpPr>
        <p:spPr>
          <a:xfrm>
            <a:off x="4256314" y="4942114"/>
            <a:ext cx="3080656" cy="369332"/>
          </a:xfrm>
          <a:prstGeom prst="rect">
            <a:avLst/>
          </a:prstGeom>
          <a:noFill/>
        </p:spPr>
        <p:txBody>
          <a:bodyPr wrap="square" rtlCol="0">
            <a:spAutoFit/>
          </a:bodyPr>
          <a:lstStyle/>
          <a:p>
            <a:r>
              <a:rPr kumimoji="1" lang="en-US" altLang="ja-JP"/>
              <a:t>OT</a:t>
            </a:r>
            <a:r>
              <a:rPr kumimoji="1" lang="ja-JP" altLang="en-US"/>
              <a:t>のトレンド成分のグラフ</a:t>
            </a:r>
          </a:p>
        </p:txBody>
      </p:sp>
      <p:pic>
        <p:nvPicPr>
          <p:cNvPr id="7" name="図 6">
            <a:extLst>
              <a:ext uri="{FF2B5EF4-FFF2-40B4-BE49-F238E27FC236}">
                <a16:creationId xmlns:a16="http://schemas.microsoft.com/office/drawing/2014/main" id="{AC304DB6-3D27-8872-72AE-3520B65A9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089" y="1648147"/>
            <a:ext cx="9180213" cy="3847305"/>
          </a:xfrm>
          <a:prstGeom prst="rect">
            <a:avLst/>
          </a:prstGeom>
        </p:spPr>
      </p:pic>
    </p:spTree>
    <p:extLst>
      <p:ext uri="{BB962C8B-B14F-4D97-AF65-F5344CB8AC3E}">
        <p14:creationId xmlns:p14="http://schemas.microsoft.com/office/powerpoint/2010/main" val="141104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8D13-25EA-E31B-938E-3B029A67A200}"/>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9E14D54-E967-CD70-AEFB-93FDCC1AB7A8}"/>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3" name="テキスト ボックス 2">
            <a:extLst>
              <a:ext uri="{FF2B5EF4-FFF2-40B4-BE49-F238E27FC236}">
                <a16:creationId xmlns:a16="http://schemas.microsoft.com/office/drawing/2014/main" id="{3D0C3349-79EE-B990-9198-4126A49FC6C1}"/>
              </a:ext>
            </a:extLst>
          </p:cNvPr>
          <p:cNvSpPr txBox="1"/>
          <p:nvPr/>
        </p:nvSpPr>
        <p:spPr>
          <a:xfrm>
            <a:off x="1061356" y="1197430"/>
            <a:ext cx="2950029" cy="584775"/>
          </a:xfrm>
          <a:prstGeom prst="rect">
            <a:avLst/>
          </a:prstGeom>
          <a:noFill/>
        </p:spPr>
        <p:txBody>
          <a:bodyPr wrap="square" rtlCol="0">
            <a:spAutoFit/>
          </a:bodyPr>
          <a:lstStyle/>
          <a:p>
            <a:r>
              <a:rPr kumimoji="1" lang="ja-JP" altLang="en-US" sz="3200"/>
              <a:t>データの観察</a:t>
            </a:r>
            <a:r>
              <a:rPr lang="en-US" altLang="ja-JP" sz="3200"/>
              <a:t>2</a:t>
            </a:r>
            <a:endParaRPr kumimoji="1" lang="ja-JP" altLang="en-US" sz="3200"/>
          </a:p>
        </p:txBody>
      </p:sp>
      <p:sp>
        <p:nvSpPr>
          <p:cNvPr id="4" name="テキスト ボックス 3">
            <a:extLst>
              <a:ext uri="{FF2B5EF4-FFF2-40B4-BE49-F238E27FC236}">
                <a16:creationId xmlns:a16="http://schemas.microsoft.com/office/drawing/2014/main" id="{E61C1EC5-6EA6-EA04-E626-D7C18159C568}"/>
              </a:ext>
            </a:extLst>
          </p:cNvPr>
          <p:cNvSpPr txBox="1"/>
          <p:nvPr/>
        </p:nvSpPr>
        <p:spPr>
          <a:xfrm>
            <a:off x="2536370" y="3059668"/>
            <a:ext cx="6662058" cy="369332"/>
          </a:xfrm>
          <a:prstGeom prst="rect">
            <a:avLst/>
          </a:prstGeom>
          <a:noFill/>
        </p:spPr>
        <p:txBody>
          <a:bodyPr wrap="square" rtlCol="0">
            <a:spAutoFit/>
          </a:bodyPr>
          <a:lstStyle/>
          <a:p>
            <a:r>
              <a:rPr kumimoji="1" lang="en-US" altLang="ja-JP"/>
              <a:t>3</a:t>
            </a:r>
            <a:r>
              <a:rPr kumimoji="1" lang="ja-JP" altLang="en-US"/>
              <a:t>時間で周期性を持ってそうなことのわかる</a:t>
            </a:r>
            <a:r>
              <a:rPr kumimoji="1" lang="en-US" altLang="ja-JP"/>
              <a:t>OT</a:t>
            </a:r>
            <a:r>
              <a:rPr kumimoji="1" lang="ja-JP" altLang="en-US"/>
              <a:t>時系列グラフ</a:t>
            </a:r>
          </a:p>
        </p:txBody>
      </p:sp>
      <p:sp>
        <p:nvSpPr>
          <p:cNvPr id="5" name="テキスト ボックス 4">
            <a:extLst>
              <a:ext uri="{FF2B5EF4-FFF2-40B4-BE49-F238E27FC236}">
                <a16:creationId xmlns:a16="http://schemas.microsoft.com/office/drawing/2014/main" id="{8B81DE9B-4EB7-A6BA-98CE-CD01179562BE}"/>
              </a:ext>
            </a:extLst>
          </p:cNvPr>
          <p:cNvSpPr txBox="1"/>
          <p:nvPr/>
        </p:nvSpPr>
        <p:spPr>
          <a:xfrm>
            <a:off x="2536370" y="5040868"/>
            <a:ext cx="6662058" cy="369332"/>
          </a:xfrm>
          <a:prstGeom prst="rect">
            <a:avLst/>
          </a:prstGeom>
          <a:noFill/>
        </p:spPr>
        <p:txBody>
          <a:bodyPr wrap="square" rtlCol="0">
            <a:spAutoFit/>
          </a:bodyPr>
          <a:lstStyle/>
          <a:p>
            <a:r>
              <a:rPr kumimoji="1" lang="en-US" altLang="ja-JP"/>
              <a:t>6</a:t>
            </a:r>
            <a:r>
              <a:rPr kumimoji="1" lang="ja-JP" altLang="en-US"/>
              <a:t>時間で周期性を持ってそうなことのわかる</a:t>
            </a:r>
            <a:r>
              <a:rPr kumimoji="1" lang="en-US" altLang="ja-JP"/>
              <a:t>OT</a:t>
            </a:r>
            <a:r>
              <a:rPr kumimoji="1" lang="ja-JP" altLang="en-US"/>
              <a:t>時系列グラフ</a:t>
            </a:r>
          </a:p>
        </p:txBody>
      </p:sp>
      <p:pic>
        <p:nvPicPr>
          <p:cNvPr id="10" name="図 9">
            <a:extLst>
              <a:ext uri="{FF2B5EF4-FFF2-40B4-BE49-F238E27FC236}">
                <a16:creationId xmlns:a16="http://schemas.microsoft.com/office/drawing/2014/main" id="{1F678A50-BDEC-0C54-8DD5-6224FBD71B04}"/>
              </a:ext>
            </a:extLst>
          </p:cNvPr>
          <p:cNvPicPr>
            <a:picLocks noChangeAspect="1"/>
          </p:cNvPicPr>
          <p:nvPr/>
        </p:nvPicPr>
        <p:blipFill>
          <a:blip r:embed="rId3">
            <a:extLst>
              <a:ext uri="{28A0092B-C50C-407E-A947-70E740481C1C}">
                <a14:useLocalDpi xmlns:a14="http://schemas.microsoft.com/office/drawing/2010/main" val="0"/>
              </a:ext>
            </a:extLst>
          </a:blip>
          <a:srcRect t="18315" b="5842"/>
          <a:stretch/>
        </p:blipFill>
        <p:spPr>
          <a:xfrm>
            <a:off x="1285593" y="4109896"/>
            <a:ext cx="10040292" cy="2600608"/>
          </a:xfrm>
          <a:prstGeom prst="rect">
            <a:avLst/>
          </a:prstGeom>
        </p:spPr>
      </p:pic>
      <p:pic>
        <p:nvPicPr>
          <p:cNvPr id="7" name="図 6">
            <a:extLst>
              <a:ext uri="{FF2B5EF4-FFF2-40B4-BE49-F238E27FC236}">
                <a16:creationId xmlns:a16="http://schemas.microsoft.com/office/drawing/2014/main" id="{AD26C540-FC94-B339-400D-1E9F170D9E4E}"/>
              </a:ext>
            </a:extLst>
          </p:cNvPr>
          <p:cNvPicPr>
            <a:picLocks noChangeAspect="1"/>
          </p:cNvPicPr>
          <p:nvPr/>
        </p:nvPicPr>
        <p:blipFill>
          <a:blip r:embed="rId4">
            <a:extLst>
              <a:ext uri="{28A0092B-C50C-407E-A947-70E740481C1C}">
                <a14:useLocalDpi xmlns:a14="http://schemas.microsoft.com/office/drawing/2010/main" val="0"/>
              </a:ext>
            </a:extLst>
          </a:blip>
          <a:srcRect l="2185" t="31815" r="65658" b="55385"/>
          <a:stretch/>
        </p:blipFill>
        <p:spPr>
          <a:xfrm>
            <a:off x="1138187" y="1709017"/>
            <a:ext cx="9915625" cy="2525917"/>
          </a:xfrm>
          <a:prstGeom prst="rect">
            <a:avLst/>
          </a:prstGeom>
        </p:spPr>
      </p:pic>
      <p:sp>
        <p:nvSpPr>
          <p:cNvPr id="8" name="テキスト ボックス 7">
            <a:extLst>
              <a:ext uri="{FF2B5EF4-FFF2-40B4-BE49-F238E27FC236}">
                <a16:creationId xmlns:a16="http://schemas.microsoft.com/office/drawing/2014/main" id="{3FAAD78A-7043-9016-925C-C97FD67C926C}"/>
              </a:ext>
            </a:extLst>
          </p:cNvPr>
          <p:cNvSpPr txBox="1"/>
          <p:nvPr/>
        </p:nvSpPr>
        <p:spPr>
          <a:xfrm>
            <a:off x="4137434" y="1258985"/>
            <a:ext cx="7278986" cy="461665"/>
          </a:xfrm>
          <a:prstGeom prst="rect">
            <a:avLst/>
          </a:prstGeom>
          <a:noFill/>
        </p:spPr>
        <p:txBody>
          <a:bodyPr wrap="square" rtlCol="0">
            <a:spAutoFit/>
          </a:bodyPr>
          <a:lstStyle/>
          <a:p>
            <a:r>
              <a:rPr kumimoji="1" lang="ja-JP" altLang="en-US" sz="2400"/>
              <a:t>およそ</a:t>
            </a:r>
            <a:r>
              <a:rPr kumimoji="1" lang="en-US" altLang="ja-JP" sz="2400"/>
              <a:t>3</a:t>
            </a:r>
            <a:r>
              <a:rPr kumimoji="1" lang="ja-JP" altLang="en-US" sz="2400"/>
              <a:t>、または</a:t>
            </a:r>
            <a:r>
              <a:rPr kumimoji="1" lang="en-US" altLang="ja-JP" sz="2400"/>
              <a:t>6</a:t>
            </a:r>
            <a:r>
              <a:rPr kumimoji="1" lang="ja-JP" altLang="en-US" sz="2400"/>
              <a:t>時間ごとに変化があるようである</a:t>
            </a:r>
          </a:p>
        </p:txBody>
      </p:sp>
    </p:spTree>
    <p:extLst>
      <p:ext uri="{BB962C8B-B14F-4D97-AF65-F5344CB8AC3E}">
        <p14:creationId xmlns:p14="http://schemas.microsoft.com/office/powerpoint/2010/main" val="144781057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FF22D6-A218-7B73-69C9-0713FADB4E44}"/>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3" name="テキスト ボックス 2">
            <a:extLst>
              <a:ext uri="{FF2B5EF4-FFF2-40B4-BE49-F238E27FC236}">
                <a16:creationId xmlns:a16="http://schemas.microsoft.com/office/drawing/2014/main" id="{A7A3F724-024F-C013-EC2E-5569E5EB80A1}"/>
              </a:ext>
            </a:extLst>
          </p:cNvPr>
          <p:cNvSpPr txBox="1"/>
          <p:nvPr/>
        </p:nvSpPr>
        <p:spPr>
          <a:xfrm>
            <a:off x="1230085" y="1545772"/>
            <a:ext cx="9731830" cy="584775"/>
          </a:xfrm>
          <a:prstGeom prst="rect">
            <a:avLst/>
          </a:prstGeom>
          <a:noFill/>
        </p:spPr>
        <p:txBody>
          <a:bodyPr wrap="square" rtlCol="0">
            <a:spAutoFit/>
          </a:bodyPr>
          <a:lstStyle/>
          <a:p>
            <a:r>
              <a:rPr kumimoji="1" lang="ja-JP" altLang="en-US" sz="3200"/>
              <a:t>評価指標には</a:t>
            </a:r>
            <a:r>
              <a:rPr kumimoji="1" lang="en-US" altLang="ja-JP" sz="3200" b="1"/>
              <a:t>RMSE(</a:t>
            </a:r>
            <a:r>
              <a:rPr kumimoji="1" lang="ja-JP" altLang="en-US" sz="3200" b="1"/>
              <a:t>二乗平均平方根誤差</a:t>
            </a:r>
            <a:r>
              <a:rPr kumimoji="1" lang="en-US" altLang="ja-JP" sz="3200" b="1"/>
              <a:t>)</a:t>
            </a:r>
            <a:r>
              <a:rPr kumimoji="1" lang="ja-JP" altLang="en-US" sz="3200"/>
              <a:t>を用いる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84B44DD-9994-7C71-0C18-3E189E3A9247}"/>
                  </a:ext>
                </a:extLst>
              </p:cNvPr>
              <p:cNvSpPr txBox="1"/>
              <p:nvPr/>
            </p:nvSpPr>
            <p:spPr>
              <a:xfrm>
                <a:off x="1589314" y="3090596"/>
                <a:ext cx="8349343" cy="16368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600" i="1" smtClean="0">
                          <a:latin typeface="Cambria Math" panose="02040503050406030204" pitchFamily="18" charset="0"/>
                        </a:rPr>
                        <m:t>RMSE</m:t>
                      </m:r>
                      <m:r>
                        <a:rPr lang="en-US" altLang="ja-JP" sz="3600" b="0" i="1" smtClean="0">
                          <a:latin typeface="Cambria Math" panose="02040503050406030204" pitchFamily="18" charset="0"/>
                        </a:rPr>
                        <m:t>= </m:t>
                      </m:r>
                      <m:rad>
                        <m:radPr>
                          <m:degHide m:val="on"/>
                          <m:ctrlPr>
                            <a:rPr lang="en-US" altLang="ja-JP" sz="3600" b="0" i="1" smtClean="0">
                              <a:latin typeface="Cambria Math" panose="02040503050406030204" pitchFamily="18" charset="0"/>
                            </a:rPr>
                          </m:ctrlPr>
                        </m:radPr>
                        <m:deg/>
                        <m:e>
                          <m:box>
                            <m:boxPr>
                              <m:ctrlPr>
                                <a:rPr lang="en-US" altLang="ja-JP" sz="3600" b="0" i="1" smtClean="0">
                                  <a:latin typeface="Cambria Math" panose="02040503050406030204" pitchFamily="18" charset="0"/>
                                </a:rPr>
                              </m:ctrlPr>
                            </m:boxPr>
                            <m:e>
                              <m:argPr>
                                <m:argSz m:val="-1"/>
                              </m:argPr>
                              <m:f>
                                <m:fPr>
                                  <m:ctrlPr>
                                    <a:rPr lang="en-US" altLang="ja-JP" sz="3600" b="0" i="1" smtClean="0">
                                      <a:latin typeface="Cambria Math" panose="02040503050406030204" pitchFamily="18" charset="0"/>
                                    </a:rPr>
                                  </m:ctrlPr>
                                </m:fPr>
                                <m:num>
                                  <m:nary>
                                    <m:naryPr>
                                      <m:chr m:val="∑"/>
                                      <m:limLoc m:val="subSup"/>
                                      <m:ctrlPr>
                                        <a:rPr lang="en-US" altLang="ja-JP" sz="3600" b="0" i="1" smtClean="0">
                                          <a:latin typeface="Cambria Math" panose="02040503050406030204" pitchFamily="18" charset="0"/>
                                        </a:rPr>
                                      </m:ctrlPr>
                                    </m:naryPr>
                                    <m:sub>
                                      <m:r>
                                        <m:rPr>
                                          <m:brk m:alnAt="25"/>
                                        </m:rPr>
                                        <a:rPr lang="en-US" altLang="ja-JP" sz="3600" b="0" i="1" smtClean="0">
                                          <a:latin typeface="Cambria Math" panose="02040503050406030204" pitchFamily="18" charset="0"/>
                                        </a:rPr>
                                        <m:t>𝑖</m:t>
                                      </m:r>
                                      <m:r>
                                        <a:rPr lang="en-US" altLang="ja-JP" sz="3600" b="0" i="1" smtClean="0">
                                          <a:latin typeface="Cambria Math" panose="02040503050406030204" pitchFamily="18" charset="0"/>
                                        </a:rPr>
                                        <m:t>=1</m:t>
                                      </m:r>
                                    </m:sub>
                                    <m:sup>
                                      <m:r>
                                        <a:rPr lang="en-US" altLang="ja-JP" sz="3600" b="0" i="1" smtClean="0">
                                          <a:latin typeface="Cambria Math" panose="02040503050406030204" pitchFamily="18" charset="0"/>
                                        </a:rPr>
                                        <m:t>𝑛</m:t>
                                      </m:r>
                                    </m:sup>
                                    <m:e>
                                      <m:sSup>
                                        <m:sSupPr>
                                          <m:ctrlPr>
                                            <a:rPr lang="en-US" altLang="ja-JP" sz="3600" b="0" i="1" smtClean="0">
                                              <a:latin typeface="Cambria Math" panose="02040503050406030204" pitchFamily="18" charset="0"/>
                                            </a:rPr>
                                          </m:ctrlPr>
                                        </m:sSupPr>
                                        <m:e>
                                          <m:d>
                                            <m:dPr>
                                              <m:ctrlPr>
                                                <a:rPr lang="en-US" altLang="ja-JP" sz="3600" b="0" i="1" smtClean="0">
                                                  <a:latin typeface="Cambria Math" panose="02040503050406030204" pitchFamily="18" charset="0"/>
                                                </a:rPr>
                                              </m:ctrlPr>
                                            </m:dPr>
                                            <m:e>
                                              <m:d>
                                                <m:dPr>
                                                  <m:ctrlPr>
                                                    <a:rPr lang="en-US" altLang="ja-JP" sz="3600" b="0" i="1" smtClean="0">
                                                      <a:latin typeface="Cambria Math" panose="02040503050406030204" pitchFamily="18" charset="0"/>
                                                    </a:rPr>
                                                  </m:ctrlPr>
                                                </m:dPr>
                                                <m:e>
                                                  <m:r>
                                                    <a:rPr lang="ja-JP" altLang="en-US" sz="3600" i="1">
                                                      <a:latin typeface="Cambria Math" panose="02040503050406030204" pitchFamily="18" charset="0"/>
                                                    </a:rPr>
                                                    <m:t>予測値</m:t>
                                                  </m:r>
                                                  <m:r>
                                                    <a:rPr lang="en-US" altLang="ja-JP" sz="3600" b="0" i="1" smtClean="0">
                                                      <a:latin typeface="Cambria Math" panose="02040503050406030204" pitchFamily="18" charset="0"/>
                                                    </a:rPr>
                                                    <m:t>𝑖</m:t>
                                                  </m:r>
                                                </m:e>
                                              </m:d>
                                              <m:r>
                                                <a:rPr lang="en-US" altLang="ja-JP" sz="3600" b="0" i="1" smtClean="0">
                                                  <a:latin typeface="Cambria Math" panose="02040503050406030204" pitchFamily="18" charset="0"/>
                                                </a:rPr>
                                                <m:t>−(</m:t>
                                              </m:r>
                                              <m:r>
                                                <a:rPr lang="ja-JP" altLang="en-US" sz="3600" i="1">
                                                  <a:latin typeface="Cambria Math" panose="02040503050406030204" pitchFamily="18" charset="0"/>
                                                </a:rPr>
                                                <m:t>実際の値</m:t>
                                              </m:r>
                                              <m:r>
                                                <a:rPr lang="en-US" altLang="ja-JP" sz="3600" b="0" i="1" smtClean="0">
                                                  <a:latin typeface="Cambria Math" panose="02040503050406030204" pitchFamily="18" charset="0"/>
                                                </a:rPr>
                                                <m:t>𝑖</m:t>
                                              </m:r>
                                              <m:r>
                                                <a:rPr lang="en-US" altLang="ja-JP" sz="3600" b="0" i="1" smtClean="0">
                                                  <a:latin typeface="Cambria Math" panose="02040503050406030204" pitchFamily="18" charset="0"/>
                                                </a:rPr>
                                                <m:t>)</m:t>
                                              </m:r>
                                            </m:e>
                                          </m:d>
                                        </m:e>
                                        <m:sup>
                                          <m:r>
                                            <a:rPr lang="en-US" altLang="ja-JP" sz="3600" b="0" i="1" smtClean="0">
                                              <a:latin typeface="Cambria Math" panose="02040503050406030204" pitchFamily="18" charset="0"/>
                                            </a:rPr>
                                            <m:t>2</m:t>
                                          </m:r>
                                        </m:sup>
                                      </m:sSup>
                                    </m:e>
                                  </m:nary>
                                </m:num>
                                <m:den>
                                  <m:r>
                                    <a:rPr lang="en-US" altLang="ja-JP" sz="3600" b="0" i="1" smtClean="0">
                                      <a:latin typeface="Cambria Math" panose="02040503050406030204" pitchFamily="18" charset="0"/>
                                    </a:rPr>
                                    <m:t>𝑛</m:t>
                                  </m:r>
                                </m:den>
                              </m:f>
                            </m:e>
                          </m:box>
                        </m:e>
                      </m:rad>
                    </m:oMath>
                  </m:oMathPara>
                </a14:m>
                <a:endParaRPr lang="en-US" altLang="ja-JP" sz="3600" b="0"/>
              </a:p>
            </p:txBody>
          </p:sp>
        </mc:Choice>
        <mc:Fallback>
          <p:sp>
            <p:nvSpPr>
              <p:cNvPr id="4" name="テキスト ボックス 3">
                <a:extLst>
                  <a:ext uri="{FF2B5EF4-FFF2-40B4-BE49-F238E27FC236}">
                    <a16:creationId xmlns:a16="http://schemas.microsoft.com/office/drawing/2014/main" id="{B84B44DD-9994-7C71-0C18-3E189E3A9247}"/>
                  </a:ext>
                </a:extLst>
              </p:cNvPr>
              <p:cNvSpPr txBox="1">
                <a:spLocks noRot="1" noChangeAspect="1" noMove="1" noResize="1" noEditPoints="1" noAdjustHandles="1" noChangeArrowheads="1" noChangeShapeType="1" noTextEdit="1"/>
              </p:cNvSpPr>
              <p:nvPr/>
            </p:nvSpPr>
            <p:spPr>
              <a:xfrm>
                <a:off x="1589314" y="3090596"/>
                <a:ext cx="8349343" cy="163685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9887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71042-DC9F-BA6A-57CF-7E40EC00FB9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DCA476-3081-BB89-6481-FA454E84BB0C}"/>
              </a:ext>
            </a:extLst>
          </p:cNvPr>
          <p:cNvSpPr txBox="1"/>
          <p:nvPr/>
        </p:nvSpPr>
        <p:spPr>
          <a:xfrm>
            <a:off x="402772" y="283029"/>
            <a:ext cx="3265714" cy="584775"/>
          </a:xfrm>
          <a:prstGeom prst="rect">
            <a:avLst/>
          </a:prstGeom>
          <a:noFill/>
        </p:spPr>
        <p:txBody>
          <a:bodyPr wrap="square" rtlCol="0">
            <a:spAutoFit/>
          </a:bodyPr>
          <a:lstStyle/>
          <a:p>
            <a:r>
              <a:rPr lang="en-US" altLang="ja-JP" sz="3200" b="1"/>
              <a:t>2.</a:t>
            </a:r>
            <a:r>
              <a:rPr lang="ja-JP" altLang="en-US" sz="3200" b="1"/>
              <a:t>予測機の訓練</a:t>
            </a:r>
            <a:endParaRPr kumimoji="1" lang="ja-JP" altLang="en-US" sz="3200" b="1"/>
          </a:p>
        </p:txBody>
      </p:sp>
      <p:sp>
        <p:nvSpPr>
          <p:cNvPr id="3" name="テキスト ボックス 2">
            <a:extLst>
              <a:ext uri="{FF2B5EF4-FFF2-40B4-BE49-F238E27FC236}">
                <a16:creationId xmlns:a16="http://schemas.microsoft.com/office/drawing/2014/main" id="{861FD021-F5B4-4AC2-7AE7-4422EFAC4727}"/>
              </a:ext>
            </a:extLst>
          </p:cNvPr>
          <p:cNvSpPr txBox="1"/>
          <p:nvPr/>
        </p:nvSpPr>
        <p:spPr>
          <a:xfrm>
            <a:off x="560614" y="1240973"/>
            <a:ext cx="6623957" cy="584775"/>
          </a:xfrm>
          <a:prstGeom prst="rect">
            <a:avLst/>
          </a:prstGeom>
          <a:noFill/>
        </p:spPr>
        <p:txBody>
          <a:bodyPr wrap="square" rtlCol="0">
            <a:spAutoFit/>
          </a:bodyPr>
          <a:lstStyle/>
          <a:p>
            <a:r>
              <a:rPr kumimoji="1" lang="ja-JP" altLang="en-US" sz="3200"/>
              <a:t>予測機の構築</a:t>
            </a:r>
            <a:r>
              <a:rPr kumimoji="1" lang="en-US" altLang="ja-JP" sz="3200"/>
              <a:t>1:</a:t>
            </a:r>
            <a:r>
              <a:rPr kumimoji="1" lang="ja-JP" altLang="en-US" sz="3200"/>
              <a:t>　</a:t>
            </a:r>
            <a:r>
              <a:rPr kumimoji="1" lang="en-US" altLang="ja-JP" sz="3200"/>
              <a:t>SARIMAX</a:t>
            </a:r>
            <a:r>
              <a:rPr kumimoji="1" lang="ja-JP" altLang="en-US" sz="3200"/>
              <a:t>モデル</a:t>
            </a:r>
          </a:p>
        </p:txBody>
      </p:sp>
      <p:sp>
        <p:nvSpPr>
          <p:cNvPr id="14" name="四角形: 角を丸くする 13">
            <a:extLst>
              <a:ext uri="{FF2B5EF4-FFF2-40B4-BE49-F238E27FC236}">
                <a16:creationId xmlns:a16="http://schemas.microsoft.com/office/drawing/2014/main" id="{5BE37D7C-DB05-9473-7A05-34F5B9E5135A}"/>
              </a:ext>
            </a:extLst>
          </p:cNvPr>
          <p:cNvSpPr/>
          <p:nvPr/>
        </p:nvSpPr>
        <p:spPr>
          <a:xfrm>
            <a:off x="560614" y="1825748"/>
            <a:ext cx="3717475" cy="453151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B5D4A60-6BF8-D0BF-85BB-1EF3E2523326}"/>
              </a:ext>
            </a:extLst>
          </p:cNvPr>
          <p:cNvSpPr/>
          <p:nvPr/>
        </p:nvSpPr>
        <p:spPr>
          <a:xfrm>
            <a:off x="726965" y="3483428"/>
            <a:ext cx="3464380" cy="1458683"/>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各変数</a:t>
            </a:r>
            <a:r>
              <a:rPr kumimoji="1" lang="en-US" altLang="ja-JP" sz="3200" b="1"/>
              <a:t>(HULL,HUFL…)</a:t>
            </a:r>
            <a:endParaRPr kumimoji="1" lang="ja-JP" altLang="en-US" sz="3200" b="1"/>
          </a:p>
        </p:txBody>
      </p:sp>
      <p:sp>
        <p:nvSpPr>
          <p:cNvPr id="8" name="矢印: 山形 7">
            <a:extLst>
              <a:ext uri="{FF2B5EF4-FFF2-40B4-BE49-F238E27FC236}">
                <a16:creationId xmlns:a16="http://schemas.microsoft.com/office/drawing/2014/main" id="{B5AFFF05-38FD-0478-CE16-FF8DBA71D7A8}"/>
              </a:ext>
            </a:extLst>
          </p:cNvPr>
          <p:cNvSpPr/>
          <p:nvPr/>
        </p:nvSpPr>
        <p:spPr>
          <a:xfrm>
            <a:off x="4278088" y="3516086"/>
            <a:ext cx="718456" cy="1374653"/>
          </a:xfrm>
          <a:prstGeom prst="chevron">
            <a:avLst>
              <a:gd name="adj" fmla="val 70000"/>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41FDAA28-08C4-A60D-AF07-5B909F142E9D}"/>
              </a:ext>
            </a:extLst>
          </p:cNvPr>
          <p:cNvSpPr/>
          <p:nvPr/>
        </p:nvSpPr>
        <p:spPr>
          <a:xfrm>
            <a:off x="5120371" y="3483429"/>
            <a:ext cx="2194829" cy="1374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SARIMAX</a:t>
            </a:r>
          </a:p>
          <a:p>
            <a:pPr algn="ctr"/>
            <a:r>
              <a:rPr kumimoji="1" lang="ja-JP" altLang="en-US" sz="3200" b="1"/>
              <a:t>予測機</a:t>
            </a:r>
          </a:p>
        </p:txBody>
      </p:sp>
      <p:sp>
        <p:nvSpPr>
          <p:cNvPr id="16" name="四角形: 角を丸くする 15">
            <a:extLst>
              <a:ext uri="{FF2B5EF4-FFF2-40B4-BE49-F238E27FC236}">
                <a16:creationId xmlns:a16="http://schemas.microsoft.com/office/drawing/2014/main" id="{5F0CD41F-4F93-00A9-8D33-899B4BBAC27E}"/>
              </a:ext>
            </a:extLst>
          </p:cNvPr>
          <p:cNvSpPr/>
          <p:nvPr/>
        </p:nvSpPr>
        <p:spPr>
          <a:xfrm>
            <a:off x="8107813" y="1850570"/>
            <a:ext cx="3717475" cy="453151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A9F53A6-9D53-5C7B-580B-959941F1B92F}"/>
              </a:ext>
            </a:extLst>
          </p:cNvPr>
          <p:cNvSpPr txBox="1"/>
          <p:nvPr/>
        </p:nvSpPr>
        <p:spPr>
          <a:xfrm>
            <a:off x="9407299" y="2011311"/>
            <a:ext cx="1163411" cy="646331"/>
          </a:xfrm>
          <a:prstGeom prst="rect">
            <a:avLst/>
          </a:prstGeom>
          <a:noFill/>
        </p:spPr>
        <p:txBody>
          <a:bodyPr wrap="square" rtlCol="0">
            <a:spAutoFit/>
          </a:bodyPr>
          <a:lstStyle/>
          <a:p>
            <a:r>
              <a:rPr kumimoji="1" lang="ja-JP" altLang="en-US" sz="3600" b="1"/>
              <a:t>出力</a:t>
            </a:r>
          </a:p>
        </p:txBody>
      </p:sp>
      <p:sp>
        <p:nvSpPr>
          <p:cNvPr id="12" name="矢印: 右 11">
            <a:extLst>
              <a:ext uri="{FF2B5EF4-FFF2-40B4-BE49-F238E27FC236}">
                <a16:creationId xmlns:a16="http://schemas.microsoft.com/office/drawing/2014/main" id="{161F88A1-2084-0AAA-733E-21DD2FF6C0FA}"/>
              </a:ext>
            </a:extLst>
          </p:cNvPr>
          <p:cNvSpPr/>
          <p:nvPr/>
        </p:nvSpPr>
        <p:spPr>
          <a:xfrm>
            <a:off x="7465562" y="3483428"/>
            <a:ext cx="979715" cy="1374653"/>
          </a:xfrm>
          <a:prstGeom prst="right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05F51DA9-40B9-560F-8537-13E7752BE05C}"/>
              </a:ext>
            </a:extLst>
          </p:cNvPr>
          <p:cNvSpPr/>
          <p:nvPr/>
        </p:nvSpPr>
        <p:spPr>
          <a:xfrm>
            <a:off x="9025620" y="3176670"/>
            <a:ext cx="1926771" cy="1879311"/>
          </a:xfrm>
          <a:prstGeom prst="flowChartConnec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予測</a:t>
            </a:r>
          </a:p>
        </p:txBody>
      </p:sp>
      <p:sp>
        <p:nvSpPr>
          <p:cNvPr id="15" name="テキスト ボックス 14">
            <a:extLst>
              <a:ext uri="{FF2B5EF4-FFF2-40B4-BE49-F238E27FC236}">
                <a16:creationId xmlns:a16="http://schemas.microsoft.com/office/drawing/2014/main" id="{2EAF0703-9F8B-54E9-6A77-3835A1F94995}"/>
              </a:ext>
            </a:extLst>
          </p:cNvPr>
          <p:cNvSpPr txBox="1"/>
          <p:nvPr/>
        </p:nvSpPr>
        <p:spPr>
          <a:xfrm>
            <a:off x="1918607" y="1953475"/>
            <a:ext cx="1328057" cy="646331"/>
          </a:xfrm>
          <a:prstGeom prst="rect">
            <a:avLst/>
          </a:prstGeom>
          <a:noFill/>
        </p:spPr>
        <p:txBody>
          <a:bodyPr wrap="square" rtlCol="0">
            <a:spAutoFit/>
          </a:bodyPr>
          <a:lstStyle/>
          <a:p>
            <a:r>
              <a:rPr kumimoji="1" lang="ja-JP" altLang="en-US" sz="3600" b="1"/>
              <a:t>入力</a:t>
            </a:r>
          </a:p>
        </p:txBody>
      </p:sp>
      <p:sp>
        <p:nvSpPr>
          <p:cNvPr id="18" name="テキスト ボックス 17">
            <a:extLst>
              <a:ext uri="{FF2B5EF4-FFF2-40B4-BE49-F238E27FC236}">
                <a16:creationId xmlns:a16="http://schemas.microsoft.com/office/drawing/2014/main" id="{8860BE6F-1359-07BB-4CBA-CFE76556BD91}"/>
              </a:ext>
            </a:extLst>
          </p:cNvPr>
          <p:cNvSpPr txBox="1"/>
          <p:nvPr/>
        </p:nvSpPr>
        <p:spPr>
          <a:xfrm>
            <a:off x="6890316" y="1204239"/>
            <a:ext cx="4474369" cy="646331"/>
          </a:xfrm>
          <a:prstGeom prst="rect">
            <a:avLst/>
          </a:prstGeom>
          <a:noFill/>
        </p:spPr>
        <p:txBody>
          <a:bodyPr wrap="square" rtlCol="0">
            <a:spAutoFit/>
          </a:bodyPr>
          <a:lstStyle/>
          <a:p>
            <a:r>
              <a:rPr kumimoji="1" lang="ja-JP" altLang="en-US"/>
              <a:t>・・・季節性を持つ</a:t>
            </a:r>
            <a:r>
              <a:rPr lang="ja-JP" altLang="en-US"/>
              <a:t>時系列の予測に使われる線形モデル。外部変数を入力できる</a:t>
            </a:r>
            <a:endParaRPr kumimoji="1" lang="ja-JP" altLang="en-US"/>
          </a:p>
        </p:txBody>
      </p:sp>
    </p:spTree>
    <p:extLst>
      <p:ext uri="{BB962C8B-B14F-4D97-AF65-F5344CB8AC3E}">
        <p14:creationId xmlns:p14="http://schemas.microsoft.com/office/powerpoint/2010/main" val="211433005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ワイド画面</PresentationFormat>
  <Paragraphs>96</Paragraphs>
  <Slides>20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Arial Unicode MS</vt:lpstr>
      <vt:lpstr>游ゴシック</vt:lpstr>
      <vt:lpstr>游ゴシック Light</vt:lpstr>
      <vt:lpstr>Arial</vt:lpstr>
      <vt:lpstr>Cambria Math</vt:lpstr>
      <vt:lpstr>Office テーマ</vt:lpstr>
      <vt:lpstr>PowerPoint プレゼンテーション</vt:lpstr>
      <vt:lpstr>オイル温度予測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竹内　大和</dc:creator>
  <cp:lastModifiedBy>Yamato Takeuchi</cp:lastModifiedBy>
  <cp:revision>1</cp:revision>
  <dcterms:created xsi:type="dcterms:W3CDTF">2024-12-01T04:56:33Z</dcterms:created>
  <dcterms:modified xsi:type="dcterms:W3CDTF">2024-12-01T12:13:22Z</dcterms:modified>
</cp:coreProperties>
</file>