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7" r:id="rId11"/>
    <p:sldId id="268" r:id="rId12"/>
    <p:sldId id="266" r:id="rId13"/>
    <p:sldId id="26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67"/>
    <p:restoredTop sz="94648"/>
  </p:normalViewPr>
  <p:slideViewPr>
    <p:cSldViewPr snapToGrid="0">
      <p:cViewPr varScale="1">
        <p:scale>
          <a:sx n="102" d="100"/>
          <a:sy n="102" d="100"/>
        </p:scale>
        <p:origin x="21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0DF67-0D97-B94B-B9A0-6660493E9DC8}" type="datetimeFigureOut">
              <a:rPr kumimoji="1" lang="ja-JP" altLang="en-US" smtClean="0"/>
              <a:t>2024/8/26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24104-8DEC-1241-AFC9-C8764C2747D9}" type="slidenum">
              <a:rPr kumimoji="1" lang="ja-JP" altLang="en-US" smtClean="0"/>
              <a:t>‹#›</a:t>
            </a:fld>
            <a:endParaRPr kumimoji="1" lang="ja-JP" altLang="en-US"/>
          </a:p>
        </p:txBody>
      </p:sp>
    </p:spTree>
    <p:extLst>
      <p:ext uri="{BB962C8B-B14F-4D97-AF65-F5344CB8AC3E}">
        <p14:creationId xmlns:p14="http://schemas.microsoft.com/office/powerpoint/2010/main" val="35982907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E8C00-A0C5-C5D5-6145-0CA6099FD7B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980AB3A-3845-A915-8EF5-A920DD9DF6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4A62F39-8C7D-6507-1928-C1D66B4D1E78}"/>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CAF24D92-CFEF-1A3C-0B00-49883D832E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706AE-964D-EF65-CF0B-0120CF2949DE}"/>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53843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B2FBFB-A765-B530-04B2-91E85CB4F39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513FCE-A9BA-43CE-3AFF-5FC73B423E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7934E7-4167-8A2D-6BC6-82FE6B4E1055}"/>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8A5B01E2-185F-352E-F171-84C6A074D6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15D283-1E6D-736C-5575-B3E6F9B0B69C}"/>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75466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959604-8B26-2A55-474E-3EFD5F67A35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48DB0B-3B28-6025-6B1D-93F7EADF35B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941926-4968-67E1-CC63-E4E290C48C63}"/>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667A9DF9-0571-E21C-B693-38590FFEE4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7EBA51-D687-4E1D-5D44-F186D7BD1428}"/>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7170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F96BA-AC48-51AE-F53A-69E30B6962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905EEA-7FCF-01D1-23D0-5A2B68A328C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912559-ABC7-3026-5D5D-AC0191A09698}"/>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4CECE1A2-21A8-3C96-D88B-D980958A48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207178-02A5-80F7-28DE-252D8CF1FC81}"/>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248064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CFFAF-A681-10D5-16ED-A0DF5935944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BEF435-4331-12B8-65AD-C2472CB19D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03E4716-06E2-7D50-DE76-56F1DBE92B38}"/>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1D4D2C8C-F22A-8C1D-53A4-3DBEAC74DF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6F70AF-E476-3782-1DF2-BBE40784D6EF}"/>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362529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75DBB-BC60-B7C1-E2D1-B5EC69B2328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B51A12-D7C4-3326-8CE9-4D5108C1584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33E3C1-7E6E-36CE-D868-3747DFA4C9B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2165C8A-2816-AEC8-22B8-0438F30C8E32}"/>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6" name="フッター プレースホルダー 5">
            <a:extLst>
              <a:ext uri="{FF2B5EF4-FFF2-40B4-BE49-F238E27FC236}">
                <a16:creationId xmlns:a16="http://schemas.microsoft.com/office/drawing/2014/main" id="{9EAC9BE7-D577-7D97-7127-E5113667C8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BB4EC6-1B8E-3A65-47DB-3B464D7DC352}"/>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230742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E5435-3226-309C-65E2-34F0B8FB032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62D945-ECBC-1C9A-4638-E369AB714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3AF55F8-F50F-995C-8A4B-0440D5B36C2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4387E5-439B-6CE4-59AC-0FCA57EBB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D875914-64C1-B15B-DE37-D487EB5C633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628FEA-BC2E-5730-9D01-5605DE6A302F}"/>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8" name="フッター プレースホルダー 7">
            <a:extLst>
              <a:ext uri="{FF2B5EF4-FFF2-40B4-BE49-F238E27FC236}">
                <a16:creationId xmlns:a16="http://schemas.microsoft.com/office/drawing/2014/main" id="{1BA8D27D-6175-AF84-2580-88EA78C2835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AA0D69-E303-53FF-D0BC-70A37D7526BC}"/>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64516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67974E-EA09-6956-2AF9-28C5C692F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F9CB52D-86DA-8778-30A4-891ECCED2C34}"/>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4" name="フッター プレースホルダー 3">
            <a:extLst>
              <a:ext uri="{FF2B5EF4-FFF2-40B4-BE49-F238E27FC236}">
                <a16:creationId xmlns:a16="http://schemas.microsoft.com/office/drawing/2014/main" id="{F361A49B-4F8C-1ED4-20CB-F6BA5DC0CE3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5BAC67-AD5B-173C-2519-F02F2BE31C5C}"/>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29798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3769DC1-F78D-1221-FF2F-E0B872390108}"/>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3" name="フッター プレースホルダー 2">
            <a:extLst>
              <a:ext uri="{FF2B5EF4-FFF2-40B4-BE49-F238E27FC236}">
                <a16:creationId xmlns:a16="http://schemas.microsoft.com/office/drawing/2014/main" id="{1528E767-D45F-9FB8-2CC0-7AC10C8FA7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F956BA-3C28-DC1A-5FB1-2CC63A1F3161}"/>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22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0CCBD-B6BD-C144-56DD-A10307B479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C35BDC-F37E-B3AE-9F56-91ABB90F1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52DF1F8-D53C-67A2-513C-7A0BA61E4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0772F5-E2C8-56D3-420E-03604AFAC07B}"/>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6" name="フッター プレースホルダー 5">
            <a:extLst>
              <a:ext uri="{FF2B5EF4-FFF2-40B4-BE49-F238E27FC236}">
                <a16:creationId xmlns:a16="http://schemas.microsoft.com/office/drawing/2014/main" id="{D720F55B-7852-76E5-55F1-78E62089F2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64ED15-AAC7-8541-7AE0-C2969D7A8CB9}"/>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353170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4D038-58ED-677F-DAA4-0D0CC523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557123-A67A-F860-7117-BD0F501E6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7E3B6D2-B241-86BE-B5CA-0DA022E5E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4FF15D2-EEF9-2006-11C6-4942CB5D5AE7}"/>
              </a:ext>
            </a:extLst>
          </p:cNvPr>
          <p:cNvSpPr>
            <a:spLocks noGrp="1"/>
          </p:cNvSpPr>
          <p:nvPr>
            <p:ph type="dt" sz="half" idx="10"/>
          </p:nvPr>
        </p:nvSpPr>
        <p:spPr/>
        <p:txBody>
          <a:bodyPr/>
          <a:lstStyle/>
          <a:p>
            <a:fld id="{F6D2B2DE-D1B3-0A47-B5A6-3B2E08635B27}" type="datetimeFigureOut">
              <a:rPr kumimoji="1" lang="ja-JP" altLang="en-US" smtClean="0"/>
              <a:t>2024/8/26</a:t>
            </a:fld>
            <a:endParaRPr kumimoji="1" lang="ja-JP" altLang="en-US"/>
          </a:p>
        </p:txBody>
      </p:sp>
      <p:sp>
        <p:nvSpPr>
          <p:cNvPr id="6" name="フッター プレースホルダー 5">
            <a:extLst>
              <a:ext uri="{FF2B5EF4-FFF2-40B4-BE49-F238E27FC236}">
                <a16:creationId xmlns:a16="http://schemas.microsoft.com/office/drawing/2014/main" id="{005E83FF-5955-8B05-57F0-A5C7A5BC17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1A724F-DD46-0AE9-D93F-02A9E8D88732}"/>
              </a:ext>
            </a:extLst>
          </p:cNvPr>
          <p:cNvSpPr>
            <a:spLocks noGrp="1"/>
          </p:cNvSpPr>
          <p:nvPr>
            <p:ph type="sldNum" sz="quarter" idx="12"/>
          </p:nvPr>
        </p:nvSpPr>
        <p:spPr/>
        <p:txBody>
          <a:body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66291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289066-396D-21F6-2B59-E1F90F23B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EC63BB-355F-9442-6A5B-3948AC8472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F3E8E3-FE04-C05B-B49B-F6A5716B6F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2B2DE-D1B3-0A47-B5A6-3B2E08635B27}"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0BF11DDE-5F28-3607-BB65-85F527C7B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6A2DA3-3BB4-FBDB-1E46-43F7B416E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EF88E-E30F-4447-ADE8-88A1125C37CD}" type="slidenum">
              <a:rPr kumimoji="1" lang="ja-JP" altLang="en-US" smtClean="0"/>
              <a:t>‹#›</a:t>
            </a:fld>
            <a:endParaRPr kumimoji="1" lang="ja-JP" altLang="en-US"/>
          </a:p>
        </p:txBody>
      </p:sp>
    </p:spTree>
    <p:extLst>
      <p:ext uri="{BB962C8B-B14F-4D97-AF65-F5344CB8AC3E}">
        <p14:creationId xmlns:p14="http://schemas.microsoft.com/office/powerpoint/2010/main" val="277255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EB199-7A0B-6194-37B6-006CC149A473}"/>
              </a:ext>
            </a:extLst>
          </p:cNvPr>
          <p:cNvSpPr>
            <a:spLocks noGrp="1"/>
          </p:cNvSpPr>
          <p:nvPr>
            <p:ph type="ctrTitle"/>
          </p:nvPr>
        </p:nvSpPr>
        <p:spPr/>
        <p:txBody>
          <a:bodyPr>
            <a:normAutofit/>
          </a:bodyPr>
          <a:lstStyle/>
          <a:p>
            <a:r>
              <a:rPr lang="ja-JP" altLang="en-US"/>
              <a:t>コーヒーマシン</a:t>
            </a:r>
            <a:br>
              <a:rPr lang="en-US" altLang="ja-JP" dirty="0"/>
            </a:br>
            <a:r>
              <a:rPr lang="ja-JP" altLang="en-US"/>
              <a:t>牛乳廃棄量削減に向けて</a:t>
            </a:r>
            <a:endParaRPr kumimoji="1" lang="ja-JP" altLang="en-US"/>
          </a:p>
        </p:txBody>
      </p:sp>
      <p:sp>
        <p:nvSpPr>
          <p:cNvPr id="3" name="字幕 2">
            <a:extLst>
              <a:ext uri="{FF2B5EF4-FFF2-40B4-BE49-F238E27FC236}">
                <a16:creationId xmlns:a16="http://schemas.microsoft.com/office/drawing/2014/main" id="{093F394E-F2F1-EFB5-D887-04B79E5687A5}"/>
              </a:ext>
            </a:extLst>
          </p:cNvPr>
          <p:cNvSpPr>
            <a:spLocks noGrp="1"/>
          </p:cNvSpPr>
          <p:nvPr>
            <p:ph type="subTitle" idx="1"/>
          </p:nvPr>
        </p:nvSpPr>
        <p:spPr/>
        <p:txBody>
          <a:bodyPr>
            <a:normAutofit/>
          </a:bodyPr>
          <a:lstStyle/>
          <a:p>
            <a:r>
              <a:rPr kumimoji="1" lang="ja-JP" altLang="en-US"/>
              <a:t>北海道大学　環境科学院</a:t>
            </a:r>
            <a:endParaRPr kumimoji="1" lang="en-US" altLang="ja-JP" dirty="0"/>
          </a:p>
          <a:p>
            <a:r>
              <a:rPr kumimoji="1" lang="ja-JP" altLang="en-US"/>
              <a:t>地球圏科学専攻</a:t>
            </a:r>
            <a:r>
              <a:rPr lang="ja-JP" altLang="en-US" dirty="0"/>
              <a:t>　</a:t>
            </a:r>
            <a:r>
              <a:rPr lang="ja-JP" altLang="en-US"/>
              <a:t>大気海洋・気候力学コース</a:t>
            </a:r>
            <a:endParaRPr lang="en-US" altLang="ja-JP" dirty="0"/>
          </a:p>
          <a:p>
            <a:r>
              <a:rPr kumimoji="1" lang="ja-JP" altLang="en-US"/>
              <a:t>修士</a:t>
            </a:r>
            <a:r>
              <a:rPr kumimoji="1" lang="en-US" altLang="ja-JP"/>
              <a:t>2</a:t>
            </a:r>
            <a:r>
              <a:rPr kumimoji="1" lang="ja-JP" altLang="en-US"/>
              <a:t>年　和地　倭</a:t>
            </a:r>
          </a:p>
        </p:txBody>
      </p:sp>
    </p:spTree>
    <p:extLst>
      <p:ext uri="{BB962C8B-B14F-4D97-AF65-F5344CB8AC3E}">
        <p14:creationId xmlns:p14="http://schemas.microsoft.com/office/powerpoint/2010/main" val="256942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ACE02-9AA1-03D2-36AA-56B3A0D776A0}"/>
              </a:ext>
            </a:extLst>
          </p:cNvPr>
          <p:cNvSpPr>
            <a:spLocks noGrp="1"/>
          </p:cNvSpPr>
          <p:nvPr>
            <p:ph type="title"/>
          </p:nvPr>
        </p:nvSpPr>
        <p:spPr/>
        <p:txBody>
          <a:bodyPr/>
          <a:lstStyle/>
          <a:p>
            <a:r>
              <a:rPr kumimoji="1" lang="ja-JP" altLang="en-US" b="1"/>
              <a:t>解析の結果</a:t>
            </a:r>
            <a:endParaRPr kumimoji="1" lang="ja-JP" altLang="en-US"/>
          </a:p>
        </p:txBody>
      </p:sp>
      <p:pic>
        <p:nvPicPr>
          <p:cNvPr id="5" name="コンテンツ プレースホルダー 4" descr="グラフ, 散布図&#10;&#10;自動的に生成された説明">
            <a:extLst>
              <a:ext uri="{FF2B5EF4-FFF2-40B4-BE49-F238E27FC236}">
                <a16:creationId xmlns:a16="http://schemas.microsoft.com/office/drawing/2014/main" id="{5EC4A5B5-E16D-DB50-BD14-ECE8CA7E4774}"/>
              </a:ext>
            </a:extLst>
          </p:cNvPr>
          <p:cNvPicPr>
            <a:picLocks noGrp="1" noChangeAspect="1"/>
          </p:cNvPicPr>
          <p:nvPr>
            <p:ph idx="1"/>
          </p:nvPr>
        </p:nvPicPr>
        <p:blipFill>
          <a:blip r:embed="rId2"/>
          <a:stretch>
            <a:fillRect/>
          </a:stretch>
        </p:blipFill>
        <p:spPr>
          <a:xfrm>
            <a:off x="841689" y="2049549"/>
            <a:ext cx="5254311" cy="2758901"/>
          </a:xfrm>
        </p:spPr>
      </p:pic>
      <p:sp>
        <p:nvSpPr>
          <p:cNvPr id="7" name="テキスト ボックス 6">
            <a:extLst>
              <a:ext uri="{FF2B5EF4-FFF2-40B4-BE49-F238E27FC236}">
                <a16:creationId xmlns:a16="http://schemas.microsoft.com/office/drawing/2014/main" id="{29CCF5B0-A8C9-16E2-FBBC-6B53835BC01C}"/>
              </a:ext>
            </a:extLst>
          </p:cNvPr>
          <p:cNvSpPr txBox="1"/>
          <p:nvPr/>
        </p:nvSpPr>
        <p:spPr>
          <a:xfrm>
            <a:off x="7427934" y="2049549"/>
            <a:ext cx="3775393" cy="2677656"/>
          </a:xfrm>
          <a:prstGeom prst="rect">
            <a:avLst/>
          </a:prstGeom>
          <a:noFill/>
        </p:spPr>
        <p:txBody>
          <a:bodyPr wrap="none" rtlCol="0">
            <a:spAutoFit/>
          </a:bodyPr>
          <a:lstStyle/>
          <a:p>
            <a:r>
              <a:rPr lang="ja-JP" altLang="en-US" sz="2800"/>
              <a:t>機械学習の解析の結果</a:t>
            </a:r>
            <a:endParaRPr lang="en-US" altLang="ja-JP" sz="2800" dirty="0"/>
          </a:p>
          <a:p>
            <a:r>
              <a:rPr kumimoji="1" lang="ja-JP" altLang="en-US" sz="2800"/>
              <a:t>左図が得られた</a:t>
            </a:r>
            <a:endParaRPr kumimoji="1" lang="en-US" altLang="ja-JP" sz="2800" dirty="0"/>
          </a:p>
          <a:p>
            <a:r>
              <a:rPr lang="ja-JP" altLang="en-US" sz="2800"/>
              <a:t>決定係数</a:t>
            </a:r>
            <a:endParaRPr kumimoji="1" lang="en-US" altLang="ja-JP" sz="2800" dirty="0"/>
          </a:p>
          <a:p>
            <a:r>
              <a:rPr kumimoji="1" lang="en-US" altLang="ja-JP" sz="2800" dirty="0"/>
              <a:t>R</a:t>
            </a:r>
            <a:r>
              <a:rPr kumimoji="1" lang="ja-JP" altLang="en-US" sz="2800" baseline="30000"/>
              <a:t>２</a:t>
            </a:r>
            <a:r>
              <a:rPr kumimoji="1" lang="ja-JP" altLang="en-US" sz="2800"/>
              <a:t>＝</a:t>
            </a:r>
            <a:r>
              <a:rPr kumimoji="1" lang="en-US" altLang="ja-JP" sz="2800" dirty="0"/>
              <a:t>0.958</a:t>
            </a:r>
          </a:p>
          <a:p>
            <a:r>
              <a:rPr lang="ja-JP" altLang="en-US" sz="2800"/>
              <a:t>非常に精度の良い結果</a:t>
            </a:r>
            <a:endParaRPr lang="en-US" altLang="ja-JP" sz="2800" dirty="0"/>
          </a:p>
          <a:p>
            <a:r>
              <a:rPr lang="ja-JP" altLang="en-US" sz="2800"/>
              <a:t>がみられた</a:t>
            </a:r>
            <a:endParaRPr kumimoji="1" lang="ja-JP" altLang="en-US" sz="2800"/>
          </a:p>
        </p:txBody>
      </p:sp>
    </p:spTree>
    <p:extLst>
      <p:ext uri="{BB962C8B-B14F-4D97-AF65-F5344CB8AC3E}">
        <p14:creationId xmlns:p14="http://schemas.microsoft.com/office/powerpoint/2010/main" val="422837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33E90-A096-7B4D-9BA7-28A527A2719D}"/>
              </a:ext>
            </a:extLst>
          </p:cNvPr>
          <p:cNvSpPr>
            <a:spLocks noGrp="1"/>
          </p:cNvSpPr>
          <p:nvPr>
            <p:ph type="title"/>
          </p:nvPr>
        </p:nvSpPr>
        <p:spPr/>
        <p:txBody>
          <a:bodyPr/>
          <a:lstStyle/>
          <a:p>
            <a:r>
              <a:rPr kumimoji="1" lang="ja-JP" altLang="en-US" b="1"/>
              <a:t>これから行おうとしている事</a:t>
            </a:r>
          </a:p>
        </p:txBody>
      </p:sp>
      <p:sp>
        <p:nvSpPr>
          <p:cNvPr id="3" name="コンテンツ プレースホルダー 2">
            <a:extLst>
              <a:ext uri="{FF2B5EF4-FFF2-40B4-BE49-F238E27FC236}">
                <a16:creationId xmlns:a16="http://schemas.microsoft.com/office/drawing/2014/main" id="{8FDCECA4-0314-511F-5D7D-C0D67613765A}"/>
              </a:ext>
            </a:extLst>
          </p:cNvPr>
          <p:cNvSpPr>
            <a:spLocks noGrp="1"/>
          </p:cNvSpPr>
          <p:nvPr>
            <p:ph idx="1"/>
          </p:nvPr>
        </p:nvSpPr>
        <p:spPr/>
        <p:txBody>
          <a:bodyPr>
            <a:normAutofit lnSpcReduction="10000"/>
          </a:bodyPr>
          <a:lstStyle/>
          <a:p>
            <a:r>
              <a:rPr kumimoji="1" lang="ja-JP" altLang="en-US"/>
              <a:t>データ処理に至らない点があったため処理からの改善</a:t>
            </a:r>
            <a:endParaRPr kumimoji="1" lang="en-US" altLang="ja-JP" dirty="0"/>
          </a:p>
          <a:p>
            <a:pPr marL="0" indent="0">
              <a:buNone/>
            </a:pPr>
            <a:endParaRPr kumimoji="1" lang="en-US" altLang="ja-JP" dirty="0"/>
          </a:p>
          <a:p>
            <a:r>
              <a:rPr kumimoji="1" lang="ja-JP" altLang="en-US"/>
              <a:t>ミルクの消費量については気温と曜日に関して強い相関が見られたことから、統計を取り続け</a:t>
            </a:r>
            <a:r>
              <a:rPr kumimoji="1" lang="en-US" altLang="ja-JP" dirty="0"/>
              <a:t>1</a:t>
            </a:r>
            <a:r>
              <a:rPr kumimoji="1" lang="ja-JP" altLang="en-US"/>
              <a:t>年分のデータを取得する</a:t>
            </a:r>
            <a:endParaRPr kumimoji="1" lang="en-US" altLang="ja-JP" dirty="0"/>
          </a:p>
          <a:p>
            <a:endParaRPr lang="en-US" altLang="ja-JP" dirty="0"/>
          </a:p>
          <a:p>
            <a:r>
              <a:rPr kumimoji="1" lang="ja-JP" altLang="en-US"/>
              <a:t>１年分のデータが取れた後に曜日と気象予報から得やすい気象変数のみを用いた機械学習モデルを作成する</a:t>
            </a:r>
            <a:endParaRPr kumimoji="1" lang="en-US" altLang="ja-JP" dirty="0"/>
          </a:p>
          <a:p>
            <a:endParaRPr lang="en-US" altLang="ja-JP" dirty="0"/>
          </a:p>
          <a:p>
            <a:r>
              <a:rPr lang="ja-JP" altLang="en-US"/>
              <a:t>予測した機械学習モデルを発注の参考材料として使用してもらい牛乳の廃棄量の削減を実現する。</a:t>
            </a:r>
            <a:endParaRPr kumimoji="1" lang="ja-JP" altLang="en-US"/>
          </a:p>
        </p:txBody>
      </p:sp>
    </p:spTree>
    <p:extLst>
      <p:ext uri="{BB962C8B-B14F-4D97-AF65-F5344CB8AC3E}">
        <p14:creationId xmlns:p14="http://schemas.microsoft.com/office/powerpoint/2010/main" val="378641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22623-8B91-247A-E829-17BB766B69F0}"/>
              </a:ext>
            </a:extLst>
          </p:cNvPr>
          <p:cNvSpPr>
            <a:spLocks noGrp="1"/>
          </p:cNvSpPr>
          <p:nvPr>
            <p:ph type="title"/>
          </p:nvPr>
        </p:nvSpPr>
        <p:spPr/>
        <p:txBody>
          <a:bodyPr/>
          <a:lstStyle/>
          <a:p>
            <a:r>
              <a:rPr kumimoji="1" lang="ja-JP" altLang="en-US" b="1"/>
              <a:t>付録</a:t>
            </a:r>
          </a:p>
        </p:txBody>
      </p:sp>
      <p:pic>
        <p:nvPicPr>
          <p:cNvPr id="5" name="コンテンツ プレースホルダー 4" descr="グラフ, ツリーマップ図&#10;&#10;自動的に生成された説明">
            <a:extLst>
              <a:ext uri="{FF2B5EF4-FFF2-40B4-BE49-F238E27FC236}">
                <a16:creationId xmlns:a16="http://schemas.microsoft.com/office/drawing/2014/main" id="{1AA10580-92D7-CCE5-A816-88614232F1C7}"/>
              </a:ext>
            </a:extLst>
          </p:cNvPr>
          <p:cNvPicPr>
            <a:picLocks noGrp="1" noChangeAspect="1"/>
          </p:cNvPicPr>
          <p:nvPr>
            <p:ph idx="1"/>
          </p:nvPr>
        </p:nvPicPr>
        <p:blipFill>
          <a:blip r:embed="rId2"/>
          <a:stretch>
            <a:fillRect/>
          </a:stretch>
        </p:blipFill>
        <p:spPr>
          <a:xfrm>
            <a:off x="838200" y="1690688"/>
            <a:ext cx="5416509" cy="4351338"/>
          </a:xfrm>
        </p:spPr>
      </p:pic>
      <p:sp>
        <p:nvSpPr>
          <p:cNvPr id="7" name="テキスト ボックス 6">
            <a:extLst>
              <a:ext uri="{FF2B5EF4-FFF2-40B4-BE49-F238E27FC236}">
                <a16:creationId xmlns:a16="http://schemas.microsoft.com/office/drawing/2014/main" id="{FDFED96C-D8BA-8E31-9B7C-65922F6C720D}"/>
              </a:ext>
            </a:extLst>
          </p:cNvPr>
          <p:cNvSpPr txBox="1"/>
          <p:nvPr/>
        </p:nvSpPr>
        <p:spPr>
          <a:xfrm>
            <a:off x="6626836" y="1690688"/>
            <a:ext cx="4354836" cy="3970318"/>
          </a:xfrm>
          <a:prstGeom prst="rect">
            <a:avLst/>
          </a:prstGeom>
          <a:noFill/>
        </p:spPr>
        <p:txBody>
          <a:bodyPr wrap="square" rtlCol="0">
            <a:spAutoFit/>
          </a:bodyPr>
          <a:lstStyle/>
          <a:p>
            <a:r>
              <a:rPr kumimoji="1" lang="ja-JP" altLang="en-US" sz="2800"/>
              <a:t>各変数のヒートマップ</a:t>
            </a:r>
            <a:endParaRPr kumimoji="1" lang="en-US" altLang="ja-JP" sz="2800" dirty="0"/>
          </a:p>
          <a:p>
            <a:r>
              <a:rPr lang="ja-JP" altLang="en-US" sz="2800"/>
              <a:t>上から順に</a:t>
            </a:r>
            <a:endParaRPr lang="en-US" altLang="ja-JP" sz="2800" dirty="0"/>
          </a:p>
          <a:p>
            <a:r>
              <a:rPr lang="ja-JP" altLang="en-US" sz="2800"/>
              <a:t>日付、曜日、最高気温、最低気温、平均気温、降水量、日照時間、降雪量、湿度、雲量</a:t>
            </a:r>
            <a:endParaRPr lang="en-US" altLang="ja-JP" sz="2800" dirty="0"/>
          </a:p>
          <a:p>
            <a:r>
              <a:rPr lang="ja-JP" altLang="en-US" sz="2800"/>
              <a:t>温かい商品の牛乳消費量</a:t>
            </a:r>
            <a:endParaRPr lang="en-US" altLang="ja-JP" sz="2800" dirty="0"/>
          </a:p>
          <a:p>
            <a:r>
              <a:rPr lang="ja-JP" altLang="en-US" sz="2800"/>
              <a:t>冷たい商品の牛乳消費量</a:t>
            </a:r>
            <a:endParaRPr lang="en-US" altLang="ja-JP" sz="2800" dirty="0"/>
          </a:p>
          <a:p>
            <a:r>
              <a:rPr lang="ja-JP" altLang="en-US" sz="2800"/>
              <a:t>牛乳消費量の合計</a:t>
            </a:r>
            <a:endParaRPr lang="en-US" altLang="ja-JP" sz="2800" dirty="0"/>
          </a:p>
        </p:txBody>
      </p:sp>
    </p:spTree>
    <p:extLst>
      <p:ext uri="{BB962C8B-B14F-4D97-AF65-F5344CB8AC3E}">
        <p14:creationId xmlns:p14="http://schemas.microsoft.com/office/powerpoint/2010/main" val="226307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9D9B5B-B210-075D-07B7-C09FDE95DC3C}"/>
              </a:ext>
            </a:extLst>
          </p:cNvPr>
          <p:cNvSpPr>
            <a:spLocks noGrp="1"/>
          </p:cNvSpPr>
          <p:nvPr>
            <p:ph type="title"/>
          </p:nvPr>
        </p:nvSpPr>
        <p:spPr/>
        <p:txBody>
          <a:bodyPr/>
          <a:lstStyle/>
          <a:p>
            <a:r>
              <a:rPr kumimoji="1" lang="ja-JP" altLang="en-US" b="1"/>
              <a:t>付録</a:t>
            </a:r>
            <a:endParaRPr kumimoji="1" lang="ja-JP" altLang="en-US"/>
          </a:p>
        </p:txBody>
      </p:sp>
      <p:pic>
        <p:nvPicPr>
          <p:cNvPr id="5" name="コンテンツ プレースホルダー 4" descr="グラフ&#10;&#10;自動的に生成された説明">
            <a:extLst>
              <a:ext uri="{FF2B5EF4-FFF2-40B4-BE49-F238E27FC236}">
                <a16:creationId xmlns:a16="http://schemas.microsoft.com/office/drawing/2014/main" id="{F60D0BAE-DE08-E2ED-75CD-403257E48DF9}"/>
              </a:ext>
            </a:extLst>
          </p:cNvPr>
          <p:cNvPicPr>
            <a:picLocks noGrp="1" noChangeAspect="1"/>
          </p:cNvPicPr>
          <p:nvPr>
            <p:ph idx="1"/>
          </p:nvPr>
        </p:nvPicPr>
        <p:blipFill>
          <a:blip r:embed="rId2"/>
          <a:stretch>
            <a:fillRect/>
          </a:stretch>
        </p:blipFill>
        <p:spPr>
          <a:xfrm>
            <a:off x="1919925" y="1825625"/>
            <a:ext cx="6978568" cy="3635723"/>
          </a:xfrm>
        </p:spPr>
      </p:pic>
      <p:sp>
        <p:nvSpPr>
          <p:cNvPr id="6" name="テキスト ボックス 5">
            <a:extLst>
              <a:ext uri="{FF2B5EF4-FFF2-40B4-BE49-F238E27FC236}">
                <a16:creationId xmlns:a16="http://schemas.microsoft.com/office/drawing/2014/main" id="{A7B8099A-4E02-09F8-E676-38D9DE32B452}"/>
              </a:ext>
            </a:extLst>
          </p:cNvPr>
          <p:cNvSpPr txBox="1"/>
          <p:nvPr/>
        </p:nvSpPr>
        <p:spPr>
          <a:xfrm>
            <a:off x="2379945" y="5899759"/>
            <a:ext cx="2492990" cy="369332"/>
          </a:xfrm>
          <a:prstGeom prst="rect">
            <a:avLst/>
          </a:prstGeom>
          <a:noFill/>
        </p:spPr>
        <p:txBody>
          <a:bodyPr wrap="none" rtlCol="0">
            <a:spAutoFit/>
          </a:bodyPr>
          <a:lstStyle/>
          <a:p>
            <a:r>
              <a:rPr kumimoji="1" lang="ja-JP" altLang="en-US"/>
              <a:t>各変数の特徴量重要度</a:t>
            </a:r>
          </a:p>
        </p:txBody>
      </p:sp>
    </p:spTree>
    <p:extLst>
      <p:ext uri="{BB962C8B-B14F-4D97-AF65-F5344CB8AC3E}">
        <p14:creationId xmlns:p14="http://schemas.microsoft.com/office/powerpoint/2010/main" val="344270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9A540-6C23-B6BA-01EE-FA3E603862CF}"/>
              </a:ext>
            </a:extLst>
          </p:cNvPr>
          <p:cNvSpPr>
            <a:spLocks noGrp="1"/>
          </p:cNvSpPr>
          <p:nvPr>
            <p:ph type="title"/>
          </p:nvPr>
        </p:nvSpPr>
        <p:spPr/>
        <p:txBody>
          <a:bodyPr/>
          <a:lstStyle/>
          <a:p>
            <a:r>
              <a:rPr kumimoji="1" lang="ja-JP" altLang="en-US" b="1"/>
              <a:t>コーヒーマシンについて</a:t>
            </a:r>
          </a:p>
        </p:txBody>
      </p:sp>
      <p:sp>
        <p:nvSpPr>
          <p:cNvPr id="3" name="コンテンツ プレースホルダー 2">
            <a:extLst>
              <a:ext uri="{FF2B5EF4-FFF2-40B4-BE49-F238E27FC236}">
                <a16:creationId xmlns:a16="http://schemas.microsoft.com/office/drawing/2014/main" id="{A07AA13D-48C0-9D01-F919-491504495911}"/>
              </a:ext>
            </a:extLst>
          </p:cNvPr>
          <p:cNvSpPr>
            <a:spLocks noGrp="1"/>
          </p:cNvSpPr>
          <p:nvPr>
            <p:ph idx="1"/>
          </p:nvPr>
        </p:nvSpPr>
        <p:spPr>
          <a:xfrm>
            <a:off x="838201" y="1825625"/>
            <a:ext cx="6463936" cy="4351338"/>
          </a:xfrm>
        </p:spPr>
        <p:txBody>
          <a:bodyPr/>
          <a:lstStyle/>
          <a:p>
            <a:r>
              <a:rPr lang="ja-JP" altLang="en-US"/>
              <a:t>コーヒーマシン</a:t>
            </a:r>
            <a:r>
              <a:rPr kumimoji="1" lang="ja-JP" altLang="en-US"/>
              <a:t>の左側</a:t>
            </a:r>
            <a:r>
              <a:rPr lang="ja-JP" altLang="en-US"/>
              <a:t>には牛乳が店舗の裁量で毎日補充される</a:t>
            </a:r>
            <a:r>
              <a:rPr lang="en-US" altLang="ja-JP" dirty="0"/>
              <a:t>(~5L</a:t>
            </a:r>
            <a:r>
              <a:rPr lang="ja-JP" altLang="en-US"/>
              <a:t>まで</a:t>
            </a:r>
            <a:r>
              <a:rPr lang="en-US" altLang="ja-JP" dirty="0"/>
              <a:t>)</a:t>
            </a:r>
          </a:p>
          <a:p>
            <a:endParaRPr lang="en-US" altLang="ja-JP" dirty="0"/>
          </a:p>
          <a:p>
            <a:r>
              <a:rPr lang="ja-JP" altLang="en-US"/>
              <a:t>毎日の清掃ごとに余った牛乳は廃棄</a:t>
            </a:r>
            <a:endParaRPr lang="en-US" altLang="ja-JP" dirty="0"/>
          </a:p>
          <a:p>
            <a:endParaRPr lang="en-US" altLang="ja-JP" dirty="0"/>
          </a:p>
          <a:p>
            <a:r>
              <a:rPr lang="ja-JP" altLang="en-US"/>
              <a:t>アルバイト業務のコーヒマシンの清掃では</a:t>
            </a:r>
            <a:r>
              <a:rPr lang="en-US" altLang="ja-JP" dirty="0"/>
              <a:t>2~3L</a:t>
            </a:r>
            <a:r>
              <a:rPr lang="ja-JP" altLang="en-US"/>
              <a:t>程牛乳が廃棄されている</a:t>
            </a:r>
            <a:endParaRPr lang="en-US" altLang="ja-JP" dirty="0"/>
          </a:p>
          <a:p>
            <a:endParaRPr lang="en-US" altLang="ja-JP" dirty="0"/>
          </a:p>
          <a:p>
            <a:pPr marL="0" indent="0">
              <a:buNone/>
            </a:pP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a:p>
        </p:txBody>
      </p:sp>
      <p:grpSp>
        <p:nvGrpSpPr>
          <p:cNvPr id="10" name="グループ化 9">
            <a:extLst>
              <a:ext uri="{FF2B5EF4-FFF2-40B4-BE49-F238E27FC236}">
                <a16:creationId xmlns:a16="http://schemas.microsoft.com/office/drawing/2014/main" id="{B499338F-05A5-F6B1-B613-3D35E9A8AA4C}"/>
              </a:ext>
            </a:extLst>
          </p:cNvPr>
          <p:cNvGrpSpPr/>
          <p:nvPr/>
        </p:nvGrpSpPr>
        <p:grpSpPr>
          <a:xfrm>
            <a:off x="7786688" y="1226344"/>
            <a:ext cx="3567111" cy="5342539"/>
            <a:chOff x="7786688" y="1226344"/>
            <a:chExt cx="3567111" cy="5342539"/>
          </a:xfrm>
        </p:grpSpPr>
        <p:grpSp>
          <p:nvGrpSpPr>
            <p:cNvPr id="8" name="グループ化 7">
              <a:extLst>
                <a:ext uri="{FF2B5EF4-FFF2-40B4-BE49-F238E27FC236}">
                  <a16:creationId xmlns:a16="http://schemas.microsoft.com/office/drawing/2014/main" id="{AD57145F-6593-349A-8B51-2DA2F122FFDA}"/>
                </a:ext>
              </a:extLst>
            </p:cNvPr>
            <p:cNvGrpSpPr/>
            <p:nvPr/>
          </p:nvGrpSpPr>
          <p:grpSpPr>
            <a:xfrm>
              <a:off x="7786688" y="1226344"/>
              <a:ext cx="3567111" cy="4961913"/>
              <a:chOff x="7786688" y="1226344"/>
              <a:chExt cx="3567111" cy="4961913"/>
            </a:xfrm>
          </p:grpSpPr>
          <p:pic>
            <p:nvPicPr>
              <p:cNvPr id="4" name="図 3">
                <a:extLst>
                  <a:ext uri="{FF2B5EF4-FFF2-40B4-BE49-F238E27FC236}">
                    <a16:creationId xmlns:a16="http://schemas.microsoft.com/office/drawing/2014/main" id="{EC1BF1E2-D79D-BEB8-26F4-788840BCB8D8}"/>
                  </a:ext>
                </a:extLst>
              </p:cNvPr>
              <p:cNvPicPr>
                <a:picLocks noChangeAspect="1"/>
              </p:cNvPicPr>
              <p:nvPr/>
            </p:nvPicPr>
            <p:blipFill>
              <a:blip r:embed="rId2"/>
              <a:stretch>
                <a:fillRect/>
              </a:stretch>
            </p:blipFill>
            <p:spPr>
              <a:xfrm>
                <a:off x="7786688" y="1701982"/>
                <a:ext cx="3567111" cy="4486275"/>
              </a:xfrm>
              <a:prstGeom prst="rect">
                <a:avLst/>
              </a:prstGeom>
            </p:spPr>
          </p:pic>
          <p:sp>
            <p:nvSpPr>
              <p:cNvPr id="7" name="下矢印 6">
                <a:extLst>
                  <a:ext uri="{FF2B5EF4-FFF2-40B4-BE49-F238E27FC236}">
                    <a16:creationId xmlns:a16="http://schemas.microsoft.com/office/drawing/2014/main" id="{9F1EAC64-ED58-4FDC-269C-3A65CEDA2C26}"/>
                  </a:ext>
                </a:extLst>
              </p:cNvPr>
              <p:cNvSpPr/>
              <p:nvPr/>
            </p:nvSpPr>
            <p:spPr>
              <a:xfrm>
                <a:off x="8317367" y="1226344"/>
                <a:ext cx="900112" cy="928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25C38B-7DC0-A26F-87F4-7165849DF2FC}"/>
                </a:ext>
              </a:extLst>
            </p:cNvPr>
            <p:cNvSpPr txBox="1"/>
            <p:nvPr/>
          </p:nvSpPr>
          <p:spPr>
            <a:xfrm>
              <a:off x="8092915" y="6199551"/>
              <a:ext cx="2954655" cy="369332"/>
            </a:xfrm>
            <a:prstGeom prst="rect">
              <a:avLst/>
            </a:prstGeom>
            <a:noFill/>
          </p:spPr>
          <p:txBody>
            <a:bodyPr wrap="none" rtlCol="0">
              <a:spAutoFit/>
            </a:bodyPr>
            <a:lstStyle/>
            <a:p>
              <a:r>
                <a:rPr kumimoji="1" lang="ja-JP" altLang="en-US"/>
                <a:t>コンビニのコーヒーマシン</a:t>
              </a:r>
            </a:p>
          </p:txBody>
        </p:sp>
      </p:grpSp>
    </p:spTree>
    <p:extLst>
      <p:ext uri="{BB962C8B-B14F-4D97-AF65-F5344CB8AC3E}">
        <p14:creationId xmlns:p14="http://schemas.microsoft.com/office/powerpoint/2010/main" val="299710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B7525-76C8-ACAF-EAC0-4BAE8E6CED57}"/>
              </a:ext>
            </a:extLst>
          </p:cNvPr>
          <p:cNvSpPr>
            <a:spLocks noGrp="1"/>
          </p:cNvSpPr>
          <p:nvPr>
            <p:ph type="title"/>
          </p:nvPr>
        </p:nvSpPr>
        <p:spPr/>
        <p:txBody>
          <a:bodyPr/>
          <a:lstStyle/>
          <a:p>
            <a:r>
              <a:rPr lang="ja-JP" altLang="en-US" b="1"/>
              <a:t>牛乳廃棄が多いことのデメリット</a:t>
            </a:r>
            <a:endParaRPr kumimoji="1" lang="ja-JP" altLang="en-US" b="1"/>
          </a:p>
        </p:txBody>
      </p:sp>
      <p:sp>
        <p:nvSpPr>
          <p:cNvPr id="3" name="コンテンツ プレースホルダー 2">
            <a:extLst>
              <a:ext uri="{FF2B5EF4-FFF2-40B4-BE49-F238E27FC236}">
                <a16:creationId xmlns:a16="http://schemas.microsoft.com/office/drawing/2014/main" id="{080F5F9A-0432-89F6-B86D-A13BEC93F21D}"/>
              </a:ext>
            </a:extLst>
          </p:cNvPr>
          <p:cNvSpPr>
            <a:spLocks noGrp="1"/>
          </p:cNvSpPr>
          <p:nvPr>
            <p:ph idx="1"/>
          </p:nvPr>
        </p:nvSpPr>
        <p:spPr/>
        <p:txBody>
          <a:bodyPr/>
          <a:lstStyle/>
          <a:p>
            <a:r>
              <a:rPr kumimoji="1" lang="ja-JP" altLang="en-US"/>
              <a:t>フードロスである</a:t>
            </a:r>
            <a:endParaRPr kumimoji="1" lang="en-US" altLang="ja-JP" dirty="0"/>
          </a:p>
          <a:p>
            <a:pPr marL="0" indent="0">
              <a:buNone/>
            </a:pPr>
            <a:endParaRPr lang="en-US" altLang="ja-JP" dirty="0"/>
          </a:p>
          <a:p>
            <a:r>
              <a:rPr lang="ja-JP" altLang="en-US"/>
              <a:t>使われなかった牛乳がそのまま赤字になってしまう</a:t>
            </a:r>
            <a:endParaRPr kumimoji="1" lang="en-US" altLang="ja-JP" dirty="0"/>
          </a:p>
          <a:p>
            <a:endParaRPr lang="en-US" altLang="ja-JP" dirty="0"/>
          </a:p>
          <a:p>
            <a:r>
              <a:rPr kumimoji="1" lang="ja-JP" altLang="en-US"/>
              <a:t>廃棄される牛乳のためにスペースが圧迫され他の業務の作業効率が落ちてしまう</a:t>
            </a:r>
          </a:p>
        </p:txBody>
      </p:sp>
    </p:spTree>
    <p:extLst>
      <p:ext uri="{BB962C8B-B14F-4D97-AF65-F5344CB8AC3E}">
        <p14:creationId xmlns:p14="http://schemas.microsoft.com/office/powerpoint/2010/main" val="145830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E47F54-7634-7A3C-9FA6-98B1B552AFB9}"/>
              </a:ext>
            </a:extLst>
          </p:cNvPr>
          <p:cNvSpPr>
            <a:spLocks noGrp="1"/>
          </p:cNvSpPr>
          <p:nvPr>
            <p:ph type="title"/>
          </p:nvPr>
        </p:nvSpPr>
        <p:spPr>
          <a:xfrm>
            <a:off x="838200" y="365125"/>
            <a:ext cx="4997450" cy="1325563"/>
          </a:xfrm>
        </p:spPr>
        <p:txBody>
          <a:bodyPr/>
          <a:lstStyle/>
          <a:p>
            <a:r>
              <a:rPr kumimoji="1" lang="ja-JP" altLang="en-US" b="1"/>
              <a:t>牛乳使用量について知る</a:t>
            </a:r>
          </a:p>
        </p:txBody>
      </p:sp>
      <p:sp>
        <p:nvSpPr>
          <p:cNvPr id="3" name="コンテンツ プレースホルダー 2">
            <a:extLst>
              <a:ext uri="{FF2B5EF4-FFF2-40B4-BE49-F238E27FC236}">
                <a16:creationId xmlns:a16="http://schemas.microsoft.com/office/drawing/2014/main" id="{1E656911-E9DA-80E9-2627-643F16145B80}"/>
              </a:ext>
            </a:extLst>
          </p:cNvPr>
          <p:cNvSpPr>
            <a:spLocks noGrp="1"/>
          </p:cNvSpPr>
          <p:nvPr>
            <p:ph idx="1"/>
          </p:nvPr>
        </p:nvSpPr>
        <p:spPr>
          <a:xfrm>
            <a:off x="838200" y="1825625"/>
            <a:ext cx="4229100" cy="4194175"/>
          </a:xfrm>
        </p:spPr>
        <p:txBody>
          <a:bodyPr/>
          <a:lstStyle/>
          <a:p>
            <a:r>
              <a:rPr lang="ja-JP" altLang="en-US"/>
              <a:t>各商品の脂質使用量から店舗で使われている牛乳の</a:t>
            </a:r>
            <a:r>
              <a:rPr lang="en-US" altLang="ja-JP" dirty="0"/>
              <a:t>200ml</a:t>
            </a:r>
            <a:r>
              <a:rPr lang="ja-JP" altLang="en-US"/>
              <a:t>あたりの脂質量から各コーヒーに使用されている牛乳の量を計算した。</a:t>
            </a:r>
            <a:endParaRPr lang="en-US" altLang="ja-JP" dirty="0"/>
          </a:p>
        </p:txBody>
      </p:sp>
      <p:grpSp>
        <p:nvGrpSpPr>
          <p:cNvPr id="4" name="グループ化 3">
            <a:extLst>
              <a:ext uri="{FF2B5EF4-FFF2-40B4-BE49-F238E27FC236}">
                <a16:creationId xmlns:a16="http://schemas.microsoft.com/office/drawing/2014/main" id="{B262859E-F6B4-A562-0C83-2AA6DBC101AE}"/>
              </a:ext>
            </a:extLst>
          </p:cNvPr>
          <p:cNvGrpSpPr/>
          <p:nvPr/>
        </p:nvGrpSpPr>
        <p:grpSpPr>
          <a:xfrm>
            <a:off x="5848350" y="879860"/>
            <a:ext cx="5928078" cy="5681551"/>
            <a:chOff x="5848350" y="879860"/>
            <a:chExt cx="5928078" cy="5681551"/>
          </a:xfrm>
        </p:grpSpPr>
        <p:pic>
          <p:nvPicPr>
            <p:cNvPr id="11" name="図 10" descr="グラフィカル ユーザー インターフェイス&#10;&#10;自動的に生成された説明">
              <a:extLst>
                <a:ext uri="{FF2B5EF4-FFF2-40B4-BE49-F238E27FC236}">
                  <a16:creationId xmlns:a16="http://schemas.microsoft.com/office/drawing/2014/main" id="{603339F6-C029-D0D8-06FC-A8C08DB1F368}"/>
                </a:ext>
              </a:extLst>
            </p:cNvPr>
            <p:cNvPicPr>
              <a:picLocks noChangeAspect="1"/>
            </p:cNvPicPr>
            <p:nvPr/>
          </p:nvPicPr>
          <p:blipFill rotWithShape="1">
            <a:blip r:embed="rId2"/>
            <a:srcRect r="169" b="42123"/>
            <a:stretch/>
          </p:blipFill>
          <p:spPr>
            <a:xfrm>
              <a:off x="5861050" y="3757612"/>
              <a:ext cx="5915378" cy="2803799"/>
            </a:xfrm>
            <a:prstGeom prst="rect">
              <a:avLst/>
            </a:prstGeom>
          </p:spPr>
        </p:pic>
        <p:pic>
          <p:nvPicPr>
            <p:cNvPr id="13" name="図 12" descr="グラフィカル ユーザー インターフェイス&#10;&#10;中程度の精度で自動的に生成された説明">
              <a:extLst>
                <a:ext uri="{FF2B5EF4-FFF2-40B4-BE49-F238E27FC236}">
                  <a16:creationId xmlns:a16="http://schemas.microsoft.com/office/drawing/2014/main" id="{B73DD4A3-2355-B109-446A-4908CB39A8D5}"/>
                </a:ext>
              </a:extLst>
            </p:cNvPr>
            <p:cNvPicPr>
              <a:picLocks noChangeAspect="1"/>
            </p:cNvPicPr>
            <p:nvPr/>
          </p:nvPicPr>
          <p:blipFill rotWithShape="1">
            <a:blip r:embed="rId3"/>
            <a:srcRect b="41344"/>
            <a:stretch/>
          </p:blipFill>
          <p:spPr>
            <a:xfrm>
              <a:off x="5848350" y="879860"/>
              <a:ext cx="5915378" cy="2877752"/>
            </a:xfrm>
            <a:prstGeom prst="rect">
              <a:avLst/>
            </a:prstGeom>
          </p:spPr>
        </p:pic>
      </p:grpSp>
    </p:spTree>
    <p:extLst>
      <p:ext uri="{BB962C8B-B14F-4D97-AF65-F5344CB8AC3E}">
        <p14:creationId xmlns:p14="http://schemas.microsoft.com/office/powerpoint/2010/main" val="369024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1C38D-B895-B54C-0BD5-E6C63B093009}"/>
              </a:ext>
            </a:extLst>
          </p:cNvPr>
          <p:cNvSpPr>
            <a:spLocks noGrp="1"/>
          </p:cNvSpPr>
          <p:nvPr>
            <p:ph type="title"/>
          </p:nvPr>
        </p:nvSpPr>
        <p:spPr/>
        <p:txBody>
          <a:bodyPr/>
          <a:lstStyle/>
          <a:p>
            <a:r>
              <a:rPr kumimoji="1" lang="ja-JP" altLang="en-US" b="1"/>
              <a:t>牛乳の総使用量の計算</a:t>
            </a:r>
          </a:p>
        </p:txBody>
      </p:sp>
      <p:sp>
        <p:nvSpPr>
          <p:cNvPr id="8" name="コンテンツ プレースホルダー 7">
            <a:extLst>
              <a:ext uri="{FF2B5EF4-FFF2-40B4-BE49-F238E27FC236}">
                <a16:creationId xmlns:a16="http://schemas.microsoft.com/office/drawing/2014/main" id="{982C8D7F-3E68-81D4-C398-C116BD056FDB}"/>
              </a:ext>
            </a:extLst>
          </p:cNvPr>
          <p:cNvSpPr>
            <a:spLocks noGrp="1"/>
          </p:cNvSpPr>
          <p:nvPr>
            <p:ph idx="1"/>
          </p:nvPr>
        </p:nvSpPr>
        <p:spPr>
          <a:xfrm>
            <a:off x="838200" y="3145971"/>
            <a:ext cx="10515600" cy="3030992"/>
          </a:xfrm>
        </p:spPr>
        <p:txBody>
          <a:bodyPr/>
          <a:lstStyle/>
          <a:p>
            <a:r>
              <a:rPr lang="ja-JP" altLang="en-US"/>
              <a:t>各商品について上の式を実施させ全ての商品について総和を出すプログラムを</a:t>
            </a:r>
            <a:r>
              <a:rPr lang="en-US" altLang="ja-JP" dirty="0"/>
              <a:t>Fortran</a:t>
            </a:r>
            <a:r>
              <a:rPr lang="ja-JP" altLang="en-US"/>
              <a:t>で書いた</a:t>
            </a:r>
            <a:endParaRPr lang="en-US" altLang="ja-JP" dirty="0"/>
          </a:p>
          <a:p>
            <a:endParaRPr lang="en-US" altLang="ja-JP" dirty="0"/>
          </a:p>
          <a:p>
            <a:pPr marL="0" indent="0">
              <a:buNone/>
            </a:pPr>
            <a:r>
              <a:rPr lang="en-US" altLang="ja-JP" dirty="0"/>
              <a:t>※</a:t>
            </a:r>
            <a:r>
              <a:rPr lang="ja-JP" altLang="en-US"/>
              <a:t>商品の売り上げ個数については</a:t>
            </a:r>
            <a:r>
              <a:rPr lang="en-US" altLang="ja-JP" dirty="0"/>
              <a:t>POS</a:t>
            </a:r>
            <a:r>
              <a:rPr lang="ja-JP" altLang="en-US"/>
              <a:t>データから確認して記録を取った</a:t>
            </a:r>
          </a:p>
        </p:txBody>
      </p:sp>
      <p:sp>
        <p:nvSpPr>
          <p:cNvPr id="9" name="テキスト ボックス 8">
            <a:extLst>
              <a:ext uri="{FF2B5EF4-FFF2-40B4-BE49-F238E27FC236}">
                <a16:creationId xmlns:a16="http://schemas.microsoft.com/office/drawing/2014/main" id="{B298D5E2-A1D5-069D-B6A8-0B28FFD19D3B}"/>
              </a:ext>
            </a:extLst>
          </p:cNvPr>
          <p:cNvSpPr txBox="1"/>
          <p:nvPr/>
        </p:nvSpPr>
        <p:spPr>
          <a:xfrm>
            <a:off x="378730" y="1937657"/>
            <a:ext cx="11434540" cy="523220"/>
          </a:xfrm>
          <a:prstGeom prst="rect">
            <a:avLst/>
          </a:prstGeom>
          <a:noFill/>
        </p:spPr>
        <p:txBody>
          <a:bodyPr wrap="none" rtlCol="0">
            <a:spAutoFit/>
          </a:bodyPr>
          <a:lstStyle/>
          <a:p>
            <a:r>
              <a:rPr lang="en-US" altLang="ja-JP" sz="2800" dirty="0"/>
              <a:t>(</a:t>
            </a:r>
            <a:r>
              <a:rPr lang="ja-JP" altLang="en-US" sz="2800"/>
              <a:t>商品の売り上げ個数</a:t>
            </a:r>
            <a:r>
              <a:rPr lang="en-US" altLang="ja-JP" sz="2800" dirty="0"/>
              <a:t>)×(</a:t>
            </a:r>
            <a:r>
              <a:rPr lang="ja-JP" altLang="en-US" sz="2800"/>
              <a:t>商品の牛乳使用量</a:t>
            </a:r>
            <a:r>
              <a:rPr lang="en-US" altLang="ja-JP" sz="2800" dirty="0"/>
              <a:t>)</a:t>
            </a:r>
            <a:r>
              <a:rPr lang="ja-JP" altLang="en-US" sz="2800"/>
              <a:t>＝</a:t>
            </a:r>
            <a:r>
              <a:rPr lang="en-US" altLang="ja-JP" sz="2800" dirty="0"/>
              <a:t>(</a:t>
            </a:r>
            <a:r>
              <a:rPr lang="ja-JP" altLang="en-US" sz="2800"/>
              <a:t>商品の牛乳使用の総量</a:t>
            </a:r>
            <a:r>
              <a:rPr lang="en-US" altLang="ja-JP" sz="2800" dirty="0"/>
              <a:t>)</a:t>
            </a:r>
            <a:endParaRPr kumimoji="1" lang="ja-JP" altLang="en-US" sz="2800"/>
          </a:p>
        </p:txBody>
      </p:sp>
    </p:spTree>
    <p:extLst>
      <p:ext uri="{BB962C8B-B14F-4D97-AF65-F5344CB8AC3E}">
        <p14:creationId xmlns:p14="http://schemas.microsoft.com/office/powerpoint/2010/main" val="203487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125EAB-8947-85D8-C20F-D375B93FFE16}"/>
              </a:ext>
            </a:extLst>
          </p:cNvPr>
          <p:cNvSpPr>
            <a:spLocks noGrp="1"/>
          </p:cNvSpPr>
          <p:nvPr>
            <p:ph type="title"/>
          </p:nvPr>
        </p:nvSpPr>
        <p:spPr/>
        <p:txBody>
          <a:bodyPr/>
          <a:lstStyle/>
          <a:p>
            <a:r>
              <a:rPr kumimoji="1" lang="ja-JP" altLang="en-US" b="1"/>
              <a:t>出力の例</a:t>
            </a:r>
          </a:p>
        </p:txBody>
      </p:sp>
      <p:pic>
        <p:nvPicPr>
          <p:cNvPr id="5" name="コンテンツ プレースホルダー 4">
            <a:extLst>
              <a:ext uri="{FF2B5EF4-FFF2-40B4-BE49-F238E27FC236}">
                <a16:creationId xmlns:a16="http://schemas.microsoft.com/office/drawing/2014/main" id="{1F539A3D-AA12-FE3E-D496-F5B6009A9C04}"/>
              </a:ext>
            </a:extLst>
          </p:cNvPr>
          <p:cNvPicPr>
            <a:picLocks noGrp="1" noChangeAspect="1"/>
          </p:cNvPicPr>
          <p:nvPr>
            <p:ph idx="1"/>
          </p:nvPr>
        </p:nvPicPr>
        <p:blipFill rotWithShape="1">
          <a:blip r:embed="rId2"/>
          <a:srcRect l="31795" t="5579" r="35171" b="10185"/>
          <a:stretch/>
        </p:blipFill>
        <p:spPr>
          <a:xfrm>
            <a:off x="6472052" y="837901"/>
            <a:ext cx="3431969" cy="5469700"/>
          </a:xfrm>
        </p:spPr>
      </p:pic>
      <p:sp>
        <p:nvSpPr>
          <p:cNvPr id="6" name="テキスト ボックス 5">
            <a:extLst>
              <a:ext uri="{FF2B5EF4-FFF2-40B4-BE49-F238E27FC236}">
                <a16:creationId xmlns:a16="http://schemas.microsoft.com/office/drawing/2014/main" id="{5EAF7E98-0F4F-C1D0-3CD3-E9D28E86F5DB}"/>
              </a:ext>
            </a:extLst>
          </p:cNvPr>
          <p:cNvSpPr txBox="1"/>
          <p:nvPr/>
        </p:nvSpPr>
        <p:spPr>
          <a:xfrm>
            <a:off x="838200" y="1690688"/>
            <a:ext cx="4481945" cy="3970318"/>
          </a:xfrm>
          <a:prstGeom prst="rect">
            <a:avLst/>
          </a:prstGeom>
          <a:noFill/>
        </p:spPr>
        <p:txBody>
          <a:bodyPr wrap="square" rtlCol="0">
            <a:spAutoFit/>
          </a:bodyPr>
          <a:lstStyle/>
          <a:p>
            <a:r>
              <a:rPr lang="ja-JP" altLang="en-US" sz="2800"/>
              <a:t>左の写真に示したように</a:t>
            </a:r>
            <a:endParaRPr lang="en-US" altLang="ja-JP" sz="2800" dirty="0"/>
          </a:p>
          <a:p>
            <a:r>
              <a:rPr lang="ja-JP" altLang="en-US" sz="2800"/>
              <a:t>その日の各商品の売上が</a:t>
            </a:r>
            <a:endParaRPr lang="en-US" altLang="ja-JP" sz="2800" dirty="0"/>
          </a:p>
          <a:p>
            <a:r>
              <a:rPr lang="ja-JP" altLang="en-US" sz="2800"/>
              <a:t>牛乳を含む商品の売上個数とともに表示される。</a:t>
            </a:r>
            <a:endParaRPr lang="en-US" altLang="ja-JP" sz="2800" dirty="0"/>
          </a:p>
          <a:p>
            <a:endParaRPr lang="en-US" altLang="ja-JP" sz="2800" dirty="0"/>
          </a:p>
          <a:p>
            <a:endParaRPr lang="en-US" altLang="ja-JP" sz="2800" dirty="0"/>
          </a:p>
          <a:p>
            <a:r>
              <a:rPr lang="en-US" altLang="ja-JP" sz="2800" dirty="0"/>
              <a:t>※</a:t>
            </a:r>
            <a:r>
              <a:rPr lang="ja-JP" altLang="en-US" sz="2800"/>
              <a:t>気温や降水量については気象庁のホームページより取得した</a:t>
            </a:r>
            <a:endParaRPr lang="en-US" altLang="ja-JP" sz="2800" dirty="0"/>
          </a:p>
        </p:txBody>
      </p:sp>
    </p:spTree>
    <p:extLst>
      <p:ext uri="{BB962C8B-B14F-4D97-AF65-F5344CB8AC3E}">
        <p14:creationId xmlns:p14="http://schemas.microsoft.com/office/powerpoint/2010/main" val="34362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E0F6E4-F9BB-3582-4740-BBECE6DC1698}"/>
              </a:ext>
            </a:extLst>
          </p:cNvPr>
          <p:cNvSpPr>
            <a:spLocks noGrp="1"/>
          </p:cNvSpPr>
          <p:nvPr>
            <p:ph type="title"/>
          </p:nvPr>
        </p:nvSpPr>
        <p:spPr/>
        <p:txBody>
          <a:bodyPr/>
          <a:lstStyle/>
          <a:p>
            <a:r>
              <a:rPr lang="ja-JP" altLang="en-US" b="1"/>
              <a:t>結果の解析</a:t>
            </a:r>
            <a:endParaRPr kumimoji="1" lang="ja-JP" altLang="en-US" b="1"/>
          </a:p>
        </p:txBody>
      </p:sp>
      <p:sp>
        <p:nvSpPr>
          <p:cNvPr id="3" name="コンテンツ プレースホルダー 2">
            <a:extLst>
              <a:ext uri="{FF2B5EF4-FFF2-40B4-BE49-F238E27FC236}">
                <a16:creationId xmlns:a16="http://schemas.microsoft.com/office/drawing/2014/main" id="{AD63DE02-D185-792C-944E-B6B650041A1D}"/>
              </a:ext>
            </a:extLst>
          </p:cNvPr>
          <p:cNvSpPr>
            <a:spLocks noGrp="1"/>
          </p:cNvSpPr>
          <p:nvPr>
            <p:ph idx="1"/>
          </p:nvPr>
        </p:nvSpPr>
        <p:spPr>
          <a:xfrm>
            <a:off x="8567530" y="1690688"/>
            <a:ext cx="3124200" cy="4351338"/>
          </a:xfrm>
        </p:spPr>
        <p:txBody>
          <a:bodyPr/>
          <a:lstStyle/>
          <a:p>
            <a:r>
              <a:rPr lang="ja-JP" altLang="en-US"/>
              <a:t>その日毎のミルク使用量についてグラフにしたところ曜日における変動が見られた。</a:t>
            </a:r>
            <a:endParaRPr lang="en-US" altLang="ja-JP" dirty="0"/>
          </a:p>
        </p:txBody>
      </p:sp>
      <p:pic>
        <p:nvPicPr>
          <p:cNvPr id="5" name="図 4" descr="グラフ, 折れ線グラフ&#10;&#10;自動的に生成された説明">
            <a:extLst>
              <a:ext uri="{FF2B5EF4-FFF2-40B4-BE49-F238E27FC236}">
                <a16:creationId xmlns:a16="http://schemas.microsoft.com/office/drawing/2014/main" id="{0D2837DE-9F85-D64D-E9EE-E57430FDD950}"/>
              </a:ext>
            </a:extLst>
          </p:cNvPr>
          <p:cNvPicPr>
            <a:picLocks noChangeAspect="1"/>
          </p:cNvPicPr>
          <p:nvPr/>
        </p:nvPicPr>
        <p:blipFill>
          <a:blip r:embed="rId2"/>
          <a:stretch>
            <a:fillRect/>
          </a:stretch>
        </p:blipFill>
        <p:spPr>
          <a:xfrm>
            <a:off x="0" y="1910520"/>
            <a:ext cx="8398152" cy="4351337"/>
          </a:xfrm>
          <a:prstGeom prst="rect">
            <a:avLst/>
          </a:prstGeom>
        </p:spPr>
      </p:pic>
    </p:spTree>
    <p:extLst>
      <p:ext uri="{BB962C8B-B14F-4D97-AF65-F5344CB8AC3E}">
        <p14:creationId xmlns:p14="http://schemas.microsoft.com/office/powerpoint/2010/main" val="413673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20D0B-371E-2190-C927-FEF1F2709253}"/>
              </a:ext>
            </a:extLst>
          </p:cNvPr>
          <p:cNvSpPr>
            <a:spLocks noGrp="1"/>
          </p:cNvSpPr>
          <p:nvPr>
            <p:ph type="title"/>
          </p:nvPr>
        </p:nvSpPr>
        <p:spPr/>
        <p:txBody>
          <a:bodyPr/>
          <a:lstStyle/>
          <a:p>
            <a:r>
              <a:rPr lang="ja-JP" altLang="en-US" b="1"/>
              <a:t>結果の解析</a:t>
            </a:r>
            <a:endParaRPr kumimoji="1" lang="ja-JP" altLang="en-US" b="1"/>
          </a:p>
        </p:txBody>
      </p:sp>
      <p:sp>
        <p:nvSpPr>
          <p:cNvPr id="3" name="コンテンツ プレースホルダー 2">
            <a:extLst>
              <a:ext uri="{FF2B5EF4-FFF2-40B4-BE49-F238E27FC236}">
                <a16:creationId xmlns:a16="http://schemas.microsoft.com/office/drawing/2014/main" id="{146591A4-A88F-C50B-2B32-F78645057A6C}"/>
              </a:ext>
            </a:extLst>
          </p:cNvPr>
          <p:cNvSpPr>
            <a:spLocks noGrp="1"/>
          </p:cNvSpPr>
          <p:nvPr>
            <p:ph idx="1"/>
          </p:nvPr>
        </p:nvSpPr>
        <p:spPr>
          <a:xfrm>
            <a:off x="7036904" y="1825625"/>
            <a:ext cx="4316896" cy="4351338"/>
          </a:xfrm>
        </p:spPr>
        <p:txBody>
          <a:bodyPr/>
          <a:lstStyle/>
          <a:p>
            <a:r>
              <a:rPr kumimoji="1" lang="ja-JP" altLang="en-US"/>
              <a:t>次にあたたかい商品と冷たい商品に分け最高気温との相関をとったところ冷たいものは正のあたたかいものについては負の相関が見られた</a:t>
            </a:r>
            <a:endParaRPr kumimoji="1" lang="en-US" altLang="ja-JP" dirty="0"/>
          </a:p>
          <a:p>
            <a:endParaRPr lang="en-US" altLang="ja-JP" dirty="0"/>
          </a:p>
          <a:p>
            <a:r>
              <a:rPr kumimoji="1" lang="ja-JP" altLang="en-US">
                <a:solidFill>
                  <a:srgbClr val="0070C0"/>
                </a:solidFill>
              </a:rPr>
              <a:t>青点冷たい商品</a:t>
            </a:r>
            <a:endParaRPr kumimoji="1" lang="en-US" altLang="ja-JP" dirty="0">
              <a:solidFill>
                <a:srgbClr val="0070C0"/>
              </a:solidFill>
            </a:endParaRPr>
          </a:p>
          <a:p>
            <a:r>
              <a:rPr lang="ja-JP" altLang="en-US">
                <a:solidFill>
                  <a:srgbClr val="FF0000"/>
                </a:solidFill>
              </a:rPr>
              <a:t>赤点温かい商品</a:t>
            </a:r>
            <a:endParaRPr kumimoji="1" lang="ja-JP" altLang="en-US">
              <a:solidFill>
                <a:srgbClr val="FF0000"/>
              </a:solidFill>
            </a:endParaRPr>
          </a:p>
        </p:txBody>
      </p:sp>
      <p:pic>
        <p:nvPicPr>
          <p:cNvPr id="5" name="図 4" descr="グラフ, 散布図&#10;&#10;自動的に生成された説明">
            <a:extLst>
              <a:ext uri="{FF2B5EF4-FFF2-40B4-BE49-F238E27FC236}">
                <a16:creationId xmlns:a16="http://schemas.microsoft.com/office/drawing/2014/main" id="{66631B33-ACAD-BCC3-942F-49429C8A87C2}"/>
              </a:ext>
            </a:extLst>
          </p:cNvPr>
          <p:cNvPicPr>
            <a:picLocks noChangeAspect="1"/>
          </p:cNvPicPr>
          <p:nvPr/>
        </p:nvPicPr>
        <p:blipFill>
          <a:blip r:embed="rId2"/>
          <a:stretch>
            <a:fillRect/>
          </a:stretch>
        </p:blipFill>
        <p:spPr>
          <a:xfrm>
            <a:off x="838199" y="1690688"/>
            <a:ext cx="5980043" cy="4898226"/>
          </a:xfrm>
          <a:prstGeom prst="rect">
            <a:avLst/>
          </a:prstGeom>
        </p:spPr>
      </p:pic>
    </p:spTree>
    <p:extLst>
      <p:ext uri="{BB962C8B-B14F-4D97-AF65-F5344CB8AC3E}">
        <p14:creationId xmlns:p14="http://schemas.microsoft.com/office/powerpoint/2010/main" val="54792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36DFB-6C80-4994-BA14-63F9F719737D}"/>
              </a:ext>
            </a:extLst>
          </p:cNvPr>
          <p:cNvSpPr>
            <a:spLocks noGrp="1"/>
          </p:cNvSpPr>
          <p:nvPr>
            <p:ph type="title"/>
          </p:nvPr>
        </p:nvSpPr>
        <p:spPr/>
        <p:txBody>
          <a:bodyPr/>
          <a:lstStyle/>
          <a:p>
            <a:r>
              <a:rPr kumimoji="1" lang="ja-JP" altLang="en-US" b="1"/>
              <a:t>牛乳の消費量の将来予測</a:t>
            </a:r>
          </a:p>
        </p:txBody>
      </p:sp>
      <p:sp>
        <p:nvSpPr>
          <p:cNvPr id="3" name="コンテンツ プレースホルダー 2">
            <a:extLst>
              <a:ext uri="{FF2B5EF4-FFF2-40B4-BE49-F238E27FC236}">
                <a16:creationId xmlns:a16="http://schemas.microsoft.com/office/drawing/2014/main" id="{10CAA772-48AF-8793-602E-43472E9FC9A2}"/>
              </a:ext>
            </a:extLst>
          </p:cNvPr>
          <p:cNvSpPr>
            <a:spLocks noGrp="1"/>
          </p:cNvSpPr>
          <p:nvPr>
            <p:ph idx="1"/>
          </p:nvPr>
        </p:nvSpPr>
        <p:spPr>
          <a:xfrm>
            <a:off x="838200" y="1825624"/>
            <a:ext cx="10515600" cy="4775591"/>
          </a:xfrm>
        </p:spPr>
        <p:txBody>
          <a:bodyPr>
            <a:normAutofit lnSpcReduction="10000"/>
          </a:bodyPr>
          <a:lstStyle/>
          <a:p>
            <a:r>
              <a:rPr lang="ja-JP" altLang="en-US"/>
              <a:t>教師データ</a:t>
            </a:r>
            <a:endParaRPr lang="en-US" altLang="ja-JP" dirty="0"/>
          </a:p>
          <a:p>
            <a:r>
              <a:rPr kumimoji="1" lang="en-US" altLang="ja-JP" dirty="0"/>
              <a:t>2022/05/07</a:t>
            </a:r>
            <a:r>
              <a:rPr lang="en-US" altLang="ja-JP" dirty="0"/>
              <a:t>-2022/10/21</a:t>
            </a:r>
          </a:p>
          <a:p>
            <a:r>
              <a:rPr lang="ja-JP" altLang="en-US"/>
              <a:t>テストデータ</a:t>
            </a:r>
            <a:endParaRPr lang="en-US" altLang="ja-JP" dirty="0"/>
          </a:p>
          <a:p>
            <a:r>
              <a:rPr lang="en-US" altLang="ja-JP" dirty="0"/>
              <a:t>2022/10/22-2022/11/13</a:t>
            </a:r>
          </a:p>
          <a:p>
            <a:r>
              <a:rPr lang="ja-JP" altLang="en-US"/>
              <a:t>説明変数</a:t>
            </a:r>
            <a:endParaRPr lang="en-US" altLang="ja-JP" dirty="0"/>
          </a:p>
          <a:p>
            <a:r>
              <a:rPr lang="ja-JP" altLang="en-US"/>
              <a:t>日付、曜日、最高気温、最低気温、平均気温、降水量、日照時間、降雪量、湿度、雲量</a:t>
            </a:r>
            <a:endParaRPr lang="en-US" altLang="ja-JP" dirty="0"/>
          </a:p>
          <a:p>
            <a:r>
              <a:rPr lang="ja-JP" altLang="en-US"/>
              <a:t>目的変数</a:t>
            </a:r>
            <a:endParaRPr lang="en-US" altLang="ja-JP" dirty="0"/>
          </a:p>
          <a:p>
            <a:r>
              <a:rPr lang="ja-JP" altLang="en-US"/>
              <a:t>温かい商品の牛乳消費量</a:t>
            </a:r>
            <a:endParaRPr lang="en-US" altLang="ja-JP" dirty="0"/>
          </a:p>
          <a:p>
            <a:r>
              <a:rPr lang="ja-JP" altLang="en-US"/>
              <a:t>解析には</a:t>
            </a:r>
            <a:r>
              <a:rPr lang="en-US" altLang="ja-JP" dirty="0"/>
              <a:t>scikit-learn</a:t>
            </a:r>
            <a:r>
              <a:rPr lang="ja-JP" altLang="en-US"/>
              <a:t>のランダムフォレストを用いた</a:t>
            </a:r>
            <a:endParaRPr lang="en-US" altLang="ja-JP" dirty="0"/>
          </a:p>
          <a:p>
            <a:pPr marL="0" indent="0">
              <a:buNone/>
            </a:pPr>
            <a:endParaRPr lang="en-US" altLang="ja-JP" dirty="0"/>
          </a:p>
          <a:p>
            <a:endParaRPr kumimoji="1" lang="en-US" altLang="ja-JP" dirty="0"/>
          </a:p>
        </p:txBody>
      </p:sp>
    </p:spTree>
    <p:extLst>
      <p:ext uri="{BB962C8B-B14F-4D97-AF65-F5344CB8AC3E}">
        <p14:creationId xmlns:p14="http://schemas.microsoft.com/office/powerpoint/2010/main" val="41177428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7372</TotalTime>
  <Words>535</Words>
  <Application>Microsoft Macintosh PowerPoint</Application>
  <PresentationFormat>ワイド画面</PresentationFormat>
  <Paragraphs>79</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コーヒーマシン 牛乳廃棄量削減に向けて</vt:lpstr>
      <vt:lpstr>コーヒーマシンについて</vt:lpstr>
      <vt:lpstr>牛乳廃棄が多いことのデメリット</vt:lpstr>
      <vt:lpstr>牛乳使用量について知る</vt:lpstr>
      <vt:lpstr>牛乳の総使用量の計算</vt:lpstr>
      <vt:lpstr>出力の例</vt:lpstr>
      <vt:lpstr>結果の解析</vt:lpstr>
      <vt:lpstr>結果の解析</vt:lpstr>
      <vt:lpstr>牛乳の消費量の将来予測</vt:lpstr>
      <vt:lpstr>解析の結果</vt:lpstr>
      <vt:lpstr>これから行おうとしている事</vt:lpstr>
      <vt:lpstr>付録</vt:lpstr>
      <vt:lpstr>付録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コーヒーマシン 牛乳廃棄量削減に向けて</dc:title>
  <dc:creator>和地　倭</dc:creator>
  <cp:lastModifiedBy>和地　倭</cp:lastModifiedBy>
  <cp:revision>4</cp:revision>
  <dcterms:created xsi:type="dcterms:W3CDTF">2023-01-11T11:53:15Z</dcterms:created>
  <dcterms:modified xsi:type="dcterms:W3CDTF">2024-08-25T17:11:06Z</dcterms:modified>
</cp:coreProperties>
</file>