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2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21.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_rels/presentation.xml.rels" ContentType="application/vnd.openxmlformats-package.relationships+xml"/>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media/image12.png" ContentType="image/png"/>
  <Override PartName="/ppt/media/image13.png" ContentType="image/png"/>
  <Override PartName="/ppt/media/image11.jpeg" ContentType="image/jpeg"/>
  <Override PartName="/ppt/media/image9.jpeg" ContentType="image/jpeg"/>
  <Override PartName="/ppt/media/image7.jpeg" ContentType="image/jpeg"/>
  <Override PartName="/ppt/media/image18.png" ContentType="image/png"/>
  <Override PartName="/ppt/media/image20.png" ContentType="image/png"/>
  <Override PartName="/ppt/media/image6.png" ContentType="image/png"/>
  <Override PartName="/ppt/media/image3.wmf" ContentType="image/x-wmf"/>
  <Override PartName="/ppt/media/image21.png" ContentType="image/png"/>
  <Override PartName="/ppt/media/image19.png" ContentType="image/png"/>
  <Override PartName="/ppt/media/image17.png" ContentType="image/png"/>
  <Override PartName="/ppt/media/image16.png" ContentType="image/png"/>
  <Override PartName="/ppt/media/image15.png" ContentType="image/png"/>
  <Override PartName="/ppt/media/image5.jpeg" ContentType="image/jpeg"/>
  <Override PartName="/ppt/media/image8.jpeg" ContentType="image/jpeg"/>
  <Override PartName="/ppt/media/image10.jpeg" ContentType="image/jpeg"/>
  <Override PartName="/ppt/media/image14.png" ContentType="image/png"/>
  <Override PartName="/ppt/media/image1.wmf" ContentType="image/x-wmf"/>
  <Override PartName="/ppt/media/image2.wmf" ContentType="image/x-wmf"/>
  <Override PartName="/ppt/media/image4.wmf" ContentType="image/x-wmf"/>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SE" sz="1800" spc="-1" strike="noStrike">
                <a:solidFill>
                  <a:srgbClr val="000000"/>
                </a:solidFill>
                <a:latin typeface="Arial"/>
              </a:rPr>
              <a:t>Click to move the slide</a:t>
            </a:r>
            <a:endParaRPr b="0" lang="en-SE" sz="1800" spc="-1" strike="noStrike">
              <a:solidFill>
                <a:srgbClr val="000000"/>
              </a:solidFill>
              <a:latin typeface="Arial"/>
            </a:endParaRPr>
          </a:p>
        </p:txBody>
      </p:sp>
      <p:sp>
        <p:nvSpPr>
          <p:cNvPr id="311"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312"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313" name="PlaceHolder 4"/>
          <p:cNvSpPr>
            <a:spLocks noGrp="1"/>
          </p:cNvSpPr>
          <p:nvPr>
            <p:ph type="dt"/>
          </p:nvPr>
        </p:nvSpPr>
        <p:spPr>
          <a:xfrm>
            <a:off x="4399200" y="0"/>
            <a:ext cx="3372840" cy="502560"/>
          </a:xfrm>
          <a:prstGeom prst="rect">
            <a:avLst/>
          </a:prstGeom>
          <a:noFill/>
          <a:ln w="0">
            <a:noFill/>
          </a:ln>
        </p:spPr>
        <p:txBody>
          <a:bodyPr lIns="0" rIns="0" tIns="0" bIns="0" anchor="t">
            <a:noAutofit/>
          </a:bodyPr>
          <a:p>
            <a:pPr algn="r">
              <a:buNone/>
            </a:pPr>
            <a:r>
              <a:rPr b="0" lang="en-US" sz="1400" spc="-1" strike="noStrike">
                <a:latin typeface="Times New Roman"/>
              </a:rPr>
              <a:t>&lt;date/time&gt;</a:t>
            </a:r>
            <a:endParaRPr b="0" lang="en-US" sz="1400" spc="-1" strike="noStrike">
              <a:latin typeface="Times New Roman"/>
            </a:endParaRPr>
          </a:p>
        </p:txBody>
      </p:sp>
      <p:sp>
        <p:nvSpPr>
          <p:cNvPr id="314" name="PlaceHolder 5"/>
          <p:cNvSpPr>
            <a:spLocks noGrp="1"/>
          </p:cNvSpPr>
          <p:nvPr>
            <p:ph type="ftr"/>
          </p:nvPr>
        </p:nvSpPr>
        <p:spPr>
          <a:xfrm>
            <a:off x="0" y="9555480"/>
            <a:ext cx="3372840" cy="502560"/>
          </a:xfrm>
          <a:prstGeom prst="rect">
            <a:avLst/>
          </a:prstGeom>
          <a:noFill/>
          <a:ln w="0">
            <a:noFill/>
          </a:ln>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315" name="PlaceHolder 6"/>
          <p:cNvSpPr>
            <a:spLocks noGrp="1"/>
          </p:cNvSpPr>
          <p:nvPr>
            <p:ph type="sldNum"/>
          </p:nvPr>
        </p:nvSpPr>
        <p:spPr>
          <a:xfrm>
            <a:off x="4399200" y="9555480"/>
            <a:ext cx="3372840" cy="502560"/>
          </a:xfrm>
          <a:prstGeom prst="rect">
            <a:avLst/>
          </a:prstGeom>
          <a:noFill/>
          <a:ln w="0">
            <a:noFill/>
          </a:ln>
        </p:spPr>
        <p:txBody>
          <a:bodyPr lIns="0" rIns="0" tIns="0" bIns="0" anchor="b">
            <a:noAutofit/>
          </a:bodyPr>
          <a:p>
            <a:pPr algn="r">
              <a:buNone/>
            </a:pPr>
            <a:fld id="{0817811A-B34A-48C8-9D52-FA22AC32583A}"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6040" cy="3085920"/>
          </a:xfrm>
          <a:prstGeom prst="rect">
            <a:avLst/>
          </a:prstGeom>
          <a:ln w="0">
            <a:noFill/>
          </a:ln>
        </p:spPr>
      </p:sp>
      <p:sp>
        <p:nvSpPr>
          <p:cNvPr id="361"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362" name="PlaceHolder 3"/>
          <p:cNvSpPr>
            <a:spLocks noGrp="1"/>
          </p:cNvSpPr>
          <p:nvPr>
            <p:ph type="sldNum"/>
          </p:nvPr>
        </p:nvSpPr>
        <p:spPr>
          <a:xfrm>
            <a:off x="3884760" y="8685360"/>
            <a:ext cx="2971080" cy="457920"/>
          </a:xfrm>
          <a:prstGeom prst="rect">
            <a:avLst/>
          </a:prstGeom>
          <a:noFill/>
          <a:ln w="0">
            <a:noFill/>
          </a:ln>
        </p:spPr>
        <p:txBody>
          <a:bodyPr lIns="0" rIns="0" tIns="0" bIns="0" anchor="b">
            <a:noAutofit/>
          </a:bodyPr>
          <a:p>
            <a:pPr algn="r">
              <a:lnSpc>
                <a:spcPct val="100000"/>
              </a:lnSpc>
              <a:buNone/>
            </a:pPr>
            <a:fld id="{0541C955-4D86-4B16-9501-FF7BC03AE9AA}" type="slidenum">
              <a:rPr b="0" lang="sv-SE"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sldImg"/>
          </p:nvPr>
        </p:nvSpPr>
        <p:spPr>
          <a:xfrm>
            <a:off x="685800" y="1143000"/>
            <a:ext cx="5486040" cy="3085920"/>
          </a:xfrm>
          <a:prstGeom prst="rect">
            <a:avLst/>
          </a:prstGeom>
          <a:ln w="0">
            <a:noFill/>
          </a:ln>
        </p:spPr>
      </p:sp>
      <p:sp>
        <p:nvSpPr>
          <p:cNvPr id="385"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GB" sz="2000" spc="-1" strike="noStrike">
                <a:latin typeface="Arial"/>
              </a:rPr>
              <a:t>Nobel laureates: </a:t>
            </a:r>
            <a:r>
              <a:rPr b="0" lang="sv-SE" sz="2000" spc="-1" strike="noStrike">
                <a:latin typeface="Arial"/>
              </a:rPr>
              <a:t>Sune Bergström </a:t>
            </a:r>
            <a:r>
              <a:rPr b="0" lang="en-GB" sz="2000" spc="-1" strike="noStrike">
                <a:latin typeface="Arial"/>
              </a:rPr>
              <a:t>(Physiology or Medicine 1982) , </a:t>
            </a:r>
            <a:r>
              <a:rPr b="0" lang="sv-SE" sz="2000" spc="-1" strike="noStrike">
                <a:latin typeface="Arial"/>
              </a:rPr>
              <a:t>Arvid Carlsson </a:t>
            </a:r>
            <a:r>
              <a:rPr b="0" lang="en-GB" sz="2000" spc="-1" strike="noStrike">
                <a:latin typeface="Arial"/>
              </a:rPr>
              <a:t>(Physiology or Medicine 2000), </a:t>
            </a:r>
            <a:r>
              <a:rPr b="0" lang="sv-SE" sz="2000" spc="-1" strike="noStrike">
                <a:latin typeface="Arial"/>
              </a:rPr>
              <a:t>Bertil Ohlin </a:t>
            </a:r>
            <a:r>
              <a:rPr b="0" lang="en-GB" sz="2000" spc="-1" strike="noStrike">
                <a:latin typeface="Arial"/>
              </a:rPr>
              <a:t>(Economy 1977), </a:t>
            </a:r>
            <a:r>
              <a:rPr b="0" lang="sv-SE" sz="2000" spc="-1" strike="noStrike">
                <a:latin typeface="Arial"/>
              </a:rPr>
              <a:t>Bengt Samuelsson </a:t>
            </a:r>
            <a:r>
              <a:rPr b="0" lang="en-GB" sz="2000" spc="-1" strike="noStrike">
                <a:latin typeface="Arial"/>
              </a:rPr>
              <a:t>(Physiology or Medicine 1982), </a:t>
            </a:r>
            <a:r>
              <a:rPr b="0" lang="sv-SE" sz="2000" spc="-1" strike="noStrike">
                <a:latin typeface="Arial"/>
              </a:rPr>
              <a:t>Manne Siegbahn </a:t>
            </a:r>
            <a:r>
              <a:rPr b="0" lang="en-GB" sz="2000" spc="-1" strike="noStrike">
                <a:latin typeface="Arial"/>
              </a:rPr>
              <a:t>(Physics 1924).</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GB" sz="2000" spc="-1" strike="noStrike">
                <a:latin typeface="Arial"/>
              </a:rPr>
              <a:t>Prime minister: Swedish prime ministers </a:t>
            </a:r>
            <a:r>
              <a:rPr b="0" lang="sv-SE" sz="2000" spc="-1" strike="noStrike">
                <a:latin typeface="Arial"/>
              </a:rPr>
              <a:t>Tage Erlander</a:t>
            </a:r>
            <a:r>
              <a:rPr b="0" lang="en-GB" sz="2000" spc="-1" strike="noStrike">
                <a:latin typeface="Arial"/>
              </a:rPr>
              <a:t>, </a:t>
            </a:r>
            <a:r>
              <a:rPr b="0" lang="sv-SE" sz="2000" spc="-1" strike="noStrike">
                <a:latin typeface="Arial"/>
              </a:rPr>
              <a:t>Ernst Wigfors</a:t>
            </a:r>
            <a:r>
              <a:rPr b="0" lang="en-GB" sz="2000" spc="-1" strike="noStrike">
                <a:latin typeface="Arial"/>
              </a:rPr>
              <a:t>, </a:t>
            </a:r>
            <a:r>
              <a:rPr b="0" lang="sv-SE" sz="2000" spc="-1" strike="noStrike">
                <a:latin typeface="Arial"/>
              </a:rPr>
              <a:t>Ingvar Carlsson.</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GB" sz="2000" spc="-1" strike="noStrike">
                <a:latin typeface="Arial"/>
              </a:rPr>
              <a:t>President: Rupiah Banda, President of Zambia (2008–2001).</a:t>
            </a:r>
            <a:endParaRPr b="0" lang="en-US" sz="2000" spc="-1" strike="noStrike">
              <a:latin typeface="Arial"/>
            </a:endParaRPr>
          </a:p>
        </p:txBody>
      </p:sp>
      <p:sp>
        <p:nvSpPr>
          <p:cNvPr id="386" name="PlaceHolder 3"/>
          <p:cNvSpPr>
            <a:spLocks noGrp="1"/>
          </p:cNvSpPr>
          <p:nvPr>
            <p:ph type="sldNum"/>
          </p:nvPr>
        </p:nvSpPr>
        <p:spPr>
          <a:xfrm>
            <a:off x="3884760" y="8685360"/>
            <a:ext cx="2971080" cy="457920"/>
          </a:xfrm>
          <a:prstGeom prst="rect">
            <a:avLst/>
          </a:prstGeom>
          <a:noFill/>
          <a:ln w="0">
            <a:noFill/>
          </a:ln>
        </p:spPr>
        <p:txBody>
          <a:bodyPr lIns="0" rIns="0" tIns="0" bIns="0" anchor="b">
            <a:noAutofit/>
          </a:bodyPr>
          <a:p>
            <a:pPr algn="r">
              <a:lnSpc>
                <a:spcPct val="100000"/>
              </a:lnSpc>
              <a:buNone/>
            </a:pPr>
            <a:fld id="{14FB20D9-A559-4CE4-99C7-AF286863D78D}" type="slidenum">
              <a:rPr b="0" lang="sv-SE"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sldImg"/>
          </p:nvPr>
        </p:nvSpPr>
        <p:spPr>
          <a:xfrm>
            <a:off x="685800" y="1143000"/>
            <a:ext cx="5485680" cy="3085560"/>
          </a:xfrm>
          <a:prstGeom prst="rect">
            <a:avLst/>
          </a:prstGeom>
          <a:ln w="0">
            <a:noFill/>
          </a:ln>
        </p:spPr>
      </p:sp>
      <p:sp>
        <p:nvSpPr>
          <p:cNvPr id="364"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365" name="PlaceHolder 3"/>
          <p:cNvSpPr>
            <a:spLocks noGrp="1"/>
          </p:cNvSpPr>
          <p:nvPr>
            <p:ph type="sldNum"/>
          </p:nvPr>
        </p:nvSpPr>
        <p:spPr>
          <a:xfrm>
            <a:off x="3884760" y="8685360"/>
            <a:ext cx="2971080" cy="457920"/>
          </a:xfrm>
          <a:prstGeom prst="rect">
            <a:avLst/>
          </a:prstGeom>
          <a:noFill/>
          <a:ln w="0">
            <a:noFill/>
          </a:ln>
        </p:spPr>
        <p:txBody>
          <a:bodyPr lIns="0" rIns="0" tIns="0" bIns="0" anchor="b">
            <a:noAutofit/>
          </a:bodyPr>
          <a:p>
            <a:pPr algn="r">
              <a:lnSpc>
                <a:spcPct val="100000"/>
              </a:lnSpc>
              <a:buNone/>
            </a:pPr>
            <a:fld id="{ECABF008-87C8-42C3-BC26-C13F5F51A573}" type="slidenum">
              <a:rPr b="0" lang="sv-SE"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sldImg"/>
          </p:nvPr>
        </p:nvSpPr>
        <p:spPr>
          <a:xfrm>
            <a:off x="685800" y="1143000"/>
            <a:ext cx="5485680" cy="3085560"/>
          </a:xfrm>
          <a:prstGeom prst="rect">
            <a:avLst/>
          </a:prstGeom>
          <a:ln w="0">
            <a:noFill/>
          </a:ln>
        </p:spPr>
      </p:sp>
      <p:sp>
        <p:nvSpPr>
          <p:cNvPr id="388"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389" name="PlaceHolder 3"/>
          <p:cNvSpPr>
            <a:spLocks noGrp="1"/>
          </p:cNvSpPr>
          <p:nvPr>
            <p:ph type="sldNum"/>
          </p:nvPr>
        </p:nvSpPr>
        <p:spPr>
          <a:xfrm>
            <a:off x="3884760" y="8685360"/>
            <a:ext cx="2971080" cy="457920"/>
          </a:xfrm>
          <a:prstGeom prst="rect">
            <a:avLst/>
          </a:prstGeom>
          <a:noFill/>
          <a:ln w="0">
            <a:noFill/>
          </a:ln>
        </p:spPr>
        <p:txBody>
          <a:bodyPr lIns="0" rIns="0" tIns="0" bIns="0" anchor="b">
            <a:noAutofit/>
          </a:bodyPr>
          <a:p>
            <a:pPr algn="r">
              <a:lnSpc>
                <a:spcPct val="100000"/>
              </a:lnSpc>
              <a:buNone/>
            </a:pPr>
            <a:fld id="{E231D282-95BA-4544-8C57-9CAA1AA30A29}" type="slidenum">
              <a:rPr b="0" lang="sv-SE"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sldImg"/>
          </p:nvPr>
        </p:nvSpPr>
        <p:spPr>
          <a:xfrm>
            <a:off x="685800" y="1143000"/>
            <a:ext cx="5486040" cy="3085920"/>
          </a:xfrm>
          <a:prstGeom prst="rect">
            <a:avLst/>
          </a:prstGeom>
          <a:ln w="0">
            <a:noFill/>
          </a:ln>
        </p:spPr>
      </p:sp>
      <p:sp>
        <p:nvSpPr>
          <p:cNvPr id="367"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17000"/>
              </a:lnSpc>
              <a:buNone/>
              <a:tabLst>
                <a:tab algn="l" pos="0"/>
              </a:tabLst>
            </a:pPr>
            <a:r>
              <a:rPr b="0" lang="en-GB" sz="2000" spc="-1" strike="noStrike">
                <a:latin typeface="Arial"/>
              </a:rPr>
              <a:t>Within the university there is also the MAX IV, International Environment Institute IIIEE, as well as several research centres and public activities. Closely linked to the university is also the Raoul Wallenberg Institute of Human Rights and Humanitarian Law.</a:t>
            </a:r>
            <a:endParaRPr b="0" lang="en-US" sz="2000" spc="-1" strike="noStrike">
              <a:latin typeface="Arial"/>
            </a:endParaRPr>
          </a:p>
        </p:txBody>
      </p:sp>
      <p:sp>
        <p:nvSpPr>
          <p:cNvPr id="368" name="PlaceHolder 3"/>
          <p:cNvSpPr>
            <a:spLocks noGrp="1"/>
          </p:cNvSpPr>
          <p:nvPr>
            <p:ph type="sldNum"/>
          </p:nvPr>
        </p:nvSpPr>
        <p:spPr>
          <a:xfrm>
            <a:off x="3884760" y="8685360"/>
            <a:ext cx="2971080" cy="457920"/>
          </a:xfrm>
          <a:prstGeom prst="rect">
            <a:avLst/>
          </a:prstGeom>
          <a:noFill/>
          <a:ln w="0">
            <a:noFill/>
          </a:ln>
        </p:spPr>
        <p:txBody>
          <a:bodyPr lIns="0" rIns="0" tIns="0" bIns="0" anchor="b">
            <a:noAutofit/>
          </a:bodyPr>
          <a:p>
            <a:pPr algn="r">
              <a:lnSpc>
                <a:spcPct val="100000"/>
              </a:lnSpc>
              <a:buNone/>
            </a:pPr>
            <a:fld id="{CB92BA18-A300-4637-9722-D4D2E7369F79}" type="slidenum">
              <a:rPr b="0" lang="sv-SE"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sldImg"/>
          </p:nvPr>
        </p:nvSpPr>
        <p:spPr>
          <a:xfrm>
            <a:off x="685800" y="1143000"/>
            <a:ext cx="5485680" cy="3085560"/>
          </a:xfrm>
          <a:prstGeom prst="rect">
            <a:avLst/>
          </a:prstGeom>
          <a:ln w="0">
            <a:noFill/>
          </a:ln>
        </p:spPr>
      </p:sp>
      <p:sp>
        <p:nvSpPr>
          <p:cNvPr id="370"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GB" sz="2000" spc="-1" strike="noStrike">
                <a:latin typeface="Arial"/>
              </a:rPr>
              <a:t>Number of degree programs:</a:t>
            </a:r>
            <a:endParaRPr b="0" lang="en-US" sz="2000" spc="-1" strike="noStrike">
              <a:latin typeface="Arial"/>
            </a:endParaRPr>
          </a:p>
          <a:p>
            <a:pPr marL="216000" indent="-216000">
              <a:lnSpc>
                <a:spcPct val="100000"/>
              </a:lnSpc>
              <a:buNone/>
              <a:tabLst>
                <a:tab algn="l" pos="0"/>
              </a:tabLst>
            </a:pPr>
            <a:r>
              <a:rPr b="0" lang="en-GB" sz="2000" spc="-1" strike="noStrike">
                <a:latin typeface="Arial"/>
              </a:rPr>
              <a:t>– </a:t>
            </a:r>
            <a:r>
              <a:rPr b="0" lang="en-GB" sz="2000" spc="-1" strike="noStrike">
                <a:latin typeface="Arial"/>
              </a:rPr>
              <a:t>88 leading to an undergraduate degree, of which 10% taught in English.</a:t>
            </a:r>
            <a:endParaRPr b="0" lang="en-US" sz="2000" spc="-1" strike="noStrike">
              <a:latin typeface="Arial"/>
            </a:endParaRPr>
          </a:p>
          <a:p>
            <a:pPr marL="216000" indent="-216000">
              <a:lnSpc>
                <a:spcPct val="100000"/>
              </a:lnSpc>
              <a:buNone/>
              <a:tabLst>
                <a:tab algn="l" pos="0"/>
              </a:tabLst>
            </a:pPr>
            <a:r>
              <a:rPr b="0" lang="en-GB" sz="2000" spc="-1" strike="noStrike">
                <a:latin typeface="Arial"/>
              </a:rPr>
              <a:t>– </a:t>
            </a:r>
            <a:r>
              <a:rPr b="0" lang="en-GB" sz="2000" spc="-1" strike="noStrike">
                <a:latin typeface="Arial"/>
              </a:rPr>
              <a:t>187 leading to a Master’s degree, of which 79% taught in English</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GB" sz="2000" spc="-1" strike="noStrike">
                <a:latin typeface="Arial"/>
              </a:rPr>
              <a:t>1 444 free-standing courses of which 8% are taught in English.</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GB" sz="2000" spc="-1" strike="noStrike">
                <a:latin typeface="Arial"/>
              </a:rPr>
              <a:t>Other facts: </a:t>
            </a:r>
            <a:endParaRPr b="0" lang="en-US" sz="2000" spc="-1" strike="noStrike">
              <a:latin typeface="Arial"/>
            </a:endParaRPr>
          </a:p>
          <a:p>
            <a:pPr marL="216000" indent="-216000">
              <a:lnSpc>
                <a:spcPct val="100000"/>
              </a:lnSpc>
              <a:buNone/>
              <a:tabLst>
                <a:tab algn="l" pos="0"/>
              </a:tabLst>
            </a:pPr>
            <a:r>
              <a:rPr b="0" lang="en-GB" sz="2000" spc="-1" strike="noStrike">
                <a:latin typeface="Arial"/>
              </a:rPr>
              <a:t>– </a:t>
            </a:r>
            <a:r>
              <a:rPr b="0" lang="en-GB" sz="2000" spc="-1" strike="noStrike">
                <a:latin typeface="Arial"/>
              </a:rPr>
              <a:t>35 000 students (individuals, total per semester).</a:t>
            </a:r>
            <a:endParaRPr b="0" lang="en-US" sz="2000" spc="-1" strike="noStrike">
              <a:latin typeface="Arial"/>
            </a:endParaRPr>
          </a:p>
          <a:p>
            <a:pPr marL="216000" indent="-216000">
              <a:lnSpc>
                <a:spcPct val="100000"/>
              </a:lnSpc>
              <a:buNone/>
              <a:tabLst>
                <a:tab algn="l" pos="0"/>
              </a:tabLst>
            </a:pPr>
            <a:r>
              <a:rPr b="0" lang="en-GB" sz="2000" spc="-1" strike="noStrike">
                <a:latin typeface="Arial"/>
              </a:rPr>
              <a:t>– </a:t>
            </a:r>
            <a:r>
              <a:rPr b="0" lang="en-GB" sz="2000" spc="-1" strike="noStrike">
                <a:latin typeface="Arial"/>
              </a:rPr>
              <a:t>46 000 students (individuals, total over year).</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GB" sz="2000" spc="-1" strike="noStrike">
                <a:latin typeface="Arial"/>
              </a:rPr>
              <a:t>8 400 employees, of whom 5 600 academic staff (840 professors).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GB" sz="2000" spc="-1" strike="noStrike">
                <a:latin typeface="Arial"/>
              </a:rPr>
              <a:t>Revenue: SEK 9.4 billion (1/3 education, 2/3 research).</a:t>
            </a:r>
            <a:endParaRPr b="0" lang="en-US" sz="2000" spc="-1" strike="noStrike">
              <a:latin typeface="Arial"/>
            </a:endParaRPr>
          </a:p>
        </p:txBody>
      </p:sp>
      <p:sp>
        <p:nvSpPr>
          <p:cNvPr id="371" name="PlaceHolder 3"/>
          <p:cNvSpPr>
            <a:spLocks noGrp="1"/>
          </p:cNvSpPr>
          <p:nvPr>
            <p:ph type="sldNum"/>
          </p:nvPr>
        </p:nvSpPr>
        <p:spPr>
          <a:xfrm>
            <a:off x="3884760" y="8685360"/>
            <a:ext cx="2971080" cy="457920"/>
          </a:xfrm>
          <a:prstGeom prst="rect">
            <a:avLst/>
          </a:prstGeom>
          <a:noFill/>
          <a:ln w="0">
            <a:noFill/>
          </a:ln>
        </p:spPr>
        <p:txBody>
          <a:bodyPr lIns="0" rIns="0" tIns="0" bIns="0" anchor="b">
            <a:noAutofit/>
          </a:bodyPr>
          <a:p>
            <a:pPr algn="r">
              <a:lnSpc>
                <a:spcPct val="100000"/>
              </a:lnSpc>
              <a:buNone/>
            </a:pPr>
            <a:fld id="{2FA3AE2E-393C-4123-A739-B60DFED51797}" type="slidenum">
              <a:rPr b="0" lang="sv-SE"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sldImg"/>
          </p:nvPr>
        </p:nvSpPr>
        <p:spPr>
          <a:xfrm>
            <a:off x="685800" y="1143000"/>
            <a:ext cx="5485680" cy="3085560"/>
          </a:xfrm>
          <a:prstGeom prst="rect">
            <a:avLst/>
          </a:prstGeom>
          <a:ln w="0">
            <a:noFill/>
          </a:ln>
        </p:spPr>
      </p:sp>
      <p:sp>
        <p:nvSpPr>
          <p:cNvPr id="373"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374" name="PlaceHolder 3"/>
          <p:cNvSpPr>
            <a:spLocks noGrp="1"/>
          </p:cNvSpPr>
          <p:nvPr>
            <p:ph type="sldNum"/>
          </p:nvPr>
        </p:nvSpPr>
        <p:spPr>
          <a:xfrm>
            <a:off x="3884760" y="8685360"/>
            <a:ext cx="2971080" cy="457920"/>
          </a:xfrm>
          <a:prstGeom prst="rect">
            <a:avLst/>
          </a:prstGeom>
          <a:noFill/>
          <a:ln w="0">
            <a:noFill/>
          </a:ln>
        </p:spPr>
        <p:txBody>
          <a:bodyPr lIns="0" rIns="0" tIns="0" bIns="0" anchor="b">
            <a:noAutofit/>
          </a:bodyPr>
          <a:p>
            <a:pPr algn="r">
              <a:lnSpc>
                <a:spcPct val="100000"/>
              </a:lnSpc>
              <a:buNone/>
            </a:pPr>
            <a:fld id="{C2782155-A008-4F5B-B66D-BC7DED3BDB41}" type="slidenum">
              <a:rPr b="0" lang="sv-SE"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sldImg"/>
          </p:nvPr>
        </p:nvSpPr>
        <p:spPr>
          <a:xfrm>
            <a:off x="685800" y="1143000"/>
            <a:ext cx="5486040" cy="3085920"/>
          </a:xfrm>
          <a:prstGeom prst="rect">
            <a:avLst/>
          </a:prstGeom>
          <a:ln w="0">
            <a:noFill/>
          </a:ln>
        </p:spPr>
      </p:sp>
      <p:sp>
        <p:nvSpPr>
          <p:cNvPr id="376"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377" name="PlaceHolder 3"/>
          <p:cNvSpPr>
            <a:spLocks noGrp="1"/>
          </p:cNvSpPr>
          <p:nvPr>
            <p:ph type="sldNum"/>
          </p:nvPr>
        </p:nvSpPr>
        <p:spPr>
          <a:xfrm>
            <a:off x="3884760" y="8685360"/>
            <a:ext cx="2971080" cy="457920"/>
          </a:xfrm>
          <a:prstGeom prst="rect">
            <a:avLst/>
          </a:prstGeom>
          <a:noFill/>
          <a:ln w="0">
            <a:noFill/>
          </a:ln>
        </p:spPr>
        <p:txBody>
          <a:bodyPr lIns="0" rIns="0" tIns="0" bIns="0" anchor="b">
            <a:noAutofit/>
          </a:bodyPr>
          <a:p>
            <a:pPr algn="r">
              <a:lnSpc>
                <a:spcPct val="100000"/>
              </a:lnSpc>
              <a:buNone/>
            </a:pPr>
            <a:fld id="{8D9DC438-BE78-4834-A703-11C71C1792F3}" type="slidenum">
              <a:rPr b="0" lang="sv-SE"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sldImg"/>
          </p:nvPr>
        </p:nvSpPr>
        <p:spPr>
          <a:xfrm>
            <a:off x="685800" y="1143000"/>
            <a:ext cx="5486040" cy="3085920"/>
          </a:xfrm>
          <a:prstGeom prst="rect">
            <a:avLst/>
          </a:prstGeom>
          <a:ln w="0">
            <a:noFill/>
          </a:ln>
        </p:spPr>
      </p:sp>
      <p:sp>
        <p:nvSpPr>
          <p:cNvPr id="379"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GB" sz="2000" spc="-1" strike="noStrike">
                <a:latin typeface="Arial"/>
              </a:rPr>
              <a:t>Nobel laureates: </a:t>
            </a:r>
            <a:r>
              <a:rPr b="0" lang="sv-SE" sz="2000" spc="-1" strike="noStrike">
                <a:latin typeface="Arial"/>
              </a:rPr>
              <a:t>Sune Bergström </a:t>
            </a:r>
            <a:r>
              <a:rPr b="0" lang="en-GB" sz="2000" spc="-1" strike="noStrike">
                <a:latin typeface="Arial"/>
              </a:rPr>
              <a:t>(Physiology or Medicine 1982) , </a:t>
            </a:r>
            <a:r>
              <a:rPr b="0" lang="sv-SE" sz="2000" spc="-1" strike="noStrike">
                <a:latin typeface="Arial"/>
              </a:rPr>
              <a:t>Arvid Carlsson </a:t>
            </a:r>
            <a:r>
              <a:rPr b="0" lang="en-GB" sz="2000" spc="-1" strike="noStrike">
                <a:latin typeface="Arial"/>
              </a:rPr>
              <a:t>(Physiology or Medicine 2000), </a:t>
            </a:r>
            <a:r>
              <a:rPr b="0" lang="sv-SE" sz="2000" spc="-1" strike="noStrike">
                <a:latin typeface="Arial"/>
              </a:rPr>
              <a:t>Bertil Ohlin </a:t>
            </a:r>
            <a:r>
              <a:rPr b="0" lang="en-GB" sz="2000" spc="-1" strike="noStrike">
                <a:latin typeface="Arial"/>
              </a:rPr>
              <a:t>(Economy 1977), </a:t>
            </a:r>
            <a:r>
              <a:rPr b="0" lang="sv-SE" sz="2000" spc="-1" strike="noStrike">
                <a:latin typeface="Arial"/>
              </a:rPr>
              <a:t>Bengt Samuelsson </a:t>
            </a:r>
            <a:r>
              <a:rPr b="0" lang="en-GB" sz="2000" spc="-1" strike="noStrike">
                <a:latin typeface="Arial"/>
              </a:rPr>
              <a:t>(Physiology or Medicine 1982), </a:t>
            </a:r>
            <a:r>
              <a:rPr b="0" lang="sv-SE" sz="2000" spc="-1" strike="noStrike">
                <a:latin typeface="Arial"/>
              </a:rPr>
              <a:t>Manne Siegbahn </a:t>
            </a:r>
            <a:r>
              <a:rPr b="0" lang="en-GB" sz="2000" spc="-1" strike="noStrike">
                <a:latin typeface="Arial"/>
              </a:rPr>
              <a:t>(Physics 1924).</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GB" sz="2000" spc="-1" strike="noStrike">
                <a:latin typeface="Arial"/>
              </a:rPr>
              <a:t>Prime minister: Swedish prime ministers </a:t>
            </a:r>
            <a:r>
              <a:rPr b="0" lang="sv-SE" sz="2000" spc="-1" strike="noStrike">
                <a:latin typeface="Arial"/>
              </a:rPr>
              <a:t>Tage Erlander</a:t>
            </a:r>
            <a:r>
              <a:rPr b="0" lang="en-GB" sz="2000" spc="-1" strike="noStrike">
                <a:latin typeface="Arial"/>
              </a:rPr>
              <a:t>, </a:t>
            </a:r>
            <a:r>
              <a:rPr b="0" lang="sv-SE" sz="2000" spc="-1" strike="noStrike">
                <a:latin typeface="Arial"/>
              </a:rPr>
              <a:t>Ernst Wigfors</a:t>
            </a:r>
            <a:r>
              <a:rPr b="0" lang="en-GB" sz="2000" spc="-1" strike="noStrike">
                <a:latin typeface="Arial"/>
              </a:rPr>
              <a:t>, </a:t>
            </a:r>
            <a:r>
              <a:rPr b="0" lang="sv-SE" sz="2000" spc="-1" strike="noStrike">
                <a:latin typeface="Arial"/>
              </a:rPr>
              <a:t>Ingvar Carlsson.</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GB" sz="2000" spc="-1" strike="noStrike">
                <a:latin typeface="Arial"/>
              </a:rPr>
              <a:t>President: Rupiah Banda, President of Zambia (2008–2001).</a:t>
            </a:r>
            <a:endParaRPr b="0" lang="en-US" sz="2000" spc="-1" strike="noStrike">
              <a:latin typeface="Arial"/>
            </a:endParaRPr>
          </a:p>
        </p:txBody>
      </p:sp>
      <p:sp>
        <p:nvSpPr>
          <p:cNvPr id="380" name="PlaceHolder 3"/>
          <p:cNvSpPr>
            <a:spLocks noGrp="1"/>
          </p:cNvSpPr>
          <p:nvPr>
            <p:ph type="sldNum"/>
          </p:nvPr>
        </p:nvSpPr>
        <p:spPr>
          <a:xfrm>
            <a:off x="3884760" y="8685360"/>
            <a:ext cx="2971080" cy="457920"/>
          </a:xfrm>
          <a:prstGeom prst="rect">
            <a:avLst/>
          </a:prstGeom>
          <a:noFill/>
          <a:ln w="0">
            <a:noFill/>
          </a:ln>
        </p:spPr>
        <p:txBody>
          <a:bodyPr lIns="0" rIns="0" tIns="0" bIns="0" anchor="b">
            <a:noAutofit/>
          </a:bodyPr>
          <a:p>
            <a:pPr algn="r">
              <a:lnSpc>
                <a:spcPct val="100000"/>
              </a:lnSpc>
              <a:buNone/>
            </a:pPr>
            <a:fld id="{218268C8-7A92-4E45-A4D4-069FE232DF5A}" type="slidenum">
              <a:rPr b="0" lang="sv-SE"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sldImg"/>
          </p:nvPr>
        </p:nvSpPr>
        <p:spPr>
          <a:xfrm>
            <a:off x="685800" y="1143000"/>
            <a:ext cx="5485680" cy="3085560"/>
          </a:xfrm>
          <a:prstGeom prst="rect">
            <a:avLst/>
          </a:prstGeom>
          <a:ln w="0">
            <a:noFill/>
          </a:ln>
        </p:spPr>
      </p:sp>
      <p:sp>
        <p:nvSpPr>
          <p:cNvPr id="382"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GB" sz="2000" spc="-1" strike="noStrike">
                <a:latin typeface="Arial"/>
              </a:rPr>
              <a:t>Comprehensive university with boundary-crossing collaborations.</a:t>
            </a:r>
            <a:endParaRPr b="0" lang="en-US" sz="2000" spc="-1" strike="noStrike">
              <a:latin typeface="Arial"/>
            </a:endParaRPr>
          </a:p>
        </p:txBody>
      </p:sp>
      <p:sp>
        <p:nvSpPr>
          <p:cNvPr id="383" name="PlaceHolder 3"/>
          <p:cNvSpPr>
            <a:spLocks noGrp="1"/>
          </p:cNvSpPr>
          <p:nvPr>
            <p:ph type="sldNum"/>
          </p:nvPr>
        </p:nvSpPr>
        <p:spPr>
          <a:xfrm>
            <a:off x="3884760" y="8685360"/>
            <a:ext cx="2971080" cy="457920"/>
          </a:xfrm>
          <a:prstGeom prst="rect">
            <a:avLst/>
          </a:prstGeom>
          <a:noFill/>
          <a:ln w="0">
            <a:noFill/>
          </a:ln>
        </p:spPr>
        <p:txBody>
          <a:bodyPr lIns="0" rIns="0" tIns="0" bIns="0" anchor="b">
            <a:noAutofit/>
          </a:bodyPr>
          <a:p>
            <a:pPr algn="r">
              <a:lnSpc>
                <a:spcPct val="100000"/>
              </a:lnSpc>
              <a:buNone/>
            </a:pPr>
            <a:fld id="{FFEC47DD-653A-41C5-B4FD-56BAF25C0CC0}" type="slidenum">
              <a:rPr b="0" lang="sv-SE"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3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3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3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3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3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3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3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3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4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4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4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4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5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5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5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5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6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6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6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6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7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7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7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7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7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7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7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8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8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8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8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9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9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9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9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9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0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0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0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0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0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0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1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1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1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1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1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1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2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2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3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3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3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3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3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3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4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4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4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4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4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4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4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5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5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5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5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5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9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0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0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0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0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0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0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1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1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1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1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1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2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2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2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2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2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2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3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3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3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3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3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4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4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4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4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1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5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5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5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5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6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6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6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6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6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6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7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7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7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7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7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8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8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8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8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8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8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9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9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9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9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9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29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29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30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30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30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sp>
        <p:nvSpPr>
          <p:cNvPr id="30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30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30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30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30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
        <p:nvSpPr>
          <p:cNvPr id="30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SE"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3.wmf"/><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4.wmf"/><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ktangel 2"/>
          <p:cNvSpPr/>
          <p:nvPr/>
        </p:nvSpPr>
        <p:spPr>
          <a:xfrm>
            <a:off x="5439240" y="2777760"/>
            <a:ext cx="6752160" cy="1301760"/>
          </a:xfrm>
          <a:prstGeom prst="rect">
            <a:avLst/>
          </a:prstGeom>
          <a:solidFill>
            <a:srgbClr val="ffffff"/>
          </a:solidFill>
          <a:ln w="12600">
            <a:noFill/>
          </a:ln>
        </p:spPr>
        <p:style>
          <a:lnRef idx="0"/>
          <a:fillRef idx="0"/>
          <a:effectRef idx="0"/>
          <a:fontRef idx="minor"/>
        </p:style>
      </p:sp>
      <p:sp>
        <p:nvSpPr>
          <p:cNvPr id="1" name="Rak 6"/>
          <p:cNvSpPr/>
          <p:nvPr/>
        </p:nvSpPr>
        <p:spPr>
          <a:xfrm>
            <a:off x="5738400" y="3589200"/>
            <a:ext cx="6261480" cy="360"/>
          </a:xfrm>
          <a:prstGeom prst="line">
            <a:avLst/>
          </a:prstGeom>
          <a:ln w="12600">
            <a:solidFill>
              <a:srgbClr val="894e11"/>
            </a:solidFill>
            <a:miter/>
          </a:ln>
        </p:spPr>
        <p:style>
          <a:lnRef idx="0"/>
          <a:fillRef idx="0"/>
          <a:effectRef idx="0"/>
          <a:fontRef idx="minor"/>
        </p:style>
      </p:sp>
      <p:sp>
        <p:nvSpPr>
          <p:cNvPr id="2" name="PlaceHolder 1"/>
          <p:cNvSpPr>
            <a:spLocks noGrp="1"/>
          </p:cNvSpPr>
          <p:nvPr>
            <p:ph type="title"/>
          </p:nvPr>
        </p:nvSpPr>
        <p:spPr>
          <a:xfrm>
            <a:off x="464400" y="-461160"/>
            <a:ext cx="8819280" cy="1144800"/>
          </a:xfrm>
          <a:prstGeom prst="rect">
            <a:avLst/>
          </a:prstGeom>
          <a:noFill/>
          <a:ln w="0">
            <a:noFill/>
          </a:ln>
        </p:spPr>
        <p:txBody>
          <a:bodyPr lIns="0" rIns="0" tIns="0" bIns="0" anchor="ctr">
            <a:noAutofit/>
          </a:bodyPr>
          <a:p>
            <a:r>
              <a:rPr b="0" lang="en-SE" sz="4400" spc="-1" strike="noStrike">
                <a:solidFill>
                  <a:srgbClr val="000000"/>
                </a:solidFill>
                <a:latin typeface="Arial"/>
              </a:rPr>
              <a:t>Click to edit the title text format</a:t>
            </a:r>
            <a:endParaRPr b="0" lang="en-SE" sz="4400" spc="-1" strike="noStrike">
              <a:solidFill>
                <a:srgbClr val="000000"/>
              </a:solidFill>
              <a:latin typeface="Arial"/>
            </a:endParaRPr>
          </a:p>
        </p:txBody>
      </p:sp>
      <p:sp>
        <p:nvSpPr>
          <p:cNvPr id="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E" sz="2800" spc="-1" strike="noStrike">
                <a:solidFill>
                  <a:srgbClr val="000000"/>
                </a:solidFill>
                <a:latin typeface="Arial"/>
              </a:rPr>
              <a:t>Click to edit the outline text format</a:t>
            </a:r>
            <a:endParaRPr b="0" lang="en-S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SE" sz="2000" spc="-1" strike="noStrike">
                <a:solidFill>
                  <a:srgbClr val="000000"/>
                </a:solidFill>
                <a:latin typeface="Arial"/>
              </a:rPr>
              <a:t>Second Outline Level</a:t>
            </a:r>
            <a:endParaRPr b="0" lang="en-S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SE" sz="1800" spc="-1" strike="noStrike">
                <a:solidFill>
                  <a:srgbClr val="000000"/>
                </a:solidFill>
                <a:latin typeface="Arial"/>
              </a:rPr>
              <a:t>Third Outline Level</a:t>
            </a:r>
            <a:endParaRPr b="0" lang="en-S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SE" sz="1800" spc="-1" strike="noStrike">
                <a:solidFill>
                  <a:srgbClr val="000000"/>
                </a:solidFill>
                <a:latin typeface="Arial"/>
              </a:rPr>
              <a:t>Fourth Outline Level</a:t>
            </a:r>
            <a:endParaRPr b="0" lang="en-S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SE" sz="2000" spc="-1" strike="noStrike">
                <a:solidFill>
                  <a:srgbClr val="000000"/>
                </a:solidFill>
                <a:latin typeface="Arial"/>
              </a:rPr>
              <a:t>Fifth Outline Level</a:t>
            </a:r>
            <a:endParaRPr b="0" lang="en-S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SE" sz="2000" spc="-1" strike="noStrike">
                <a:solidFill>
                  <a:srgbClr val="000000"/>
                </a:solidFill>
                <a:latin typeface="Arial"/>
              </a:rPr>
              <a:t>Sixth Outline Level</a:t>
            </a:r>
            <a:endParaRPr b="0" lang="en-S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SE" sz="2000" spc="-1" strike="noStrike">
                <a:solidFill>
                  <a:srgbClr val="000000"/>
                </a:solidFill>
                <a:latin typeface="Arial"/>
              </a:rPr>
              <a:t>Seventh Outline Level</a:t>
            </a:r>
            <a:endParaRPr b="0" lang="en-S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SE" sz="1800" spc="-1" strike="noStrike">
                <a:solidFill>
                  <a:srgbClr val="000000"/>
                </a:solidFill>
                <a:latin typeface="Arial"/>
              </a:rPr>
              <a:t>Click to edit the title text format</a:t>
            </a:r>
            <a:endParaRPr b="0" lang="en-SE" sz="1800" spc="-1" strike="noStrike">
              <a:solidFill>
                <a:srgbClr val="000000"/>
              </a:solidFill>
              <a:latin typeface="Arial"/>
            </a:endParaRPr>
          </a:p>
        </p:txBody>
      </p:sp>
      <p:sp>
        <p:nvSpPr>
          <p:cNvPr id="4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E" sz="2800" spc="-1" strike="noStrike">
                <a:solidFill>
                  <a:srgbClr val="000000"/>
                </a:solidFill>
                <a:latin typeface="Arial"/>
              </a:rPr>
              <a:t>Click to edit the outline text format</a:t>
            </a:r>
            <a:endParaRPr b="0" lang="en-S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SE" sz="2000" spc="-1" strike="noStrike">
                <a:solidFill>
                  <a:srgbClr val="000000"/>
                </a:solidFill>
                <a:latin typeface="Arial"/>
              </a:rPr>
              <a:t>Second Outline Level</a:t>
            </a:r>
            <a:endParaRPr b="0" lang="en-S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SE" sz="1800" spc="-1" strike="noStrike">
                <a:solidFill>
                  <a:srgbClr val="000000"/>
                </a:solidFill>
                <a:latin typeface="Arial"/>
              </a:rPr>
              <a:t>Third Outline Level</a:t>
            </a:r>
            <a:endParaRPr b="0" lang="en-S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SE" sz="1800" spc="-1" strike="noStrike">
                <a:solidFill>
                  <a:srgbClr val="000000"/>
                </a:solidFill>
                <a:latin typeface="Arial"/>
              </a:rPr>
              <a:t>Fourth Outline Level</a:t>
            </a:r>
            <a:endParaRPr b="0" lang="en-S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SE" sz="2000" spc="-1" strike="noStrike">
                <a:solidFill>
                  <a:srgbClr val="000000"/>
                </a:solidFill>
                <a:latin typeface="Arial"/>
              </a:rPr>
              <a:t>Fifth Outline Level</a:t>
            </a:r>
            <a:endParaRPr b="0" lang="en-S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SE" sz="2000" spc="-1" strike="noStrike">
                <a:solidFill>
                  <a:srgbClr val="000000"/>
                </a:solidFill>
                <a:latin typeface="Arial"/>
              </a:rPr>
              <a:t>Sixth Outline Level</a:t>
            </a:r>
            <a:endParaRPr b="0" lang="en-S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SE" sz="2000" spc="-1" strike="noStrike">
                <a:solidFill>
                  <a:srgbClr val="000000"/>
                </a:solidFill>
                <a:latin typeface="Arial"/>
              </a:rPr>
              <a:t>Seventh Outline Level</a:t>
            </a:r>
            <a:endParaRPr b="0" lang="en-S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8" name="Bildobjekt 3" descr=""/>
          <p:cNvPicPr/>
          <p:nvPr/>
        </p:nvPicPr>
        <p:blipFill>
          <a:blip r:embed="rId2"/>
          <a:stretch/>
        </p:blipFill>
        <p:spPr>
          <a:xfrm>
            <a:off x="10989720" y="5560920"/>
            <a:ext cx="708120" cy="945000"/>
          </a:xfrm>
          <a:prstGeom prst="rect">
            <a:avLst/>
          </a:prstGeom>
          <a:ln w="0">
            <a:noFill/>
          </a:ln>
        </p:spPr>
      </p:pic>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SE" sz="1800" spc="-1" strike="noStrike">
                <a:solidFill>
                  <a:srgbClr val="000000"/>
                </a:solidFill>
                <a:latin typeface="Arial"/>
              </a:rPr>
              <a:t>Click to edit the title text format</a:t>
            </a:r>
            <a:endParaRPr b="0" lang="en-SE" sz="1800" spc="-1" strike="noStrike">
              <a:solidFill>
                <a:srgbClr val="000000"/>
              </a:solidFill>
              <a:latin typeface="Arial"/>
            </a:endParaRPr>
          </a:p>
        </p:txBody>
      </p:sp>
      <p:sp>
        <p:nvSpPr>
          <p:cNvPr id="8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E" sz="2800" spc="-1" strike="noStrike">
                <a:solidFill>
                  <a:srgbClr val="000000"/>
                </a:solidFill>
                <a:latin typeface="Arial"/>
              </a:rPr>
              <a:t>Click to edit the outline text format</a:t>
            </a:r>
            <a:endParaRPr b="0" lang="en-S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SE" sz="2000" spc="-1" strike="noStrike">
                <a:solidFill>
                  <a:srgbClr val="000000"/>
                </a:solidFill>
                <a:latin typeface="Arial"/>
              </a:rPr>
              <a:t>Second Outline Level</a:t>
            </a:r>
            <a:endParaRPr b="0" lang="en-S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SE" sz="1800" spc="-1" strike="noStrike">
                <a:solidFill>
                  <a:srgbClr val="000000"/>
                </a:solidFill>
                <a:latin typeface="Arial"/>
              </a:rPr>
              <a:t>Third Outline Level</a:t>
            </a:r>
            <a:endParaRPr b="0" lang="en-S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SE" sz="1800" spc="-1" strike="noStrike">
                <a:solidFill>
                  <a:srgbClr val="000000"/>
                </a:solidFill>
                <a:latin typeface="Arial"/>
              </a:rPr>
              <a:t>Fourth Outline Level</a:t>
            </a:r>
            <a:endParaRPr b="0" lang="en-S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SE" sz="2000" spc="-1" strike="noStrike">
                <a:solidFill>
                  <a:srgbClr val="000000"/>
                </a:solidFill>
                <a:latin typeface="Arial"/>
              </a:rPr>
              <a:t>Fifth Outline Level</a:t>
            </a:r>
            <a:endParaRPr b="0" lang="en-S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SE" sz="2000" spc="-1" strike="noStrike">
                <a:solidFill>
                  <a:srgbClr val="000000"/>
                </a:solidFill>
                <a:latin typeface="Arial"/>
              </a:rPr>
              <a:t>Sixth Outline Level</a:t>
            </a:r>
            <a:endParaRPr b="0" lang="en-S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SE" sz="2000" spc="-1" strike="noStrike">
                <a:solidFill>
                  <a:srgbClr val="000000"/>
                </a:solidFill>
                <a:latin typeface="Arial"/>
              </a:rPr>
              <a:t>Seventh Outline Level</a:t>
            </a:r>
            <a:endParaRPr b="0" lang="en-S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SE" sz="1800" spc="-1" strike="noStrike">
                <a:solidFill>
                  <a:srgbClr val="000000"/>
                </a:solidFill>
                <a:latin typeface="Arial"/>
              </a:rPr>
              <a:t>Click to edit the title text format</a:t>
            </a:r>
            <a:endParaRPr b="0" lang="en-SE" sz="1800" spc="-1" strike="noStrike">
              <a:solidFill>
                <a:srgbClr val="000000"/>
              </a:solidFill>
              <a:latin typeface="Arial"/>
            </a:endParaRPr>
          </a:p>
        </p:txBody>
      </p:sp>
      <p:sp>
        <p:nvSpPr>
          <p:cNvPr id="11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E" sz="2800" spc="-1" strike="noStrike">
                <a:solidFill>
                  <a:srgbClr val="000000"/>
                </a:solidFill>
                <a:latin typeface="Arial"/>
              </a:rPr>
              <a:t>Click to edit the outline text format</a:t>
            </a:r>
            <a:endParaRPr b="0" lang="en-S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SE" sz="2000" spc="-1" strike="noStrike">
                <a:solidFill>
                  <a:srgbClr val="000000"/>
                </a:solidFill>
                <a:latin typeface="Arial"/>
              </a:rPr>
              <a:t>Second Outline Level</a:t>
            </a:r>
            <a:endParaRPr b="0" lang="en-S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SE" sz="1800" spc="-1" strike="noStrike">
                <a:solidFill>
                  <a:srgbClr val="000000"/>
                </a:solidFill>
                <a:latin typeface="Arial"/>
              </a:rPr>
              <a:t>Third Outline Level</a:t>
            </a:r>
            <a:endParaRPr b="0" lang="en-S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SE" sz="1800" spc="-1" strike="noStrike">
                <a:solidFill>
                  <a:srgbClr val="000000"/>
                </a:solidFill>
                <a:latin typeface="Arial"/>
              </a:rPr>
              <a:t>Fourth Outline Level</a:t>
            </a:r>
            <a:endParaRPr b="0" lang="en-S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SE" sz="2000" spc="-1" strike="noStrike">
                <a:solidFill>
                  <a:srgbClr val="000000"/>
                </a:solidFill>
                <a:latin typeface="Arial"/>
              </a:rPr>
              <a:t>Fifth Outline Level</a:t>
            </a:r>
            <a:endParaRPr b="0" lang="en-S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SE" sz="2000" spc="-1" strike="noStrike">
                <a:solidFill>
                  <a:srgbClr val="000000"/>
                </a:solidFill>
                <a:latin typeface="Arial"/>
              </a:rPr>
              <a:t>Sixth Outline Level</a:t>
            </a:r>
            <a:endParaRPr b="0" lang="en-S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SE" sz="2000" spc="-1" strike="noStrike">
                <a:solidFill>
                  <a:srgbClr val="000000"/>
                </a:solidFill>
                <a:latin typeface="Arial"/>
              </a:rPr>
              <a:t>Seventh Outline Level</a:t>
            </a:r>
            <a:endParaRPr b="0" lang="en-S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5" name="Bildobjekt 3" descr=""/>
          <p:cNvPicPr/>
          <p:nvPr/>
        </p:nvPicPr>
        <p:blipFill>
          <a:blip r:embed="rId2"/>
          <a:stretch/>
        </p:blipFill>
        <p:spPr>
          <a:xfrm>
            <a:off x="10989720" y="5560920"/>
            <a:ext cx="708120" cy="945000"/>
          </a:xfrm>
          <a:prstGeom prst="rect">
            <a:avLst/>
          </a:prstGeom>
          <a:ln w="0">
            <a:noFill/>
          </a:ln>
        </p:spPr>
      </p:pic>
      <p:sp>
        <p:nvSpPr>
          <p:cNvPr id="1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SE" sz="1800" spc="-1" strike="noStrike">
                <a:solidFill>
                  <a:srgbClr val="000000"/>
                </a:solidFill>
                <a:latin typeface="Arial"/>
              </a:rPr>
              <a:t>Click to edit the title text format</a:t>
            </a:r>
            <a:endParaRPr b="0" lang="en-SE" sz="1800" spc="-1" strike="noStrike">
              <a:solidFill>
                <a:srgbClr val="000000"/>
              </a:solidFill>
              <a:latin typeface="Arial"/>
            </a:endParaRPr>
          </a:p>
        </p:txBody>
      </p:sp>
      <p:sp>
        <p:nvSpPr>
          <p:cNvPr id="15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E" sz="2800" spc="-1" strike="noStrike">
                <a:solidFill>
                  <a:srgbClr val="000000"/>
                </a:solidFill>
                <a:latin typeface="Arial"/>
              </a:rPr>
              <a:t>Click to edit the outline text format</a:t>
            </a:r>
            <a:endParaRPr b="0" lang="en-S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SE" sz="2000" spc="-1" strike="noStrike">
                <a:solidFill>
                  <a:srgbClr val="000000"/>
                </a:solidFill>
                <a:latin typeface="Arial"/>
              </a:rPr>
              <a:t>Second Outline Level</a:t>
            </a:r>
            <a:endParaRPr b="0" lang="en-S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SE" sz="1800" spc="-1" strike="noStrike">
                <a:solidFill>
                  <a:srgbClr val="000000"/>
                </a:solidFill>
                <a:latin typeface="Arial"/>
              </a:rPr>
              <a:t>Third Outline Level</a:t>
            </a:r>
            <a:endParaRPr b="0" lang="en-S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SE" sz="1800" spc="-1" strike="noStrike">
                <a:solidFill>
                  <a:srgbClr val="000000"/>
                </a:solidFill>
                <a:latin typeface="Arial"/>
              </a:rPr>
              <a:t>Fourth Outline Level</a:t>
            </a:r>
            <a:endParaRPr b="0" lang="en-S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SE" sz="2000" spc="-1" strike="noStrike">
                <a:solidFill>
                  <a:srgbClr val="000000"/>
                </a:solidFill>
                <a:latin typeface="Arial"/>
              </a:rPr>
              <a:t>Fifth Outline Level</a:t>
            </a:r>
            <a:endParaRPr b="0" lang="en-S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SE" sz="2000" spc="-1" strike="noStrike">
                <a:solidFill>
                  <a:srgbClr val="000000"/>
                </a:solidFill>
                <a:latin typeface="Arial"/>
              </a:rPr>
              <a:t>Sixth Outline Level</a:t>
            </a:r>
            <a:endParaRPr b="0" lang="en-S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SE" sz="2000" spc="-1" strike="noStrike">
                <a:solidFill>
                  <a:srgbClr val="000000"/>
                </a:solidFill>
                <a:latin typeface="Arial"/>
              </a:rPr>
              <a:t>Seventh Outline Level</a:t>
            </a:r>
            <a:endParaRPr b="0" lang="en-S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94" name="Bildobjekt 2" descr=""/>
          <p:cNvPicPr/>
          <p:nvPr/>
        </p:nvPicPr>
        <p:blipFill>
          <a:blip r:embed="rId2"/>
          <a:stretch/>
        </p:blipFill>
        <p:spPr>
          <a:xfrm>
            <a:off x="10989720" y="5560920"/>
            <a:ext cx="708120" cy="945000"/>
          </a:xfrm>
          <a:prstGeom prst="rect">
            <a:avLst/>
          </a:prstGeom>
          <a:ln w="0">
            <a:noFill/>
          </a:ln>
        </p:spPr>
      </p:pic>
      <p:sp>
        <p:nvSpPr>
          <p:cNvPr id="1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SE" sz="1800" spc="-1" strike="noStrike">
                <a:solidFill>
                  <a:srgbClr val="000000"/>
                </a:solidFill>
                <a:latin typeface="Arial"/>
              </a:rPr>
              <a:t>Click to edit the title text format</a:t>
            </a:r>
            <a:endParaRPr b="0" lang="en-SE" sz="1800" spc="-1" strike="noStrike">
              <a:solidFill>
                <a:srgbClr val="000000"/>
              </a:solidFill>
              <a:latin typeface="Arial"/>
            </a:endParaRPr>
          </a:p>
        </p:txBody>
      </p:sp>
      <p:sp>
        <p:nvSpPr>
          <p:cNvPr id="19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E" sz="2800" spc="-1" strike="noStrike">
                <a:solidFill>
                  <a:srgbClr val="000000"/>
                </a:solidFill>
                <a:latin typeface="Arial"/>
              </a:rPr>
              <a:t>Click to edit the outline text format</a:t>
            </a:r>
            <a:endParaRPr b="0" lang="en-S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SE" sz="2000" spc="-1" strike="noStrike">
                <a:solidFill>
                  <a:srgbClr val="000000"/>
                </a:solidFill>
                <a:latin typeface="Arial"/>
              </a:rPr>
              <a:t>Second Outline Level</a:t>
            </a:r>
            <a:endParaRPr b="0" lang="en-S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SE" sz="1800" spc="-1" strike="noStrike">
                <a:solidFill>
                  <a:srgbClr val="000000"/>
                </a:solidFill>
                <a:latin typeface="Arial"/>
              </a:rPr>
              <a:t>Third Outline Level</a:t>
            </a:r>
            <a:endParaRPr b="0" lang="en-S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SE" sz="1800" spc="-1" strike="noStrike">
                <a:solidFill>
                  <a:srgbClr val="000000"/>
                </a:solidFill>
                <a:latin typeface="Arial"/>
              </a:rPr>
              <a:t>Fourth Outline Level</a:t>
            </a:r>
            <a:endParaRPr b="0" lang="en-S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SE" sz="2000" spc="-1" strike="noStrike">
                <a:solidFill>
                  <a:srgbClr val="000000"/>
                </a:solidFill>
                <a:latin typeface="Arial"/>
              </a:rPr>
              <a:t>Fifth Outline Level</a:t>
            </a:r>
            <a:endParaRPr b="0" lang="en-S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SE" sz="2000" spc="-1" strike="noStrike">
                <a:solidFill>
                  <a:srgbClr val="000000"/>
                </a:solidFill>
                <a:latin typeface="Arial"/>
              </a:rPr>
              <a:t>Sixth Outline Level</a:t>
            </a:r>
            <a:endParaRPr b="0" lang="en-S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SE" sz="2000" spc="-1" strike="noStrike">
                <a:solidFill>
                  <a:srgbClr val="000000"/>
                </a:solidFill>
                <a:latin typeface="Arial"/>
              </a:rPr>
              <a:t>Seventh Outline Level</a:t>
            </a:r>
            <a:endParaRPr b="0" lang="en-S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33" name="Bildobjekt 3" descr=""/>
          <p:cNvPicPr/>
          <p:nvPr/>
        </p:nvPicPr>
        <p:blipFill>
          <a:blip r:embed="rId2"/>
          <a:stretch/>
        </p:blipFill>
        <p:spPr>
          <a:xfrm>
            <a:off x="10989720" y="5560920"/>
            <a:ext cx="708120" cy="945000"/>
          </a:xfrm>
          <a:prstGeom prst="rect">
            <a:avLst/>
          </a:prstGeom>
          <a:ln w="0">
            <a:noFill/>
          </a:ln>
        </p:spPr>
      </p:pic>
      <p:sp>
        <p:nvSpPr>
          <p:cNvPr id="234" name="PlaceHolder 1"/>
          <p:cNvSpPr>
            <a:spLocks noGrp="1"/>
          </p:cNvSpPr>
          <p:nvPr>
            <p:ph type="title"/>
          </p:nvPr>
        </p:nvSpPr>
        <p:spPr>
          <a:xfrm>
            <a:off x="464400" y="-461160"/>
            <a:ext cx="8819280" cy="1144800"/>
          </a:xfrm>
          <a:prstGeom prst="rect">
            <a:avLst/>
          </a:prstGeom>
          <a:noFill/>
          <a:ln w="0">
            <a:noFill/>
          </a:ln>
        </p:spPr>
        <p:txBody>
          <a:bodyPr lIns="0" rIns="0" tIns="0" bIns="0" anchor="ctr">
            <a:noAutofit/>
          </a:bodyPr>
          <a:p>
            <a:r>
              <a:rPr b="0" lang="en-SE" sz="4400" spc="-1" strike="noStrike">
                <a:solidFill>
                  <a:srgbClr val="000000"/>
                </a:solidFill>
                <a:latin typeface="Arial"/>
              </a:rPr>
              <a:t>Click to edit the title text format</a:t>
            </a:r>
            <a:endParaRPr b="0" lang="en-SE" sz="4400" spc="-1" strike="noStrike">
              <a:solidFill>
                <a:srgbClr val="000000"/>
              </a:solidFill>
              <a:latin typeface="Arial"/>
            </a:endParaRPr>
          </a:p>
        </p:txBody>
      </p:sp>
      <p:sp>
        <p:nvSpPr>
          <p:cNvPr id="23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E" sz="2800" spc="-1" strike="noStrike">
                <a:solidFill>
                  <a:srgbClr val="000000"/>
                </a:solidFill>
                <a:latin typeface="Arial"/>
              </a:rPr>
              <a:t>Click to edit the outline text format</a:t>
            </a:r>
            <a:endParaRPr b="0" lang="en-S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SE" sz="2000" spc="-1" strike="noStrike">
                <a:solidFill>
                  <a:srgbClr val="000000"/>
                </a:solidFill>
                <a:latin typeface="Arial"/>
              </a:rPr>
              <a:t>Second Outline Level</a:t>
            </a:r>
            <a:endParaRPr b="0" lang="en-S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SE" sz="1800" spc="-1" strike="noStrike">
                <a:solidFill>
                  <a:srgbClr val="000000"/>
                </a:solidFill>
                <a:latin typeface="Arial"/>
              </a:rPr>
              <a:t>Third Outline Level</a:t>
            </a:r>
            <a:endParaRPr b="0" lang="en-S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SE" sz="1800" spc="-1" strike="noStrike">
                <a:solidFill>
                  <a:srgbClr val="000000"/>
                </a:solidFill>
                <a:latin typeface="Arial"/>
              </a:rPr>
              <a:t>Fourth Outline Level</a:t>
            </a:r>
            <a:endParaRPr b="0" lang="en-S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SE" sz="2000" spc="-1" strike="noStrike">
                <a:solidFill>
                  <a:srgbClr val="000000"/>
                </a:solidFill>
                <a:latin typeface="Arial"/>
              </a:rPr>
              <a:t>Fifth Outline Level</a:t>
            </a:r>
            <a:endParaRPr b="0" lang="en-S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SE" sz="2000" spc="-1" strike="noStrike">
                <a:solidFill>
                  <a:srgbClr val="000000"/>
                </a:solidFill>
                <a:latin typeface="Arial"/>
              </a:rPr>
              <a:t>Sixth Outline Level</a:t>
            </a:r>
            <a:endParaRPr b="0" lang="en-S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SE" sz="2000" spc="-1" strike="noStrike">
                <a:solidFill>
                  <a:srgbClr val="000000"/>
                </a:solidFill>
                <a:latin typeface="Arial"/>
              </a:rPr>
              <a:t>Seventh Outline Level</a:t>
            </a:r>
            <a:endParaRPr b="0" lang="en-S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SE" sz="1800" spc="-1" strike="noStrike">
                <a:solidFill>
                  <a:srgbClr val="000000"/>
                </a:solidFill>
                <a:latin typeface="Arial"/>
              </a:rPr>
              <a:t>Click to edit the title text format</a:t>
            </a:r>
            <a:endParaRPr b="0" lang="en-SE" sz="1800" spc="-1" strike="noStrike">
              <a:solidFill>
                <a:srgbClr val="000000"/>
              </a:solidFill>
              <a:latin typeface="Arial"/>
            </a:endParaRPr>
          </a:p>
        </p:txBody>
      </p:sp>
      <p:sp>
        <p:nvSpPr>
          <p:cNvPr id="27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E" sz="2800" spc="-1" strike="noStrike">
                <a:solidFill>
                  <a:srgbClr val="000000"/>
                </a:solidFill>
                <a:latin typeface="Arial"/>
              </a:rPr>
              <a:t>Click to edit the outline text format</a:t>
            </a:r>
            <a:endParaRPr b="0" lang="en-S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SE" sz="2000" spc="-1" strike="noStrike">
                <a:solidFill>
                  <a:srgbClr val="000000"/>
                </a:solidFill>
                <a:latin typeface="Arial"/>
              </a:rPr>
              <a:t>Second Outline Level</a:t>
            </a:r>
            <a:endParaRPr b="0" lang="en-S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SE" sz="1800" spc="-1" strike="noStrike">
                <a:solidFill>
                  <a:srgbClr val="000000"/>
                </a:solidFill>
                <a:latin typeface="Arial"/>
              </a:rPr>
              <a:t>Third Outline Level</a:t>
            </a:r>
            <a:endParaRPr b="0" lang="en-S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SE" sz="1800" spc="-1" strike="noStrike">
                <a:solidFill>
                  <a:srgbClr val="000000"/>
                </a:solidFill>
                <a:latin typeface="Arial"/>
              </a:rPr>
              <a:t>Fourth Outline Level</a:t>
            </a:r>
            <a:endParaRPr b="0" lang="en-S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SE" sz="2000" spc="-1" strike="noStrike">
                <a:solidFill>
                  <a:srgbClr val="000000"/>
                </a:solidFill>
                <a:latin typeface="Arial"/>
              </a:rPr>
              <a:t>Fifth Outline Level</a:t>
            </a:r>
            <a:endParaRPr b="0" lang="en-S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SE" sz="2000" spc="-1" strike="noStrike">
                <a:solidFill>
                  <a:srgbClr val="000000"/>
                </a:solidFill>
                <a:latin typeface="Arial"/>
              </a:rPr>
              <a:t>Sixth Outline Level</a:t>
            </a:r>
            <a:endParaRPr b="0" lang="en-S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SE" sz="2000" spc="-1" strike="noStrike">
                <a:solidFill>
                  <a:srgbClr val="000000"/>
                </a:solidFill>
                <a:latin typeface="Arial"/>
              </a:rPr>
              <a:t>Seventh Outline Level</a:t>
            </a:r>
            <a:endParaRPr b="0" lang="en-S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3.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7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75.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75.xml"/>
</Relationships>
</file>

<file path=ppt/slides/_rels/slide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85.xml"/><Relationship Id="rId3" Type="http://schemas.openxmlformats.org/officeDocument/2006/relationships/notesSlide" Target="../notesSlides/notesSlide21.xml"/>
</Relationships>
</file>

<file path=ppt/slides/_rels/slide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slideLayout" Target="../slideLayouts/slideLayout25.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s://share.vidyard.com/watch/p3brAMW6kDhSd9x5iinYWn?" TargetMode="External"/><Relationship Id="rId2" Type="http://schemas.openxmlformats.org/officeDocument/2006/relationships/hyperlink" Target="https://share.vidyard.com/watch/6S6ekdJQSgwM6ddfTzJga7?" TargetMode="External"/><Relationship Id="rId3"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6620760" y="2883960"/>
            <a:ext cx="6180480" cy="645480"/>
          </a:xfrm>
          <a:prstGeom prst="rect">
            <a:avLst/>
          </a:prstGeom>
          <a:noFill/>
          <a:ln w="0">
            <a:noFill/>
          </a:ln>
        </p:spPr>
        <p:txBody>
          <a:bodyPr lIns="0" rIns="0" tIns="0" bIns="0" anchor="b">
            <a:noAutofit/>
          </a:bodyPr>
          <a:p>
            <a:pPr>
              <a:lnSpc>
                <a:spcPct val="100000"/>
              </a:lnSpc>
              <a:buNone/>
            </a:pPr>
            <a:r>
              <a:rPr b="0" lang="en-GB" sz="4200" spc="-1" strike="noStrike">
                <a:solidFill>
                  <a:srgbClr val="894e11"/>
                </a:solidFill>
                <a:latin typeface="Times New Roman"/>
                <a:ea typeface="DejaVu Sans"/>
              </a:rPr>
              <a:t>Lund University</a:t>
            </a:r>
            <a:endParaRPr b="0" lang="en-SE" sz="4200" spc="-1" strike="noStrike">
              <a:solidFill>
                <a:srgbClr val="000000"/>
              </a:solidFill>
              <a:latin typeface="Arial"/>
            </a:endParaRPr>
          </a:p>
        </p:txBody>
      </p:sp>
      <p:sp>
        <p:nvSpPr>
          <p:cNvPr id="317" name="PlaceHolder 2"/>
          <p:cNvSpPr>
            <a:spLocks noGrp="1"/>
          </p:cNvSpPr>
          <p:nvPr>
            <p:ph/>
          </p:nvPr>
        </p:nvSpPr>
        <p:spPr>
          <a:xfrm>
            <a:off x="6629400" y="3657600"/>
            <a:ext cx="6181200" cy="815400"/>
          </a:xfrm>
          <a:prstGeom prst="rect">
            <a:avLst/>
          </a:prstGeom>
          <a:noFill/>
          <a:ln w="0">
            <a:noFill/>
          </a:ln>
        </p:spPr>
        <p:txBody>
          <a:bodyPr lIns="0" rIns="0" tIns="0" bIns="0" anchor="t">
            <a:noAutofit/>
          </a:bodyPr>
          <a:p>
            <a:pPr marL="228600" indent="-228600">
              <a:lnSpc>
                <a:spcPct val="110000"/>
              </a:lnSpc>
              <a:spcBef>
                <a:spcPts val="1001"/>
              </a:spcBef>
              <a:buNone/>
              <a:tabLst>
                <a:tab algn="l" pos="0"/>
              </a:tabLst>
            </a:pPr>
            <a:r>
              <a:rPr b="1" lang="en-GB" sz="1200" spc="46" strike="noStrike" cap="all">
                <a:solidFill>
                  <a:srgbClr val="894e11"/>
                </a:solidFill>
                <a:latin typeface="Arial"/>
                <a:ea typeface="DejaVu Sans"/>
              </a:rPr>
              <a:t>2022 | Autonomous driving systems-</a:t>
            </a:r>
            <a:br/>
            <a:r>
              <a:rPr b="1" lang="en-GB" sz="1200" spc="46" strike="noStrike" cap="all">
                <a:solidFill>
                  <a:srgbClr val="894e11"/>
                </a:solidFill>
                <a:latin typeface="Arial"/>
                <a:ea typeface="DejaVu Sans"/>
              </a:rPr>
              <a:t> generating critical Driving scenarios USING</a:t>
            </a:r>
            <a:endParaRPr b="0" lang="en-SE" sz="1200" spc="-1" strike="noStrike">
              <a:solidFill>
                <a:srgbClr val="000000"/>
              </a:solidFill>
              <a:latin typeface="Arial"/>
            </a:endParaRPr>
          </a:p>
          <a:p>
            <a:pPr marL="228600" indent="-228600">
              <a:lnSpc>
                <a:spcPct val="110000"/>
              </a:lnSpc>
              <a:spcBef>
                <a:spcPts val="1001"/>
              </a:spcBef>
              <a:buNone/>
              <a:tabLst>
                <a:tab algn="l" pos="0"/>
              </a:tabLst>
            </a:pPr>
            <a:r>
              <a:rPr b="1" lang="en-GB" sz="1200" spc="46" strike="noStrike" cap="all">
                <a:solidFill>
                  <a:srgbClr val="894e11"/>
                </a:solidFill>
                <a:latin typeface="Arial"/>
                <a:ea typeface="DejaVu Sans"/>
              </a:rPr>
              <a:t> </a:t>
            </a:r>
            <a:r>
              <a:rPr b="1" lang="en-GB" sz="1200" spc="46" strike="noStrike" cap="all">
                <a:solidFill>
                  <a:srgbClr val="894e11"/>
                </a:solidFill>
                <a:latin typeface="Arial"/>
                <a:ea typeface="DejaVu Sans"/>
              </a:rPr>
              <a:t>OPTIMIZATION TO test autonomous emergency</a:t>
            </a:r>
            <a:endParaRPr b="0" lang="en-SE" sz="1200" spc="-1" strike="noStrike">
              <a:solidFill>
                <a:srgbClr val="000000"/>
              </a:solidFill>
              <a:latin typeface="Arial"/>
            </a:endParaRPr>
          </a:p>
          <a:p>
            <a:pPr marL="228600" indent="-228600">
              <a:lnSpc>
                <a:spcPct val="110000"/>
              </a:lnSpc>
              <a:spcBef>
                <a:spcPts val="1001"/>
              </a:spcBef>
              <a:buNone/>
              <a:tabLst>
                <a:tab algn="l" pos="0"/>
              </a:tabLst>
            </a:pPr>
            <a:r>
              <a:rPr b="1" lang="en-GB" sz="1200" spc="46" strike="noStrike" cap="all">
                <a:solidFill>
                  <a:srgbClr val="894e11"/>
                </a:solidFill>
                <a:latin typeface="Arial"/>
                <a:ea typeface="DejaVu Sans"/>
              </a:rPr>
              <a:t> </a:t>
            </a:r>
            <a:r>
              <a:rPr b="1" lang="en-GB" sz="1200" spc="46" strike="noStrike" cap="all">
                <a:solidFill>
                  <a:srgbClr val="894e11"/>
                </a:solidFill>
                <a:latin typeface="Arial"/>
                <a:ea typeface="DejaVu Sans"/>
              </a:rPr>
              <a:t>braking systems (aebs).</a:t>
            </a:r>
            <a:endParaRPr b="0" lang="en-SE" sz="1200" spc="-1" strike="noStrike">
              <a:solidFill>
                <a:srgbClr val="000000"/>
              </a:solidFill>
              <a:latin typeface="Arial"/>
            </a:endParaRPr>
          </a:p>
          <a:p>
            <a:pPr marL="228600" indent="-228600">
              <a:lnSpc>
                <a:spcPct val="110000"/>
              </a:lnSpc>
              <a:spcBef>
                <a:spcPts val="1001"/>
              </a:spcBef>
              <a:buNone/>
              <a:tabLst>
                <a:tab algn="l" pos="0"/>
              </a:tabLst>
            </a:pPr>
            <a:r>
              <a:rPr b="1" lang="en-GB" sz="1200" spc="46" strike="noStrike" cap="all">
                <a:solidFill>
                  <a:srgbClr val="894e11"/>
                </a:solidFill>
                <a:latin typeface="Arial"/>
                <a:ea typeface="DejaVu Sans"/>
              </a:rPr>
              <a:t> </a:t>
            </a:r>
            <a:endParaRPr b="0" lang="en-SE" sz="1200" spc="-1" strike="noStrike">
              <a:solidFill>
                <a:srgbClr val="000000"/>
              </a:solidFill>
              <a:latin typeface="Arial"/>
            </a:endParaRPr>
          </a:p>
          <a:p>
            <a:pPr marL="228600" indent="-228600">
              <a:lnSpc>
                <a:spcPct val="110000"/>
              </a:lnSpc>
              <a:spcBef>
                <a:spcPts val="1001"/>
              </a:spcBef>
              <a:buNone/>
              <a:tabLst>
                <a:tab algn="l" pos="0"/>
              </a:tabLst>
            </a:pPr>
            <a:r>
              <a:rPr b="1" lang="en-GB" sz="1200" spc="46" strike="noStrike" cap="all">
                <a:solidFill>
                  <a:srgbClr val="894e11"/>
                </a:solidFill>
                <a:latin typeface="Arial"/>
                <a:ea typeface="DejaVu Sans"/>
              </a:rPr>
              <a:t>BY Yamen ALBDEIWI</a:t>
            </a:r>
            <a:endParaRPr b="0" lang="en-SE" sz="1200" spc="-1" strike="noStrike">
              <a:solidFill>
                <a:srgbClr val="000000"/>
              </a:solidFill>
              <a:latin typeface="Arial"/>
            </a:endParaRPr>
          </a:p>
        </p:txBody>
      </p:sp>
      <p:pic>
        <p:nvPicPr>
          <p:cNvPr id="318" name="Bildobjekt 19" descr="A female student is sitting outdoors in the sun with a laptop in front of her. Two other students are discernible in the blurry background."/>
          <p:cNvPicPr/>
          <p:nvPr/>
        </p:nvPicPr>
        <p:blipFill>
          <a:blip r:embed="rId1"/>
          <a:stretch/>
        </p:blipFill>
        <p:spPr>
          <a:xfrm>
            <a:off x="0" y="0"/>
            <a:ext cx="6400440" cy="6857640"/>
          </a:xfrm>
          <a:prstGeom prst="rect">
            <a:avLst/>
          </a:prstGeom>
          <a:ln w="0">
            <a:noFill/>
          </a:ln>
        </p:spPr>
      </p:pic>
      <p:pic>
        <p:nvPicPr>
          <p:cNvPr id="319" name="Bildobjekt 12" descr=""/>
          <p:cNvPicPr/>
          <p:nvPr/>
        </p:nvPicPr>
        <p:blipFill>
          <a:blip r:embed="rId2"/>
          <a:stretch/>
        </p:blipFill>
        <p:spPr>
          <a:xfrm>
            <a:off x="9374400" y="4227840"/>
            <a:ext cx="2816640" cy="26294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title"/>
          </p:nvPr>
        </p:nvSpPr>
        <p:spPr>
          <a:xfrm>
            <a:off x="377640" y="0"/>
            <a:ext cx="11088000" cy="1846080"/>
          </a:xfrm>
          <a:prstGeom prst="rect">
            <a:avLst/>
          </a:prstGeom>
          <a:noFill/>
          <a:ln w="0">
            <a:noFill/>
          </a:ln>
        </p:spPr>
        <p:txBody>
          <a:bodyPr lIns="0" rIns="0" tIns="0" bIns="0" anchor="ctr">
            <a:noAutofit/>
          </a:bodyPr>
          <a:p>
            <a:pPr>
              <a:lnSpc>
                <a:spcPct val="100000"/>
              </a:lnSpc>
              <a:buNone/>
            </a:pPr>
            <a:r>
              <a:rPr b="0" lang="en-GB" sz="4000" spc="-1" strike="noStrike">
                <a:solidFill>
                  <a:srgbClr val="894e11"/>
                </a:solidFill>
                <a:latin typeface="Times New Roman"/>
                <a:ea typeface="DejaVu Sans"/>
              </a:rPr>
              <a:t>Optimizing Critical Scenarios:</a:t>
            </a:r>
            <a:endParaRPr b="0" lang="en-SE" sz="4000" spc="-1" strike="noStrike">
              <a:solidFill>
                <a:srgbClr val="000000"/>
              </a:solidFill>
              <a:latin typeface="Arial"/>
            </a:endParaRPr>
          </a:p>
        </p:txBody>
      </p:sp>
      <p:sp>
        <p:nvSpPr>
          <p:cNvPr id="339" name="PlaceHolder 2"/>
          <p:cNvSpPr>
            <a:spLocks noGrp="1"/>
          </p:cNvSpPr>
          <p:nvPr>
            <p:ph/>
          </p:nvPr>
        </p:nvSpPr>
        <p:spPr>
          <a:xfrm>
            <a:off x="324360" y="1663560"/>
            <a:ext cx="8819280" cy="4508280"/>
          </a:xfrm>
          <a:prstGeom prst="rect">
            <a:avLst/>
          </a:prstGeom>
          <a:noFill/>
          <a:ln w="0">
            <a:noFill/>
          </a:ln>
        </p:spPr>
        <p:txBody>
          <a:bodyPr lIns="0" rIns="0" tIns="0" bIns="0" anchor="t">
            <a:normAutofit/>
          </a:bodyPr>
          <a:p>
            <a:pPr marL="180000" indent="-180000">
              <a:lnSpc>
                <a:spcPct val="110000"/>
              </a:lnSpc>
              <a:spcBef>
                <a:spcPts val="400"/>
              </a:spcBef>
              <a:buClr>
                <a:srgbClr val="894e11"/>
              </a:buClr>
              <a:buFont typeface="Arial"/>
              <a:buChar char="•"/>
            </a:pPr>
            <a:r>
              <a:rPr b="0" lang="en-GB" sz="2000" spc="-1" strike="noStrike">
                <a:solidFill>
                  <a:srgbClr val="000000"/>
                </a:solidFill>
                <a:latin typeface="Arial"/>
                <a:ea typeface="DejaVu Sans"/>
              </a:rPr>
              <a:t>Using modeFrontier tool.</a:t>
            </a:r>
            <a:endParaRPr b="0" lang="en-SE" sz="2000" spc="-1" strike="noStrike">
              <a:solidFill>
                <a:srgbClr val="000000"/>
              </a:solidFill>
              <a:latin typeface="Arial"/>
            </a:endParaRPr>
          </a:p>
          <a:p>
            <a:pPr marL="180000" indent="-180000">
              <a:lnSpc>
                <a:spcPct val="110000"/>
              </a:lnSpc>
              <a:spcBef>
                <a:spcPts val="400"/>
              </a:spcBef>
              <a:buClr>
                <a:srgbClr val="894e11"/>
              </a:buClr>
              <a:buFont typeface="Arial"/>
              <a:buChar char="•"/>
            </a:pPr>
            <a:r>
              <a:rPr b="0" lang="en-GB" sz="2000" spc="-1" strike="noStrike">
                <a:solidFill>
                  <a:srgbClr val="000000"/>
                </a:solidFill>
                <a:latin typeface="Arial"/>
                <a:ea typeface="DejaVu Sans"/>
              </a:rPr>
              <a:t>Using multi-strategy self-adapting algorithm that combines the advantages of local and global search, in self initializing mode, which is called pilOPT. </a:t>
            </a:r>
            <a:endParaRPr b="0" lang="en-SE" sz="2000" spc="-1" strike="noStrike">
              <a:solidFill>
                <a:srgbClr val="000000"/>
              </a:solidFill>
              <a:latin typeface="Arial"/>
            </a:endParaRPr>
          </a:p>
          <a:p>
            <a:pPr marL="180000" indent="-180000">
              <a:lnSpc>
                <a:spcPct val="110000"/>
              </a:lnSpc>
              <a:spcBef>
                <a:spcPts val="400"/>
              </a:spcBef>
              <a:buClr>
                <a:srgbClr val="894e11"/>
              </a:buClr>
              <a:buFont typeface="Arial"/>
              <a:buChar char="•"/>
            </a:pPr>
            <a:r>
              <a:rPr b="0" lang="en-GB" sz="2000" spc="-1" strike="noStrike">
                <a:solidFill>
                  <a:srgbClr val="000000"/>
                </a:solidFill>
                <a:latin typeface="Arial"/>
                <a:ea typeface="DejaVu Sans"/>
              </a:rPr>
              <a:t>Integrating MATLAB node with modeFrontier. </a:t>
            </a:r>
            <a:endParaRPr b="0" lang="en-SE" sz="2000" spc="-1" strike="noStrike">
              <a:solidFill>
                <a:srgbClr val="000000"/>
              </a:solidFill>
              <a:latin typeface="Arial"/>
            </a:endParaRPr>
          </a:p>
          <a:p>
            <a:pPr marL="180000" indent="-180000">
              <a:lnSpc>
                <a:spcPct val="110000"/>
              </a:lnSpc>
              <a:spcBef>
                <a:spcPts val="400"/>
              </a:spcBef>
              <a:buClr>
                <a:srgbClr val="894e11"/>
              </a:buClr>
              <a:buFont typeface="Arial"/>
              <a:buChar char="•"/>
            </a:pPr>
            <a:r>
              <a:rPr b="0" lang="en-GB" sz="2000" spc="-1" strike="noStrike">
                <a:solidFill>
                  <a:srgbClr val="000000"/>
                </a:solidFill>
                <a:latin typeface="Arial"/>
                <a:ea typeface="DejaVu Sans"/>
              </a:rPr>
              <a:t>Creating a workflow of different nodes. </a:t>
            </a:r>
            <a:endParaRPr b="0" lang="en-SE" sz="2000" spc="-1" strike="noStrike">
              <a:solidFill>
                <a:srgbClr val="000000"/>
              </a:solidFill>
              <a:latin typeface="Arial"/>
            </a:endParaRPr>
          </a:p>
          <a:p>
            <a:pPr marL="180000" indent="-180000">
              <a:lnSpc>
                <a:spcPct val="110000"/>
              </a:lnSpc>
              <a:spcBef>
                <a:spcPts val="400"/>
              </a:spcBef>
              <a:buClr>
                <a:srgbClr val="894e11"/>
              </a:buClr>
              <a:buFont typeface="Arial"/>
              <a:buChar char="•"/>
            </a:pPr>
            <a:r>
              <a:rPr b="0" lang="en-GB" sz="2000" spc="-1" strike="noStrike">
                <a:solidFill>
                  <a:srgbClr val="000000"/>
                </a:solidFill>
                <a:latin typeface="Arial"/>
                <a:ea typeface="DejaVu Sans"/>
              </a:rPr>
              <a:t>Define the objective as minimizing TTC while specifying upper &amp; lower bounds for the egoVehicle’s velocity as input parameters.</a:t>
            </a:r>
            <a:endParaRPr b="0" lang="en-SE" sz="2000" spc="-1" strike="noStrike">
              <a:solidFill>
                <a:srgbClr val="000000"/>
              </a:solidFill>
              <a:latin typeface="Arial"/>
            </a:endParaRPr>
          </a:p>
          <a:p>
            <a:pPr marL="180000" indent="-180000">
              <a:lnSpc>
                <a:spcPct val="110000"/>
              </a:lnSpc>
              <a:spcBef>
                <a:spcPts val="400"/>
              </a:spcBef>
              <a:buClr>
                <a:srgbClr val="894e11"/>
              </a:buClr>
              <a:buFont typeface="Arial"/>
              <a:buChar char="•"/>
            </a:pPr>
            <a:r>
              <a:rPr b="0" lang="en-GB" sz="2000" spc="-1" strike="noStrike">
                <a:solidFill>
                  <a:srgbClr val="000000"/>
                </a:solidFill>
                <a:latin typeface="Arial"/>
                <a:ea typeface="DejaVu Sans"/>
              </a:rPr>
              <a:t>Run pilOPT with 1000 evaluations. </a:t>
            </a:r>
            <a:endParaRPr b="0" lang="en-SE" sz="2000" spc="-1" strike="noStrike">
              <a:solidFill>
                <a:srgbClr val="000000"/>
              </a:solidFill>
              <a:latin typeface="Arial"/>
            </a:endParaRPr>
          </a:p>
          <a:p>
            <a:pPr marL="180000" indent="-180000">
              <a:lnSpc>
                <a:spcPct val="110000"/>
              </a:lnSpc>
              <a:spcBef>
                <a:spcPts val="400"/>
              </a:spcBef>
              <a:buClr>
                <a:srgbClr val="894e11"/>
              </a:buClr>
              <a:buFont typeface="Arial"/>
              <a:buChar char="•"/>
            </a:pPr>
            <a:r>
              <a:rPr b="0" lang="en-GB" sz="2000" spc="-1" strike="noStrike">
                <a:solidFill>
                  <a:srgbClr val="000000"/>
                </a:solidFill>
                <a:latin typeface="Arial"/>
                <a:ea typeface="DejaVu Sans"/>
              </a:rPr>
              <a:t>Plot the optimized results and define a thresh hold to get extreme CDS.  </a:t>
            </a:r>
            <a:endParaRPr b="0" lang="en-SE" sz="2000" spc="-1" strike="noStrike">
              <a:solidFill>
                <a:srgbClr val="000000"/>
              </a:solidFill>
              <a:latin typeface="Arial"/>
            </a:endParaRPr>
          </a:p>
          <a:p>
            <a:pPr>
              <a:lnSpc>
                <a:spcPct val="110000"/>
              </a:lnSpc>
              <a:spcBef>
                <a:spcPts val="400"/>
              </a:spcBef>
              <a:buNone/>
            </a:pPr>
            <a:endParaRPr b="0" lang="en-SE" sz="2000" spc="-1" strike="noStrike">
              <a:solidFill>
                <a:srgbClr val="000000"/>
              </a:solidFill>
              <a:latin typeface="Arial"/>
            </a:endParaRPr>
          </a:p>
          <a:p>
            <a:pPr>
              <a:lnSpc>
                <a:spcPct val="110000"/>
              </a:lnSpc>
              <a:spcBef>
                <a:spcPts val="400"/>
              </a:spcBef>
              <a:buNone/>
            </a:pPr>
            <a:endParaRPr b="0" lang="en-SE"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0" name="Picture 385" descr=""/>
          <p:cNvPicPr/>
          <p:nvPr/>
        </p:nvPicPr>
        <p:blipFill>
          <a:blip r:embed="rId1"/>
          <a:stretch/>
        </p:blipFill>
        <p:spPr>
          <a:xfrm>
            <a:off x="2565360" y="1539720"/>
            <a:ext cx="7124040" cy="3799800"/>
          </a:xfrm>
          <a:prstGeom prst="rect">
            <a:avLst/>
          </a:prstGeom>
          <a:ln w="0">
            <a:noFill/>
          </a:ln>
        </p:spPr>
      </p:pic>
      <p:sp>
        <p:nvSpPr>
          <p:cNvPr id="341" name="TextBox 386"/>
          <p:cNvSpPr/>
          <p:nvPr/>
        </p:nvSpPr>
        <p:spPr>
          <a:xfrm>
            <a:off x="1371600" y="457200"/>
            <a:ext cx="3657240" cy="1224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4000" spc="-1" strike="noStrike">
                <a:solidFill>
                  <a:srgbClr val="894e11"/>
                </a:solidFill>
                <a:latin typeface="Times New Roman"/>
                <a:ea typeface="DejaVu Sans"/>
              </a:rPr>
              <a:t>The Workflow:</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1620000" y="-360000"/>
            <a:ext cx="8819280" cy="1799280"/>
          </a:xfrm>
          <a:prstGeom prst="rect">
            <a:avLst/>
          </a:prstGeom>
          <a:noFill/>
          <a:ln w="0">
            <a:noFill/>
          </a:ln>
        </p:spPr>
        <p:txBody>
          <a:bodyPr lIns="0" rIns="0" tIns="0" bIns="288000" anchor="b">
            <a:noAutofit/>
          </a:bodyPr>
          <a:p>
            <a:pPr>
              <a:lnSpc>
                <a:spcPct val="90000"/>
              </a:lnSpc>
              <a:buNone/>
            </a:pPr>
            <a:r>
              <a:rPr b="0" lang="en-GB" sz="4800" spc="-1" strike="noStrike">
                <a:solidFill>
                  <a:srgbClr val="894e11"/>
                </a:solidFill>
                <a:latin typeface="Times New Roman"/>
                <a:ea typeface="DejaVu Sans"/>
              </a:rPr>
              <a:t>Results </a:t>
            </a:r>
            <a:endParaRPr b="0" lang="en-SE" sz="4800" spc="-1" strike="noStrike">
              <a:solidFill>
                <a:srgbClr val="000000"/>
              </a:solidFill>
              <a:latin typeface="Arial"/>
            </a:endParaRPr>
          </a:p>
        </p:txBody>
      </p:sp>
      <p:sp>
        <p:nvSpPr>
          <p:cNvPr id="343" name="PlaceHolder 2"/>
          <p:cNvSpPr>
            <a:spLocks noGrp="1"/>
          </p:cNvSpPr>
          <p:nvPr>
            <p:ph/>
          </p:nvPr>
        </p:nvSpPr>
        <p:spPr>
          <a:xfrm>
            <a:off x="1620000" y="1404000"/>
            <a:ext cx="8819280" cy="3959280"/>
          </a:xfrm>
          <a:prstGeom prst="rect">
            <a:avLst/>
          </a:prstGeom>
          <a:noFill/>
          <a:ln w="0">
            <a:noFill/>
          </a:ln>
        </p:spPr>
        <p:txBody>
          <a:bodyPr lIns="0" rIns="0" tIns="0" bIns="0" anchor="t">
            <a:noAutofit/>
          </a:bodyPr>
          <a:p>
            <a:pPr marL="180000" indent="-180000">
              <a:lnSpc>
                <a:spcPct val="110000"/>
              </a:lnSpc>
              <a:spcBef>
                <a:spcPts val="601"/>
              </a:spcBef>
              <a:buClr>
                <a:srgbClr val="894e11"/>
              </a:buClr>
              <a:buFont typeface="Arial"/>
              <a:buChar char="•"/>
            </a:pPr>
            <a:r>
              <a:rPr b="0" lang="en-GB" sz="2200" spc="-1" strike="noStrike">
                <a:solidFill>
                  <a:srgbClr val="000000"/>
                </a:solidFill>
                <a:latin typeface="Arial"/>
                <a:ea typeface="DejaVu Sans"/>
              </a:rPr>
              <a:t> </a:t>
            </a:r>
            <a:r>
              <a:rPr b="0" lang="en-GB" sz="3600" spc="-1" strike="noStrike">
                <a:solidFill>
                  <a:srgbClr val="000000"/>
                </a:solidFill>
                <a:latin typeface="Arial"/>
                <a:ea typeface="DejaVu Sans"/>
              </a:rPr>
              <a:t>First Phase:</a:t>
            </a:r>
            <a:r>
              <a:rPr b="0" lang="en-GB" sz="2200" spc="-1" strike="noStrike">
                <a:solidFill>
                  <a:srgbClr val="000000"/>
                </a:solidFill>
                <a:latin typeface="Arial"/>
                <a:ea typeface="DejaVu Sans"/>
              </a:rPr>
              <a:t> </a:t>
            </a:r>
            <a:endParaRPr b="0" lang="en-SE" sz="2200" spc="-1" strike="noStrike">
              <a:solidFill>
                <a:srgbClr val="000000"/>
              </a:solidFill>
              <a:latin typeface="Arial"/>
            </a:endParaRPr>
          </a:p>
          <a:p>
            <a:pPr>
              <a:lnSpc>
                <a:spcPct val="110000"/>
              </a:lnSpc>
              <a:spcBef>
                <a:spcPts val="601"/>
              </a:spcBef>
              <a:buNone/>
              <a:tabLst>
                <a:tab algn="l" pos="0"/>
              </a:tabLst>
            </a:pPr>
            <a:endParaRPr b="0" lang="en-SE" sz="2200" spc="-1" strike="noStrike">
              <a:solidFill>
                <a:srgbClr val="000000"/>
              </a:solidFill>
              <a:latin typeface="Arial"/>
            </a:endParaRPr>
          </a:p>
          <a:p>
            <a:pPr marL="180000" indent="-180000">
              <a:lnSpc>
                <a:spcPct val="110000"/>
              </a:lnSpc>
              <a:spcBef>
                <a:spcPts val="601"/>
              </a:spcBef>
              <a:buClr>
                <a:srgbClr val="894e11"/>
              </a:buClr>
              <a:buFont typeface="Arial"/>
              <a:buAutoNum type="arabicParenR"/>
              <a:tabLst>
                <a:tab algn="l" pos="0"/>
              </a:tabLst>
            </a:pPr>
            <a:r>
              <a:rPr b="0" lang="en-GB" sz="2200" spc="-1" strike="noStrike">
                <a:solidFill>
                  <a:srgbClr val="000000"/>
                </a:solidFill>
                <a:latin typeface="Arial"/>
                <a:ea typeface="DejaVu Sans"/>
              </a:rPr>
              <a:t> </a:t>
            </a:r>
            <a:r>
              <a:rPr b="0" lang="en-GB" sz="2200" spc="-1" strike="noStrike">
                <a:solidFill>
                  <a:srgbClr val="000000"/>
                </a:solidFill>
                <a:latin typeface="Arial"/>
                <a:ea typeface="DejaVu Sans"/>
              </a:rPr>
              <a:t>The entire dataset, that is, the 26 CDS imported from Euro NCAP, is passed and verified by AEBS. In each one of them, the check safety goal is achieved and the collisions are mitigated. </a:t>
            </a:r>
            <a:endParaRPr b="0" lang="en-SE" sz="2200" spc="-1" strike="noStrike">
              <a:solidFill>
                <a:srgbClr val="000000"/>
              </a:solidFill>
              <a:latin typeface="Arial"/>
            </a:endParaRPr>
          </a:p>
          <a:p>
            <a:pPr>
              <a:lnSpc>
                <a:spcPct val="110000"/>
              </a:lnSpc>
              <a:spcBef>
                <a:spcPts val="601"/>
              </a:spcBef>
              <a:buNone/>
              <a:tabLst>
                <a:tab algn="l" pos="0"/>
              </a:tabLst>
            </a:pPr>
            <a:endParaRPr b="0" lang="en-SE" sz="2200" spc="-1" strike="noStrike">
              <a:solidFill>
                <a:srgbClr val="000000"/>
              </a:solidFill>
              <a:latin typeface="Arial"/>
            </a:endParaRPr>
          </a:p>
          <a:p>
            <a:pPr marL="180000" indent="-180000">
              <a:lnSpc>
                <a:spcPct val="110000"/>
              </a:lnSpc>
              <a:spcBef>
                <a:spcPts val="601"/>
              </a:spcBef>
              <a:buClr>
                <a:srgbClr val="894e11"/>
              </a:buClr>
              <a:buFont typeface="Arial"/>
              <a:buAutoNum type="arabicParenR"/>
              <a:tabLst>
                <a:tab algn="l" pos="0"/>
              </a:tabLst>
            </a:pPr>
            <a:r>
              <a:rPr b="0" lang="en-GB" sz="2200" spc="-1" strike="noStrike">
                <a:solidFill>
                  <a:srgbClr val="000000"/>
                </a:solidFill>
                <a:latin typeface="Arial"/>
                <a:ea typeface="DejaVu Sans"/>
              </a:rPr>
              <a:t> </a:t>
            </a:r>
            <a:r>
              <a:rPr b="0" lang="en-GB" sz="2200" spc="-1" strike="noStrike">
                <a:solidFill>
                  <a:srgbClr val="000000"/>
                </a:solidFill>
                <a:latin typeface="Arial"/>
                <a:ea typeface="DejaVu Sans"/>
              </a:rPr>
              <a:t>All test requirements are met. </a:t>
            </a:r>
            <a:endParaRPr b="0" lang="en-SE" sz="2200" spc="-1" strike="noStrike">
              <a:solidFill>
                <a:srgbClr val="000000"/>
              </a:solidFill>
              <a:latin typeface="Arial"/>
            </a:endParaRPr>
          </a:p>
          <a:p>
            <a:pPr>
              <a:lnSpc>
                <a:spcPct val="110000"/>
              </a:lnSpc>
              <a:spcBef>
                <a:spcPts val="601"/>
              </a:spcBef>
              <a:buNone/>
              <a:tabLst>
                <a:tab algn="l" pos="0"/>
              </a:tabLst>
            </a:pPr>
            <a:endParaRPr b="0" lang="en-SE"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1620000" y="360000"/>
            <a:ext cx="8819280" cy="1799280"/>
          </a:xfrm>
          <a:prstGeom prst="rect">
            <a:avLst/>
          </a:prstGeom>
          <a:noFill/>
          <a:ln w="0">
            <a:noFill/>
          </a:ln>
        </p:spPr>
        <p:txBody>
          <a:bodyPr lIns="0" rIns="0" tIns="0" bIns="0" anchor="ctr">
            <a:noAutofit/>
          </a:bodyPr>
          <a:p>
            <a:endParaRPr b="0" lang="en-SE" sz="1800" spc="-1" strike="noStrike">
              <a:solidFill>
                <a:srgbClr val="000000"/>
              </a:solidFill>
              <a:latin typeface="Arial"/>
            </a:endParaRPr>
          </a:p>
        </p:txBody>
      </p:sp>
      <p:pic>
        <p:nvPicPr>
          <p:cNvPr id="345" name="Picture 390" descr=""/>
          <p:cNvPicPr/>
          <p:nvPr/>
        </p:nvPicPr>
        <p:blipFill>
          <a:blip r:embed="rId1"/>
          <a:stretch/>
        </p:blipFill>
        <p:spPr>
          <a:xfrm>
            <a:off x="31680" y="0"/>
            <a:ext cx="12191400" cy="68576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6" name="Picture 391" descr=""/>
          <p:cNvPicPr/>
          <p:nvPr/>
        </p:nvPicPr>
        <p:blipFill>
          <a:blip r:embed="rId1"/>
          <a:stretch/>
        </p:blipFill>
        <p:spPr>
          <a:xfrm>
            <a:off x="1686240" y="2614680"/>
            <a:ext cx="8819280" cy="16286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algn="ctr">
              <a:buNone/>
            </a:pPr>
            <a:endParaRPr b="0" lang="en-US" sz="3200" spc="-1" strike="noStrike">
              <a:latin typeface="Arial"/>
            </a:endParaRPr>
          </a:p>
        </p:txBody>
      </p:sp>
      <p:pic>
        <p:nvPicPr>
          <p:cNvPr id="348" name="Picture 3" descr=""/>
          <p:cNvPicPr/>
          <p:nvPr/>
        </p:nvPicPr>
        <p:blipFill>
          <a:blip r:embed="rId1"/>
          <a:stretch/>
        </p:blipFill>
        <p:spPr>
          <a:xfrm>
            <a:off x="-360" y="0"/>
            <a:ext cx="12191760" cy="68572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1620000" y="-360000"/>
            <a:ext cx="8819280" cy="1799280"/>
          </a:xfrm>
          <a:prstGeom prst="rect">
            <a:avLst/>
          </a:prstGeom>
          <a:noFill/>
          <a:ln w="0">
            <a:noFill/>
          </a:ln>
        </p:spPr>
        <p:txBody>
          <a:bodyPr lIns="0" rIns="0" tIns="0" bIns="288000" anchor="b">
            <a:noAutofit/>
          </a:bodyPr>
          <a:p>
            <a:pPr>
              <a:lnSpc>
                <a:spcPct val="90000"/>
              </a:lnSpc>
              <a:buNone/>
            </a:pPr>
            <a:r>
              <a:rPr b="0" lang="en-GB" sz="4800" spc="-1" strike="noStrike">
                <a:solidFill>
                  <a:srgbClr val="894e11"/>
                </a:solidFill>
                <a:latin typeface="Times New Roman"/>
                <a:ea typeface="DejaVu Sans"/>
              </a:rPr>
              <a:t>Results </a:t>
            </a:r>
            <a:endParaRPr b="0" lang="en-SE" sz="4800" spc="-1" strike="noStrike">
              <a:solidFill>
                <a:srgbClr val="000000"/>
              </a:solidFill>
              <a:latin typeface="Arial"/>
            </a:endParaRPr>
          </a:p>
        </p:txBody>
      </p:sp>
      <p:sp>
        <p:nvSpPr>
          <p:cNvPr id="350" name="PlaceHolder 2"/>
          <p:cNvSpPr>
            <a:spLocks noGrp="1"/>
          </p:cNvSpPr>
          <p:nvPr>
            <p:ph/>
          </p:nvPr>
        </p:nvSpPr>
        <p:spPr>
          <a:xfrm>
            <a:off x="1620000" y="1404000"/>
            <a:ext cx="8819280" cy="3959280"/>
          </a:xfrm>
          <a:prstGeom prst="rect">
            <a:avLst/>
          </a:prstGeom>
          <a:noFill/>
          <a:ln w="0">
            <a:noFill/>
          </a:ln>
        </p:spPr>
        <p:txBody>
          <a:bodyPr lIns="0" rIns="0" tIns="0" bIns="0" anchor="t">
            <a:noAutofit/>
          </a:bodyPr>
          <a:p>
            <a:pPr marL="180000" indent="-180000">
              <a:lnSpc>
                <a:spcPct val="110000"/>
              </a:lnSpc>
              <a:spcBef>
                <a:spcPts val="601"/>
              </a:spcBef>
              <a:buClr>
                <a:srgbClr val="894e11"/>
              </a:buClr>
              <a:buFont typeface="Arial"/>
              <a:buChar char="•"/>
            </a:pPr>
            <a:r>
              <a:rPr b="0" lang="en-GB" sz="2200" spc="-1" strike="noStrike">
                <a:solidFill>
                  <a:srgbClr val="000000"/>
                </a:solidFill>
                <a:latin typeface="Arial"/>
                <a:ea typeface="DejaVu Sans"/>
              </a:rPr>
              <a:t> </a:t>
            </a:r>
            <a:r>
              <a:rPr b="0" lang="en-GB" sz="3600" spc="-1" strike="noStrike">
                <a:solidFill>
                  <a:srgbClr val="000000"/>
                </a:solidFill>
                <a:latin typeface="Arial"/>
                <a:ea typeface="DejaVu Sans"/>
              </a:rPr>
              <a:t> </a:t>
            </a:r>
            <a:r>
              <a:rPr b="0" lang="en-GB" sz="3600" spc="-1" strike="noStrike">
                <a:solidFill>
                  <a:srgbClr val="000000"/>
                </a:solidFill>
                <a:latin typeface="Arial"/>
                <a:ea typeface="DejaVu Sans"/>
              </a:rPr>
              <a:t>Second Phase:</a:t>
            </a:r>
            <a:endParaRPr b="0" lang="en-SE" sz="3600" spc="-1" strike="noStrike">
              <a:solidFill>
                <a:srgbClr val="000000"/>
              </a:solidFill>
              <a:latin typeface="Arial"/>
            </a:endParaRPr>
          </a:p>
          <a:p>
            <a:pPr marL="180000" indent="-180000">
              <a:lnSpc>
                <a:spcPct val="110000"/>
              </a:lnSpc>
              <a:spcBef>
                <a:spcPts val="601"/>
              </a:spcBef>
              <a:buClr>
                <a:srgbClr val="894e11"/>
              </a:buClr>
              <a:buFont typeface="Arial"/>
              <a:buAutoNum type="arabicParenR"/>
            </a:pPr>
            <a:r>
              <a:rPr b="0" lang="en-GB" sz="2200" spc="-1" strike="noStrike">
                <a:solidFill>
                  <a:srgbClr val="000000"/>
                </a:solidFill>
                <a:latin typeface="Arial"/>
                <a:ea typeface="DejaVu Sans"/>
              </a:rPr>
              <a:t> </a:t>
            </a:r>
            <a:r>
              <a:rPr b="0" lang="en-GB" sz="2200" spc="-1" strike="noStrike">
                <a:solidFill>
                  <a:srgbClr val="000000"/>
                </a:solidFill>
                <a:latin typeface="Arial"/>
                <a:ea typeface="DejaVu Sans"/>
              </a:rPr>
              <a:t>As part of the integration process, I discovered a bug in modeFrontier, which stuck during the simulation. I have logged the issue, reported it to modeFrontier’s team, and they have confirmed it.</a:t>
            </a:r>
            <a:endParaRPr b="0" lang="en-SE" sz="2200" spc="-1" strike="noStrike">
              <a:solidFill>
                <a:srgbClr val="000000"/>
              </a:solidFill>
              <a:latin typeface="Arial"/>
            </a:endParaRPr>
          </a:p>
          <a:p>
            <a:pPr>
              <a:lnSpc>
                <a:spcPct val="110000"/>
              </a:lnSpc>
              <a:spcBef>
                <a:spcPts val="601"/>
              </a:spcBef>
              <a:buNone/>
            </a:pPr>
            <a:endParaRPr b="0" lang="en-SE" sz="2200" spc="-1" strike="noStrike">
              <a:solidFill>
                <a:srgbClr val="000000"/>
              </a:solidFill>
              <a:latin typeface="Arial"/>
            </a:endParaRPr>
          </a:p>
          <a:p>
            <a:pPr marL="180000" indent="-180000">
              <a:lnSpc>
                <a:spcPct val="110000"/>
              </a:lnSpc>
              <a:spcBef>
                <a:spcPts val="601"/>
              </a:spcBef>
              <a:buClr>
                <a:srgbClr val="894e11"/>
              </a:buClr>
              <a:buFont typeface="Arial"/>
              <a:buAutoNum type="arabicParenR"/>
            </a:pPr>
            <a:r>
              <a:rPr b="0" lang="en-GB" sz="2200" spc="-1" strike="noStrike">
                <a:solidFill>
                  <a:srgbClr val="000000"/>
                </a:solidFill>
                <a:latin typeface="Arial"/>
                <a:ea typeface="DejaVu Sans"/>
              </a:rPr>
              <a:t> </a:t>
            </a:r>
            <a:r>
              <a:rPr b="0" lang="en-GB" sz="2200" spc="-1" strike="noStrike">
                <a:solidFill>
                  <a:srgbClr val="000000"/>
                </a:solidFill>
                <a:latin typeface="Arial"/>
                <a:ea typeface="DejaVu Sans"/>
              </a:rPr>
              <a:t>Due to the bug, the optimization could not be carried out as planned. However, manually checking the AEBS through manual optimization, revealed a defect in which the collision could not be mitigated, and the car collided with the pedestrian/child.</a:t>
            </a:r>
            <a:endParaRPr b="0" lang="en-SE"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1" name="Picture 395" descr=""/>
          <p:cNvPicPr/>
          <p:nvPr/>
        </p:nvPicPr>
        <p:blipFill>
          <a:blip r:embed="rId1"/>
          <a:stretch/>
        </p:blipFill>
        <p:spPr>
          <a:xfrm>
            <a:off x="0" y="0"/>
            <a:ext cx="12191760" cy="68576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algn="ctr">
              <a:buNone/>
            </a:pPr>
            <a:endParaRPr b="0" lang="en-US" sz="3200" spc="-1" strike="noStrike">
              <a:latin typeface="Arial"/>
            </a:endParaRPr>
          </a:p>
        </p:txBody>
      </p:sp>
      <p:pic>
        <p:nvPicPr>
          <p:cNvPr id="353" name="Picture 3" descr=""/>
          <p:cNvPicPr/>
          <p:nvPr/>
        </p:nvPicPr>
        <p:blipFill>
          <a:blip r:embed="rId1"/>
          <a:stretch/>
        </p:blipFill>
        <p:spPr>
          <a:xfrm>
            <a:off x="0" y="0"/>
            <a:ext cx="12191760" cy="68572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algn="ctr">
              <a:buNone/>
            </a:pPr>
            <a:endParaRPr b="0" lang="en-US" sz="3200" spc="-1" strike="noStrike">
              <a:latin typeface="Arial"/>
            </a:endParaRPr>
          </a:p>
        </p:txBody>
      </p:sp>
      <p:pic>
        <p:nvPicPr>
          <p:cNvPr id="355" name="Picture 3" descr=""/>
          <p:cNvPicPr/>
          <p:nvPr/>
        </p:nvPicPr>
        <p:blipFill>
          <a:blip r:embed="rId1"/>
          <a:stretch/>
        </p:blipFill>
        <p:spPr>
          <a:xfrm>
            <a:off x="-31320" y="-47160"/>
            <a:ext cx="12223080" cy="68576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0" name="Platshållare för bild 3" descr="A male researcher concentrates on an instrument in the foreground. A person in the background looks on, smiling."/>
          <p:cNvPicPr/>
          <p:nvPr/>
        </p:nvPicPr>
        <p:blipFill>
          <a:blip r:embed="rId1"/>
          <a:stretch/>
        </p:blipFill>
        <p:spPr>
          <a:xfrm>
            <a:off x="0" y="0"/>
            <a:ext cx="12191760" cy="6857640"/>
          </a:xfrm>
          <a:prstGeom prst="rect">
            <a:avLst/>
          </a:prstGeom>
          <a:ln w="0">
            <a:noFill/>
          </a:ln>
        </p:spPr>
      </p:pic>
      <p:sp>
        <p:nvSpPr>
          <p:cNvPr id="321" name="PlaceHolder 1"/>
          <p:cNvSpPr>
            <a:spLocks noGrp="1"/>
          </p:cNvSpPr>
          <p:nvPr>
            <p:ph type="title"/>
          </p:nvPr>
        </p:nvSpPr>
        <p:spPr>
          <a:xfrm>
            <a:off x="6898320" y="4111920"/>
            <a:ext cx="5293080" cy="1972800"/>
          </a:xfrm>
          <a:prstGeom prst="rect">
            <a:avLst/>
          </a:prstGeom>
          <a:solidFill>
            <a:srgbClr val="ffffff"/>
          </a:solidFill>
          <a:ln w="0">
            <a:noFill/>
          </a:ln>
        </p:spPr>
        <p:txBody>
          <a:bodyPr lIns="540000" rIns="360000" tIns="360000" bIns="468000" anchor="b">
            <a:noAutofit/>
          </a:bodyPr>
          <a:p>
            <a:pPr>
              <a:lnSpc>
                <a:spcPct val="100000"/>
              </a:lnSpc>
              <a:buNone/>
            </a:pPr>
            <a:r>
              <a:rPr b="0" lang="en-GB" sz="2400" spc="-1" strike="noStrike">
                <a:solidFill>
                  <a:srgbClr val="894e11"/>
                </a:solidFill>
                <a:latin typeface="Times New Roman"/>
                <a:ea typeface="DejaVu Sans"/>
              </a:rPr>
              <a:t>Definition of Critical Driving Scenarios  (CDS)</a:t>
            </a:r>
            <a:endParaRPr b="0" lang="en-SE"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3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1620000" y="-360000"/>
            <a:ext cx="8819280" cy="1799280"/>
          </a:xfrm>
          <a:prstGeom prst="rect">
            <a:avLst/>
          </a:prstGeom>
          <a:noFill/>
          <a:ln w="0">
            <a:noFill/>
          </a:ln>
        </p:spPr>
        <p:txBody>
          <a:bodyPr lIns="0" rIns="0" tIns="0" bIns="288000" anchor="b">
            <a:noAutofit/>
          </a:bodyPr>
          <a:p>
            <a:pPr>
              <a:lnSpc>
                <a:spcPct val="90000"/>
              </a:lnSpc>
              <a:buNone/>
            </a:pPr>
            <a:r>
              <a:rPr b="0" lang="en-GB" sz="4800" spc="-1" strike="noStrike">
                <a:solidFill>
                  <a:srgbClr val="894e11"/>
                </a:solidFill>
                <a:latin typeface="Times New Roman"/>
                <a:ea typeface="DejaVu Sans"/>
              </a:rPr>
              <a:t>Conclusion </a:t>
            </a:r>
            <a:endParaRPr b="0" lang="en-SE" sz="4800" spc="-1" strike="noStrike">
              <a:solidFill>
                <a:srgbClr val="000000"/>
              </a:solidFill>
              <a:latin typeface="Arial"/>
            </a:endParaRPr>
          </a:p>
        </p:txBody>
      </p:sp>
      <p:sp>
        <p:nvSpPr>
          <p:cNvPr id="357" name="PlaceHolder 2"/>
          <p:cNvSpPr>
            <a:spLocks noGrp="1"/>
          </p:cNvSpPr>
          <p:nvPr>
            <p:ph/>
          </p:nvPr>
        </p:nvSpPr>
        <p:spPr>
          <a:xfrm>
            <a:off x="1620000" y="1404000"/>
            <a:ext cx="8819280" cy="3959280"/>
          </a:xfrm>
          <a:prstGeom prst="rect">
            <a:avLst/>
          </a:prstGeom>
          <a:noFill/>
          <a:ln w="0">
            <a:noFill/>
          </a:ln>
        </p:spPr>
        <p:txBody>
          <a:bodyPr lIns="0" rIns="0" tIns="0" bIns="0" anchor="t">
            <a:noAutofit/>
          </a:bodyPr>
          <a:p>
            <a:pPr>
              <a:lnSpc>
                <a:spcPct val="90000"/>
              </a:lnSpc>
              <a:spcBef>
                <a:spcPts val="1001"/>
              </a:spcBef>
              <a:buNone/>
              <a:tabLst>
                <a:tab algn="l" pos="0"/>
              </a:tabLst>
            </a:pPr>
            <a:r>
              <a:rPr b="0" lang="sv-SE" sz="2200" spc="-1" strike="noStrike">
                <a:solidFill>
                  <a:srgbClr val="000000"/>
                </a:solidFill>
                <a:latin typeface="Arial"/>
                <a:ea typeface="DejaVu Sans"/>
              </a:rPr>
              <a:t>For autonomous vehicles, safety and reliability are essential attributes. In addition, due to the complexity of driving scenarios and the uncertainty of the operational environment, traditional requirements-driven testing approaches are impeded. Thus, it is necessary to identify the most critical scenarios for testing the autonomous driving systems and to uncover defects and misbehaviors. As we have seen in Uber's case, it is a life or death matter.</a:t>
            </a:r>
            <a:endParaRPr b="0" lang="en-SE"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title"/>
          </p:nvPr>
        </p:nvSpPr>
        <p:spPr>
          <a:xfrm>
            <a:off x="464400" y="-461160"/>
            <a:ext cx="8819280" cy="303840"/>
          </a:xfrm>
          <a:prstGeom prst="rect">
            <a:avLst/>
          </a:prstGeom>
          <a:noFill/>
          <a:ln w="0">
            <a:noFill/>
          </a:ln>
        </p:spPr>
        <p:txBody>
          <a:bodyPr lIns="0" rIns="0" tIns="0" bIns="0" anchor="t">
            <a:noAutofit/>
          </a:bodyPr>
          <a:p>
            <a:pPr>
              <a:lnSpc>
                <a:spcPct val="90000"/>
              </a:lnSpc>
              <a:buNone/>
            </a:pPr>
            <a:r>
              <a:rPr b="0" lang="en-GB" sz="2200" spc="-1" strike="noStrike">
                <a:solidFill>
                  <a:srgbClr val="000000"/>
                </a:solidFill>
                <a:latin typeface="Arial"/>
                <a:ea typeface="DejaVu Sans"/>
              </a:rPr>
              <a:t>End slide. Logotype only.</a:t>
            </a:r>
            <a:endParaRPr b="0" lang="en-SE" sz="2200" spc="-1" strike="noStrike">
              <a:solidFill>
                <a:srgbClr val="000000"/>
              </a:solidFill>
              <a:latin typeface="Arial"/>
            </a:endParaRPr>
          </a:p>
        </p:txBody>
      </p:sp>
      <p:pic>
        <p:nvPicPr>
          <p:cNvPr id="359" name="Bildobjekt 3" descr="Lund University logotype."/>
          <p:cNvPicPr/>
          <p:nvPr/>
        </p:nvPicPr>
        <p:blipFill>
          <a:blip r:embed="rId1"/>
          <a:stretch/>
        </p:blipFill>
        <p:spPr>
          <a:xfrm>
            <a:off x="5106600" y="1569600"/>
            <a:ext cx="1978200" cy="26413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title"/>
          </p:nvPr>
        </p:nvSpPr>
        <p:spPr>
          <a:xfrm>
            <a:off x="216000" y="-396000"/>
            <a:ext cx="8819280" cy="1799280"/>
          </a:xfrm>
          <a:prstGeom prst="rect">
            <a:avLst/>
          </a:prstGeom>
          <a:noFill/>
          <a:ln w="0">
            <a:noFill/>
          </a:ln>
        </p:spPr>
        <p:txBody>
          <a:bodyPr lIns="0" rIns="0" tIns="0" bIns="288000" anchor="b">
            <a:noAutofit/>
          </a:bodyPr>
          <a:p>
            <a:pPr>
              <a:lnSpc>
                <a:spcPct val="90000"/>
              </a:lnSpc>
              <a:buNone/>
            </a:pPr>
            <a:r>
              <a:rPr b="0" lang="en-GB" sz="4800" spc="-1" strike="noStrike">
                <a:solidFill>
                  <a:srgbClr val="894e11"/>
                </a:solidFill>
                <a:latin typeface="Times New Roman"/>
                <a:ea typeface="DejaVu Sans"/>
              </a:rPr>
              <a:t>Importance of Testing CDS</a:t>
            </a:r>
            <a:endParaRPr b="0" lang="en-SE" sz="4800" spc="-1" strike="noStrike">
              <a:solidFill>
                <a:srgbClr val="000000"/>
              </a:solidFill>
              <a:latin typeface="Arial"/>
            </a:endParaRPr>
          </a:p>
        </p:txBody>
      </p:sp>
      <p:sp>
        <p:nvSpPr>
          <p:cNvPr id="323" name="PlaceHolder 2"/>
          <p:cNvSpPr>
            <a:spLocks noGrp="1"/>
          </p:cNvSpPr>
          <p:nvPr>
            <p:ph/>
          </p:nvPr>
        </p:nvSpPr>
        <p:spPr>
          <a:xfrm>
            <a:off x="324360" y="1224000"/>
            <a:ext cx="8819280" cy="4508280"/>
          </a:xfrm>
          <a:prstGeom prst="rect">
            <a:avLst/>
          </a:prstGeom>
          <a:noFill/>
          <a:ln w="0">
            <a:noFill/>
          </a:ln>
        </p:spPr>
        <p:txBody>
          <a:bodyPr lIns="0" rIns="0" tIns="0" bIns="0" anchor="t">
            <a:normAutofit/>
          </a:bodyPr>
          <a:p>
            <a:pPr marL="180000" indent="-180000">
              <a:lnSpc>
                <a:spcPct val="110000"/>
              </a:lnSpc>
              <a:spcBef>
                <a:spcPts val="400"/>
              </a:spcBef>
              <a:buClr>
                <a:srgbClr val="894e11"/>
              </a:buClr>
              <a:buFont typeface="Arial"/>
              <a:buChar char="•"/>
            </a:pPr>
            <a:r>
              <a:rPr b="0" lang="en-GB" sz="2000" spc="-1" strike="noStrike">
                <a:solidFill>
                  <a:srgbClr val="000000"/>
                </a:solidFill>
                <a:latin typeface="Arial"/>
                <a:ea typeface="DejaVu Sans"/>
              </a:rPr>
              <a:t>ADAS has become increasingly popular.</a:t>
            </a:r>
            <a:endParaRPr b="0" lang="en-SE" sz="2000" spc="-1" strike="noStrike">
              <a:solidFill>
                <a:srgbClr val="000000"/>
              </a:solidFill>
              <a:latin typeface="Arial"/>
            </a:endParaRPr>
          </a:p>
          <a:p>
            <a:pPr marL="180000" indent="-180000">
              <a:lnSpc>
                <a:spcPct val="110000"/>
              </a:lnSpc>
              <a:spcBef>
                <a:spcPts val="400"/>
              </a:spcBef>
              <a:buClr>
                <a:srgbClr val="894e11"/>
              </a:buClr>
              <a:buFont typeface="Arial"/>
              <a:buChar char="•"/>
            </a:pPr>
            <a:r>
              <a:rPr b="0" lang="en-GB" sz="2000" spc="-1" strike="noStrike">
                <a:solidFill>
                  <a:srgbClr val="000000"/>
                </a:solidFill>
                <a:latin typeface="Arial"/>
                <a:ea typeface="DejaVu Sans"/>
              </a:rPr>
              <a:t>Ensure reliability and safety of ADAS. </a:t>
            </a:r>
            <a:endParaRPr b="0" lang="en-SE" sz="2000" spc="-1" strike="noStrike">
              <a:solidFill>
                <a:srgbClr val="000000"/>
              </a:solidFill>
              <a:latin typeface="Arial"/>
            </a:endParaRPr>
          </a:p>
          <a:p>
            <a:pPr marL="180000" indent="-180000">
              <a:lnSpc>
                <a:spcPct val="110000"/>
              </a:lnSpc>
              <a:spcBef>
                <a:spcPts val="400"/>
              </a:spcBef>
              <a:buClr>
                <a:srgbClr val="894e11"/>
              </a:buClr>
              <a:buFont typeface="Arial"/>
              <a:buChar char="•"/>
            </a:pPr>
            <a:r>
              <a:rPr b="0" lang="en-GB" sz="2000" spc="-1" strike="noStrike">
                <a:solidFill>
                  <a:srgbClr val="000000"/>
                </a:solidFill>
                <a:latin typeface="Arial"/>
                <a:ea typeface="DejaVu Sans"/>
              </a:rPr>
              <a:t>Discover potential defects &amp; misbehavior in the system.</a:t>
            </a:r>
            <a:endParaRPr b="0" lang="en-SE" sz="2000" spc="-1" strike="noStrike">
              <a:solidFill>
                <a:srgbClr val="000000"/>
              </a:solidFill>
              <a:latin typeface="Arial"/>
            </a:endParaRPr>
          </a:p>
          <a:p>
            <a:pPr marL="180000" indent="-180000">
              <a:lnSpc>
                <a:spcPct val="110000"/>
              </a:lnSpc>
              <a:spcBef>
                <a:spcPts val="400"/>
              </a:spcBef>
              <a:buClr>
                <a:srgbClr val="894e11"/>
              </a:buClr>
              <a:buFont typeface="Arial"/>
              <a:buChar char="•"/>
            </a:pPr>
            <a:r>
              <a:rPr b="0" lang="en-GB" sz="2000" spc="-1" strike="noStrike">
                <a:solidFill>
                  <a:srgbClr val="000000"/>
                </a:solidFill>
                <a:latin typeface="Arial"/>
                <a:ea typeface="DejaVu Sans"/>
              </a:rPr>
              <a:t>Cover rare traffic situations. (Uber’s case in USA 2018)</a:t>
            </a:r>
            <a:endParaRPr b="0" lang="en-SE" sz="2000" spc="-1" strike="noStrike">
              <a:solidFill>
                <a:srgbClr val="000000"/>
              </a:solidFill>
              <a:latin typeface="Arial"/>
            </a:endParaRPr>
          </a:p>
          <a:p>
            <a:pPr marL="180000" indent="-180000">
              <a:lnSpc>
                <a:spcPct val="110000"/>
              </a:lnSpc>
              <a:spcBef>
                <a:spcPts val="400"/>
              </a:spcBef>
              <a:buClr>
                <a:srgbClr val="894e11"/>
              </a:buClr>
              <a:buFont typeface="Arial"/>
              <a:buChar char="•"/>
            </a:pPr>
            <a:r>
              <a:rPr b="0" lang="en-GB" sz="2000" spc="-1" strike="noStrike">
                <a:solidFill>
                  <a:srgbClr val="000000"/>
                </a:solidFill>
                <a:latin typeface="Arial"/>
                <a:ea typeface="DejaVu Sans"/>
              </a:rPr>
              <a:t>Avoid relaying on substantial real-world testing or</a:t>
            </a:r>
            <a:endParaRPr b="0" lang="en-SE" sz="2000" spc="-1" strike="noStrike">
              <a:solidFill>
                <a:srgbClr val="000000"/>
              </a:solidFill>
              <a:latin typeface="Arial"/>
            </a:endParaRPr>
          </a:p>
          <a:p>
            <a:pPr>
              <a:lnSpc>
                <a:spcPct val="110000"/>
              </a:lnSpc>
              <a:spcBef>
                <a:spcPts val="400"/>
              </a:spcBef>
              <a:buNone/>
              <a:tabLst>
                <a:tab algn="l" pos="0"/>
              </a:tabLst>
            </a:pPr>
            <a:r>
              <a:rPr b="0" lang="en-GB" sz="2000" spc="-1" strike="noStrike">
                <a:solidFill>
                  <a:srgbClr val="000000"/>
                </a:solidFill>
                <a:latin typeface="Arial"/>
                <a:ea typeface="DejaVu Sans"/>
              </a:rPr>
              <a:t>collecting real driving data at scale. </a:t>
            </a:r>
            <a:endParaRPr b="0" lang="en-SE" sz="2000" spc="-1" strike="noStrike">
              <a:solidFill>
                <a:srgbClr val="000000"/>
              </a:solidFill>
              <a:latin typeface="Arial"/>
            </a:endParaRPr>
          </a:p>
          <a:p>
            <a:pPr marL="180000" indent="-180000">
              <a:lnSpc>
                <a:spcPct val="110000"/>
              </a:lnSpc>
              <a:spcBef>
                <a:spcPts val="400"/>
              </a:spcBef>
              <a:buClr>
                <a:srgbClr val="894e11"/>
              </a:buClr>
              <a:buFont typeface="Arial"/>
              <a:buChar char="•"/>
              <a:tabLst>
                <a:tab algn="l" pos="0"/>
              </a:tabLst>
            </a:pPr>
            <a:r>
              <a:rPr b="0" lang="en-GB" sz="2000" spc="-1" strike="noStrike">
                <a:solidFill>
                  <a:srgbClr val="000000"/>
                </a:solidFill>
                <a:latin typeface="Arial"/>
                <a:ea typeface="DejaVu Sans"/>
              </a:rPr>
              <a:t>Regular road traffic is considered non-critical.</a:t>
            </a:r>
            <a:endParaRPr b="0" lang="en-SE" sz="2000" spc="-1" strike="noStrike">
              <a:solidFill>
                <a:srgbClr val="000000"/>
              </a:solidFill>
              <a:latin typeface="Arial"/>
            </a:endParaRPr>
          </a:p>
          <a:p>
            <a:pPr>
              <a:lnSpc>
                <a:spcPct val="110000"/>
              </a:lnSpc>
              <a:spcBef>
                <a:spcPts val="400"/>
              </a:spcBef>
              <a:buNone/>
              <a:tabLst>
                <a:tab algn="l" pos="0"/>
              </a:tabLst>
            </a:pPr>
            <a:endParaRPr b="0" lang="en-SE" sz="2000" spc="-1" strike="noStrike">
              <a:solidFill>
                <a:srgbClr val="000000"/>
              </a:solidFill>
              <a:latin typeface="Arial"/>
            </a:endParaRPr>
          </a:p>
        </p:txBody>
      </p:sp>
      <p:pic>
        <p:nvPicPr>
          <p:cNvPr id="324" name="Picture 369" descr=""/>
          <p:cNvPicPr/>
          <p:nvPr/>
        </p:nvPicPr>
        <p:blipFill>
          <a:blip r:embed="rId1"/>
          <a:stretch/>
        </p:blipFill>
        <p:spPr>
          <a:xfrm>
            <a:off x="9144000" y="0"/>
            <a:ext cx="3047760" cy="2971440"/>
          </a:xfrm>
          <a:prstGeom prst="rect">
            <a:avLst/>
          </a:prstGeom>
          <a:ln w="0">
            <a:noFill/>
          </a:ln>
        </p:spPr>
      </p:pic>
      <p:pic>
        <p:nvPicPr>
          <p:cNvPr id="325" name="Picture 370" descr=""/>
          <p:cNvPicPr/>
          <p:nvPr/>
        </p:nvPicPr>
        <p:blipFill>
          <a:blip r:embed="rId2"/>
          <a:stretch/>
        </p:blipFill>
        <p:spPr>
          <a:xfrm>
            <a:off x="152280" y="4410720"/>
            <a:ext cx="3962160" cy="1989720"/>
          </a:xfrm>
          <a:prstGeom prst="rect">
            <a:avLst/>
          </a:prstGeom>
          <a:ln w="0">
            <a:noFill/>
          </a:ln>
        </p:spPr>
      </p:pic>
      <p:pic>
        <p:nvPicPr>
          <p:cNvPr id="326" name="Picture 371" descr=""/>
          <p:cNvPicPr/>
          <p:nvPr/>
        </p:nvPicPr>
        <p:blipFill>
          <a:blip r:embed="rId3"/>
          <a:stretch/>
        </p:blipFill>
        <p:spPr>
          <a:xfrm>
            <a:off x="5997960" y="3618000"/>
            <a:ext cx="4517280" cy="3011040"/>
          </a:xfrm>
          <a:prstGeom prst="rect">
            <a:avLst/>
          </a:prstGeom>
          <a:ln w="0">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3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3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3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7" name="Platshållare för bild 3" descr="The main University building under a blue sky, viewed from the other side of the fountain on the green University quadrangle."/>
          <p:cNvPicPr/>
          <p:nvPr/>
        </p:nvPicPr>
        <p:blipFill>
          <a:blip r:embed="rId1"/>
          <a:stretch/>
        </p:blipFill>
        <p:spPr>
          <a:xfrm>
            <a:off x="0" y="0"/>
            <a:ext cx="12191760" cy="6857640"/>
          </a:xfrm>
          <a:prstGeom prst="rect">
            <a:avLst/>
          </a:prstGeom>
          <a:ln w="0">
            <a:noFill/>
          </a:ln>
        </p:spPr>
      </p:pic>
      <p:sp>
        <p:nvSpPr>
          <p:cNvPr id="328" name="PlaceHolder 1"/>
          <p:cNvSpPr>
            <a:spLocks noGrp="1"/>
          </p:cNvSpPr>
          <p:nvPr>
            <p:ph type="title"/>
          </p:nvPr>
        </p:nvSpPr>
        <p:spPr>
          <a:xfrm>
            <a:off x="6897600" y="4510080"/>
            <a:ext cx="5293440" cy="1573920"/>
          </a:xfrm>
          <a:prstGeom prst="rect">
            <a:avLst/>
          </a:prstGeom>
          <a:solidFill>
            <a:srgbClr val="ffffff"/>
          </a:solidFill>
          <a:ln w="0">
            <a:noFill/>
          </a:ln>
        </p:spPr>
        <p:txBody>
          <a:bodyPr lIns="540000" rIns="360000" tIns="360000" bIns="468000" anchor="b">
            <a:noAutofit/>
          </a:bodyPr>
          <a:p>
            <a:pPr>
              <a:lnSpc>
                <a:spcPct val="100000"/>
              </a:lnSpc>
              <a:buNone/>
            </a:pPr>
            <a:r>
              <a:rPr b="0" lang="en-GB" sz="2400" spc="-1" strike="noStrike">
                <a:solidFill>
                  <a:srgbClr val="894e11"/>
                </a:solidFill>
                <a:latin typeface="Times New Roman"/>
                <a:ea typeface="DejaVu Sans"/>
              </a:rPr>
              <a:t>Autonomous Emergency Braking System (AEBS)</a:t>
            </a:r>
            <a:endParaRPr b="0" lang="en-SE"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9" name="Platshållare för bild 8" descr="Two students in conversation. A third is discernible in the blurry background."/>
          <p:cNvPicPr/>
          <p:nvPr/>
        </p:nvPicPr>
        <p:blipFill>
          <a:blip r:embed="rId1"/>
          <a:stretch/>
        </p:blipFill>
        <p:spPr>
          <a:xfrm>
            <a:off x="36000" y="0"/>
            <a:ext cx="12115440" cy="68576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Box 375"/>
          <p:cNvSpPr/>
          <p:nvPr/>
        </p:nvSpPr>
        <p:spPr>
          <a:xfrm>
            <a:off x="1600200" y="1828800"/>
            <a:ext cx="6629040" cy="380160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endParaRPr b="0" lang="en-US" sz="1800" spc="-1" strike="noStrike">
              <a:latin typeface="Arial"/>
            </a:endParaRPr>
          </a:p>
          <a:p>
            <a:pPr marL="216000" indent="-216000">
              <a:lnSpc>
                <a:spcPct val="90000"/>
              </a:lnSpc>
              <a:buClr>
                <a:srgbClr val="000000"/>
              </a:buClr>
              <a:buSzPct val="45000"/>
              <a:buFont typeface="Wingdings" charset="2"/>
              <a:buChar char=""/>
            </a:pPr>
            <a:r>
              <a:rPr b="0" lang="en-GB" sz="3600" spc="-1" strike="noStrike">
                <a:solidFill>
                  <a:srgbClr val="894e11"/>
                </a:solidFill>
                <a:latin typeface="Times New Roman"/>
                <a:ea typeface="DejaVu Sans"/>
              </a:rPr>
              <a:t> </a:t>
            </a:r>
            <a:r>
              <a:rPr b="0" lang="en-GB" sz="3600" spc="-1" strike="noStrike">
                <a:solidFill>
                  <a:srgbClr val="894e11"/>
                </a:solidFill>
                <a:latin typeface="Times New Roman"/>
                <a:ea typeface="DejaVu Sans"/>
              </a:rPr>
              <a:t>Simulating AEBS</a:t>
            </a:r>
            <a:endParaRPr b="0" lang="en-US" sz="3600" spc="-1" strike="noStrike">
              <a:latin typeface="Arial"/>
            </a:endParaRPr>
          </a:p>
          <a:p>
            <a:pPr>
              <a:lnSpc>
                <a:spcPct val="90000"/>
              </a:lnSpc>
              <a:buNone/>
            </a:pPr>
            <a:r>
              <a:rPr b="0" lang="en-GB" sz="3600" spc="-1" strike="noStrike">
                <a:solidFill>
                  <a:srgbClr val="894e11"/>
                </a:solidFill>
                <a:latin typeface="Times New Roman"/>
                <a:ea typeface="DejaVu Sans"/>
              </a:rPr>
              <a:t> </a:t>
            </a:r>
            <a:br/>
            <a:endParaRPr b="0" lang="en-US" sz="3600" spc="-1" strike="noStrike">
              <a:latin typeface="Arial"/>
            </a:endParaRPr>
          </a:p>
          <a:p>
            <a:pPr marL="216000" indent="-216000">
              <a:lnSpc>
                <a:spcPct val="90000"/>
              </a:lnSpc>
              <a:buClr>
                <a:srgbClr val="000000"/>
              </a:buClr>
              <a:buSzPct val="45000"/>
              <a:buFont typeface="Wingdings" charset="2"/>
              <a:buChar char=""/>
            </a:pPr>
            <a:r>
              <a:rPr b="0" lang="en-GB" sz="3600" spc="-1" strike="noStrike">
                <a:solidFill>
                  <a:srgbClr val="894e11"/>
                </a:solidFill>
                <a:latin typeface="Times New Roman"/>
                <a:ea typeface="DejaVu Sans"/>
              </a:rPr>
              <a:t> </a:t>
            </a:r>
            <a:r>
              <a:rPr b="0" lang="en-GB" sz="3600" spc="-1" strike="noStrike">
                <a:solidFill>
                  <a:srgbClr val="894e11"/>
                </a:solidFill>
                <a:latin typeface="Times New Roman"/>
                <a:ea typeface="DejaVu Sans"/>
              </a:rPr>
              <a:t>Optimizing Critical Scenarios </a:t>
            </a:r>
            <a:endParaRPr b="0" lang="en-US" sz="3600" spc="-1" strike="noStrike">
              <a:latin typeface="Arial"/>
            </a:endParaRPr>
          </a:p>
        </p:txBody>
      </p:sp>
      <p:sp>
        <p:nvSpPr>
          <p:cNvPr id="331" name="PlaceHolder 1"/>
          <p:cNvSpPr>
            <a:spLocks noGrp="1"/>
          </p:cNvSpPr>
          <p:nvPr>
            <p:ph type="title"/>
          </p:nvPr>
        </p:nvSpPr>
        <p:spPr>
          <a:xfrm>
            <a:off x="1143000" y="629280"/>
            <a:ext cx="8819280" cy="1199160"/>
          </a:xfrm>
          <a:prstGeom prst="rect">
            <a:avLst/>
          </a:prstGeom>
          <a:noFill/>
          <a:ln w="0">
            <a:noFill/>
          </a:ln>
        </p:spPr>
        <p:txBody>
          <a:bodyPr lIns="0" rIns="0" tIns="0" bIns="0" anchor="ctr">
            <a:noAutofit/>
          </a:bodyPr>
          <a:p>
            <a:pPr>
              <a:lnSpc>
                <a:spcPct val="90000"/>
              </a:lnSpc>
              <a:buNone/>
            </a:pPr>
            <a:r>
              <a:rPr b="0" lang="en-GB" sz="4800" spc="-1" strike="noStrike">
                <a:solidFill>
                  <a:srgbClr val="894e11"/>
                </a:solidFill>
                <a:latin typeface="Times New Roman"/>
                <a:ea typeface="DejaVu Sans"/>
              </a:rPr>
              <a:t>Methods </a:t>
            </a:r>
            <a:endParaRPr b="0" lang="en-SE"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377640" y="0"/>
            <a:ext cx="11088000" cy="1846080"/>
          </a:xfrm>
          <a:prstGeom prst="rect">
            <a:avLst/>
          </a:prstGeom>
          <a:noFill/>
          <a:ln w="0">
            <a:noFill/>
          </a:ln>
        </p:spPr>
        <p:txBody>
          <a:bodyPr lIns="0" rIns="0" tIns="0" bIns="0" anchor="ctr">
            <a:noAutofit/>
          </a:bodyPr>
          <a:p>
            <a:pPr>
              <a:lnSpc>
                <a:spcPct val="100000"/>
              </a:lnSpc>
              <a:buNone/>
            </a:pPr>
            <a:r>
              <a:rPr b="0" lang="en-GB" sz="4000" spc="-1" strike="noStrike">
                <a:solidFill>
                  <a:srgbClr val="894e11"/>
                </a:solidFill>
                <a:latin typeface="Times New Roman"/>
                <a:ea typeface="DejaVu Sans"/>
              </a:rPr>
              <a:t>Simulating AEBS:</a:t>
            </a:r>
            <a:endParaRPr b="0" lang="en-SE" sz="4000" spc="-1" strike="noStrike">
              <a:solidFill>
                <a:srgbClr val="000000"/>
              </a:solidFill>
              <a:latin typeface="Arial"/>
            </a:endParaRPr>
          </a:p>
        </p:txBody>
      </p:sp>
      <p:sp>
        <p:nvSpPr>
          <p:cNvPr id="333" name="PlaceHolder 2"/>
          <p:cNvSpPr>
            <a:spLocks noGrp="1"/>
          </p:cNvSpPr>
          <p:nvPr>
            <p:ph/>
          </p:nvPr>
        </p:nvSpPr>
        <p:spPr>
          <a:xfrm>
            <a:off x="324720" y="1663560"/>
            <a:ext cx="8819280" cy="4508280"/>
          </a:xfrm>
          <a:prstGeom prst="rect">
            <a:avLst/>
          </a:prstGeom>
          <a:noFill/>
          <a:ln w="0">
            <a:noFill/>
          </a:ln>
        </p:spPr>
        <p:txBody>
          <a:bodyPr lIns="0" rIns="0" tIns="0" bIns="0" anchor="t">
            <a:normAutofit/>
          </a:bodyPr>
          <a:p>
            <a:pPr marL="180000" indent="-180000">
              <a:lnSpc>
                <a:spcPct val="110000"/>
              </a:lnSpc>
              <a:spcBef>
                <a:spcPts val="400"/>
              </a:spcBef>
              <a:buClr>
                <a:srgbClr val="894e11"/>
              </a:buClr>
              <a:buFont typeface="Arial"/>
              <a:buChar char="•"/>
            </a:pPr>
            <a:r>
              <a:rPr b="0" lang="en-GB" sz="2000" spc="-1" strike="noStrike">
                <a:solidFill>
                  <a:srgbClr val="000000"/>
                </a:solidFill>
                <a:latin typeface="Arial"/>
                <a:ea typeface="DejaVu Sans"/>
              </a:rPr>
              <a:t>Using MATLAB AEBS model.</a:t>
            </a:r>
            <a:endParaRPr b="0" lang="en-SE" sz="2000" spc="-1" strike="noStrike">
              <a:solidFill>
                <a:srgbClr val="000000"/>
              </a:solidFill>
              <a:latin typeface="Arial"/>
            </a:endParaRPr>
          </a:p>
          <a:p>
            <a:pPr marL="180000" indent="-180000">
              <a:lnSpc>
                <a:spcPct val="110000"/>
              </a:lnSpc>
              <a:spcBef>
                <a:spcPts val="400"/>
              </a:spcBef>
              <a:buClr>
                <a:srgbClr val="894e11"/>
              </a:buClr>
              <a:buFont typeface="Arial"/>
              <a:buChar char="•"/>
            </a:pPr>
            <a:r>
              <a:rPr b="0" lang="en-GB" sz="2000" spc="-1" strike="noStrike">
                <a:solidFill>
                  <a:srgbClr val="000000"/>
                </a:solidFill>
                <a:latin typeface="Arial"/>
                <a:ea typeface="DejaVu Sans"/>
              </a:rPr>
              <a:t>Using AEBTestBench and a dataset consists of  26 important scenario categories  from Euro NCAP. </a:t>
            </a:r>
            <a:endParaRPr b="0" lang="en-SE" sz="2000" spc="-1" strike="noStrike">
              <a:solidFill>
                <a:srgbClr val="000000"/>
              </a:solidFill>
              <a:latin typeface="Arial"/>
            </a:endParaRPr>
          </a:p>
          <a:p>
            <a:pPr marL="180000" indent="-180000">
              <a:lnSpc>
                <a:spcPct val="110000"/>
              </a:lnSpc>
              <a:spcBef>
                <a:spcPts val="400"/>
              </a:spcBef>
              <a:buClr>
                <a:srgbClr val="894e11"/>
              </a:buClr>
              <a:buFont typeface="Arial"/>
              <a:buChar char="•"/>
            </a:pPr>
            <a:r>
              <a:rPr b="0" lang="en-GB" sz="2000" spc="-1" strike="noStrike">
                <a:solidFill>
                  <a:srgbClr val="000000"/>
                </a:solidFill>
                <a:latin typeface="Arial"/>
                <a:ea typeface="DejaVu Sans"/>
              </a:rPr>
              <a:t>Using 6 sub-models each one of them based on  an algorithm written in MATLAB. </a:t>
            </a:r>
            <a:endParaRPr b="0" lang="en-SE" sz="2000" spc="-1" strike="noStrike">
              <a:solidFill>
                <a:srgbClr val="000000"/>
              </a:solidFill>
              <a:latin typeface="Arial"/>
            </a:endParaRPr>
          </a:p>
          <a:p>
            <a:pPr marL="180000" indent="-180000">
              <a:lnSpc>
                <a:spcPct val="110000"/>
              </a:lnSpc>
              <a:spcBef>
                <a:spcPts val="400"/>
              </a:spcBef>
              <a:buClr>
                <a:srgbClr val="894e11"/>
              </a:buClr>
              <a:buFont typeface="Arial"/>
              <a:buChar char="•"/>
            </a:pPr>
            <a:r>
              <a:rPr b="0" lang="en-GB" sz="2000" spc="-1" strike="noStrike">
                <a:solidFill>
                  <a:srgbClr val="000000"/>
                </a:solidFill>
                <a:latin typeface="Arial"/>
                <a:ea typeface="DejaVu Sans"/>
              </a:rPr>
              <a:t>Using test requirements set.  </a:t>
            </a:r>
            <a:endParaRPr b="0" lang="en-SE" sz="2000" spc="-1" strike="noStrike">
              <a:solidFill>
                <a:srgbClr val="000000"/>
              </a:solidFill>
              <a:latin typeface="Arial"/>
            </a:endParaRPr>
          </a:p>
          <a:p>
            <a:pPr marL="180000" indent="-180000">
              <a:lnSpc>
                <a:spcPct val="110000"/>
              </a:lnSpc>
              <a:spcBef>
                <a:spcPts val="400"/>
              </a:spcBef>
              <a:buClr>
                <a:srgbClr val="894e11"/>
              </a:buClr>
              <a:buFont typeface="Arial"/>
              <a:buChar char="•"/>
            </a:pPr>
            <a:r>
              <a:rPr b="0" lang="en-GB" sz="2000" spc="-1" strike="noStrike">
                <a:solidFill>
                  <a:srgbClr val="000000"/>
                </a:solidFill>
                <a:latin typeface="Arial"/>
                <a:ea typeface="DejaVu Sans"/>
              </a:rPr>
              <a:t>Using Parallel Automate Testing to increase the overall automate execution speed. </a:t>
            </a:r>
            <a:endParaRPr b="0" lang="en-SE" sz="2000" spc="-1" strike="noStrike">
              <a:solidFill>
                <a:srgbClr val="000000"/>
              </a:solidFill>
              <a:latin typeface="Arial"/>
            </a:endParaRPr>
          </a:p>
          <a:p>
            <a:pPr>
              <a:lnSpc>
                <a:spcPct val="110000"/>
              </a:lnSpc>
              <a:spcBef>
                <a:spcPts val="400"/>
              </a:spcBef>
              <a:buNone/>
            </a:pPr>
            <a:endParaRPr b="0" lang="en-SE"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4" name="Platshållare för bild 8" descr="A person in the background is handling a complicated wire construction in the foreground."/>
          <p:cNvPicPr/>
          <p:nvPr/>
        </p:nvPicPr>
        <p:blipFill>
          <a:blip r:embed="rId1"/>
          <a:stretch/>
        </p:blipFill>
        <p:spPr>
          <a:xfrm>
            <a:off x="192240" y="189000"/>
            <a:ext cx="11807280" cy="64792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Box 380"/>
          <p:cNvSpPr/>
          <p:nvPr/>
        </p:nvSpPr>
        <p:spPr>
          <a:xfrm>
            <a:off x="1828800" y="1828800"/>
            <a:ext cx="9372240" cy="769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u="sng">
                <a:solidFill>
                  <a:srgbClr val="0000ff"/>
                </a:solidFill>
                <a:uFillTx/>
                <a:latin typeface="Arial"/>
                <a:ea typeface="DejaVu Sans"/>
                <a:hlinkClick r:id="rId1"/>
              </a:rPr>
              <a:t>Demo of Scenario "Pedestrian_Child"</a:t>
            </a:r>
            <a:r>
              <a:rPr b="0" lang="en-US" sz="2400" spc="-1" strike="noStrike">
                <a:solidFill>
                  <a:srgbClr val="000000"/>
                </a:solidFill>
                <a:latin typeface="Arial"/>
                <a:ea typeface="DejaVu Sans"/>
              </a:rPr>
              <a:t> https://share.vidyard.com/watch/p3brAMW6kDhSd9x5iinYWn?</a:t>
            </a:r>
            <a:endParaRPr b="0" lang="en-US" sz="2400" spc="-1" strike="noStrike">
              <a:latin typeface="Arial"/>
            </a:endParaRPr>
          </a:p>
        </p:txBody>
      </p:sp>
      <p:sp>
        <p:nvSpPr>
          <p:cNvPr id="336" name="TextBox 381"/>
          <p:cNvSpPr/>
          <p:nvPr/>
        </p:nvSpPr>
        <p:spPr>
          <a:xfrm>
            <a:off x="1371600" y="457560"/>
            <a:ext cx="3657240" cy="1224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4000" spc="-1" strike="noStrike">
                <a:solidFill>
                  <a:srgbClr val="894e11"/>
                </a:solidFill>
                <a:latin typeface="Times New Roman"/>
                <a:ea typeface="DejaVu Sans"/>
              </a:rPr>
              <a:t>Demos:</a:t>
            </a:r>
            <a:endParaRPr b="0" lang="en-US" sz="4000" spc="-1" strike="noStrike">
              <a:latin typeface="Arial"/>
            </a:endParaRPr>
          </a:p>
        </p:txBody>
      </p:sp>
      <p:sp>
        <p:nvSpPr>
          <p:cNvPr id="337" name="TextBox 382"/>
          <p:cNvSpPr/>
          <p:nvPr/>
        </p:nvSpPr>
        <p:spPr>
          <a:xfrm>
            <a:off x="1828800" y="3344760"/>
            <a:ext cx="9372240" cy="769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u="sng">
                <a:solidFill>
                  <a:srgbClr val="0000ff"/>
                </a:solidFill>
                <a:uFillTx/>
                <a:latin typeface="Arial"/>
                <a:ea typeface="DejaVu Sans"/>
                <a:hlinkClick r:id="rId2"/>
              </a:rPr>
              <a:t>Demo of AEBS "Pedestrian_Child" </a:t>
            </a:r>
            <a:br/>
            <a:r>
              <a:rPr b="0" lang="en-US" sz="2400" spc="-1" strike="noStrike">
                <a:solidFill>
                  <a:srgbClr val="000000"/>
                </a:solidFill>
                <a:latin typeface="Arial"/>
                <a:ea typeface="DejaVu Sans"/>
              </a:rPr>
              <a:t>https://share.vidyard.com/watch/6S6ekdJQSgwM6ddfTzJga7?</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Office-tema</Template>
  <TotalTime>0</TotalTime>
  <Application>LibreOffice/7.2.7.2$Linux_X86_64 LibreOffice_project/20$Build-2</Application>
  <AppVersion>15.0000</AppVersion>
  <Words>819</Words>
  <Paragraphs>88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2020-05-14T14:25:52Z</dcterms:created>
  <dc:creator>Lund University</dc:creator>
  <dc:description/>
  <dc:language>en-US</dc:language>
  <cp:lastModifiedBy/>
  <dcterms:modified xsi:type="dcterms:W3CDTF">2022-05-31T13:13:49Z</dcterms:modified>
  <cp:revision>227</cp:revision>
  <dc:subject/>
  <dc:title>Lund University 2022</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10</vt:i4>
  </property>
  <property fmtid="{D5CDD505-2E9C-101B-9397-08002B2CF9AE}" pid="3" name="PresentationFormat">
    <vt:lpwstr>Widescreen</vt:lpwstr>
  </property>
  <property fmtid="{D5CDD505-2E9C-101B-9397-08002B2CF9AE}" pid="4" name="Slides">
    <vt:i4>21</vt:i4>
  </property>
</Properties>
</file>