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D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49700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392827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D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71536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301926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027737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405196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solidFill>
                  <a:prstClr val="white">
                    <a:tint val="75000"/>
                  </a:prstClr>
                </a:solidFill>
              </a:rPr>
              <a:pPr/>
              <a:t>8/10/2022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FF9F0C5-380F-41C2-899A-BAC0F0927E16}"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954814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181303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4144093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389367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white">
                    <a:tint val="75000"/>
                  </a:prstClr>
                </a:solidFill>
              </a:rPr>
              <a:pPr/>
              <a:t>8/10/2022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4665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228307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499810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2469811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2104271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455965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611823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30335472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2944219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8/10/2022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‹Nº›</a:t>
            </a:fld>
            <a:endParaRPr lang="en-US" dirty="0">
              <a:solidFill>
                <a:srgbClr val="90C226"/>
              </a:solidFill>
            </a:endParaRPr>
          </a:p>
        </p:txBody>
      </p:sp>
    </p:spTree>
    <p:extLst>
      <p:ext uri="{BB962C8B-B14F-4D97-AF65-F5344CB8AC3E}">
        <p14:creationId xmlns:p14="http://schemas.microsoft.com/office/powerpoint/2010/main" val="195969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D2F2355-B23E-49DC-BEB4-6A39BA796335}" type="datetimeFigureOut">
              <a:rPr lang="es-DO" smtClean="0"/>
              <a:t>10/8/2022</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79396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5" name="Marcador de fecha 4"/>
          <p:cNvSpPr>
            <a:spLocks noGrp="1"/>
          </p:cNvSpPr>
          <p:nvPr>
            <p:ph type="dt" sz="half" idx="10"/>
          </p:nvPr>
        </p:nvSpPr>
        <p:spPr/>
        <p:txBody>
          <a:bodyPr/>
          <a:lstStyle/>
          <a:p>
            <a:fld id="{3D2F2355-B23E-49DC-BEB4-6A39BA796335}" type="datetimeFigureOut">
              <a:rPr lang="es-DO" smtClean="0"/>
              <a:t>10/8/2022</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41987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7" name="Marcador de fecha 6"/>
          <p:cNvSpPr>
            <a:spLocks noGrp="1"/>
          </p:cNvSpPr>
          <p:nvPr>
            <p:ph type="dt" sz="half" idx="10"/>
          </p:nvPr>
        </p:nvSpPr>
        <p:spPr/>
        <p:txBody>
          <a:bodyPr/>
          <a:lstStyle/>
          <a:p>
            <a:fld id="{3D2F2355-B23E-49DC-BEB4-6A39BA796335}" type="datetimeFigureOut">
              <a:rPr lang="es-DO" smtClean="0"/>
              <a:t>10/8/2022</a:t>
            </a:fld>
            <a:endParaRPr lang="es-DO"/>
          </a:p>
        </p:txBody>
      </p:sp>
      <p:sp>
        <p:nvSpPr>
          <p:cNvPr id="8" name="Marcador de pie de página 7"/>
          <p:cNvSpPr>
            <a:spLocks noGrp="1"/>
          </p:cNvSpPr>
          <p:nvPr>
            <p:ph type="ftr" sz="quarter" idx="11"/>
          </p:nvPr>
        </p:nvSpPr>
        <p:spPr/>
        <p:txBody>
          <a:bodyPr/>
          <a:lstStyle/>
          <a:p>
            <a:endParaRPr lang="es-DO"/>
          </a:p>
        </p:txBody>
      </p:sp>
      <p:sp>
        <p:nvSpPr>
          <p:cNvPr id="9" name="Marcador de número de diapositiva 8"/>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110120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fecha 2"/>
          <p:cNvSpPr>
            <a:spLocks noGrp="1"/>
          </p:cNvSpPr>
          <p:nvPr>
            <p:ph type="dt" sz="half" idx="10"/>
          </p:nvPr>
        </p:nvSpPr>
        <p:spPr/>
        <p:txBody>
          <a:bodyPr/>
          <a:lstStyle/>
          <a:p>
            <a:fld id="{3D2F2355-B23E-49DC-BEB4-6A39BA796335}" type="datetimeFigureOut">
              <a:rPr lang="es-DO" smtClean="0"/>
              <a:t>10/8/2022</a:t>
            </a:fld>
            <a:endParaRPr lang="es-DO"/>
          </a:p>
        </p:txBody>
      </p:sp>
      <p:sp>
        <p:nvSpPr>
          <p:cNvPr id="4" name="Marcador de pie de página 3"/>
          <p:cNvSpPr>
            <a:spLocks noGrp="1"/>
          </p:cNvSpPr>
          <p:nvPr>
            <p:ph type="ftr" sz="quarter" idx="11"/>
          </p:nvPr>
        </p:nvSpPr>
        <p:spPr/>
        <p:txBody>
          <a:bodyPr/>
          <a:lstStyle/>
          <a:p>
            <a:endParaRPr lang="es-DO"/>
          </a:p>
        </p:txBody>
      </p:sp>
      <p:sp>
        <p:nvSpPr>
          <p:cNvPr id="5" name="Marcador de número de diapositiva 4"/>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245874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2F2355-B23E-49DC-BEB4-6A39BA796335}" type="datetimeFigureOut">
              <a:rPr lang="es-DO" smtClean="0"/>
              <a:t>10/8/2022</a:t>
            </a:fld>
            <a:endParaRPr lang="es-DO"/>
          </a:p>
        </p:txBody>
      </p:sp>
      <p:sp>
        <p:nvSpPr>
          <p:cNvPr id="3" name="Marcador de pie de página 2"/>
          <p:cNvSpPr>
            <a:spLocks noGrp="1"/>
          </p:cNvSpPr>
          <p:nvPr>
            <p:ph type="ftr" sz="quarter" idx="11"/>
          </p:nvPr>
        </p:nvSpPr>
        <p:spPr/>
        <p:txBody>
          <a:bodyPr/>
          <a:lstStyle/>
          <a:p>
            <a:endParaRPr lang="es-DO"/>
          </a:p>
        </p:txBody>
      </p:sp>
      <p:sp>
        <p:nvSpPr>
          <p:cNvPr id="4" name="Marcador de número de diapositiva 3"/>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50971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D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2F2355-B23E-49DC-BEB4-6A39BA796335}" type="datetimeFigureOut">
              <a:rPr lang="es-DO" smtClean="0"/>
              <a:t>10/8/2022</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30176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D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2F2355-B23E-49DC-BEB4-6A39BA796335}" type="datetimeFigureOut">
              <a:rPr lang="es-DO" smtClean="0"/>
              <a:t>10/8/2022</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7269B8E9-94D3-41D7-ABF4-AE948B141199}" type="slidenum">
              <a:rPr lang="es-DO" smtClean="0"/>
              <a:t>‹Nº›</a:t>
            </a:fld>
            <a:endParaRPr lang="es-DO"/>
          </a:p>
        </p:txBody>
      </p:sp>
    </p:spTree>
    <p:extLst>
      <p:ext uri="{BB962C8B-B14F-4D97-AF65-F5344CB8AC3E}">
        <p14:creationId xmlns:p14="http://schemas.microsoft.com/office/powerpoint/2010/main" val="278649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F2355-B23E-49DC-BEB4-6A39BA796335}" type="datetimeFigureOut">
              <a:rPr lang="es-DO" smtClean="0"/>
              <a:t>10/8/2022</a:t>
            </a:fld>
            <a:endParaRPr lang="es-D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B8E9-94D3-41D7-ABF4-AE948B141199}" type="slidenum">
              <a:rPr lang="es-DO" smtClean="0"/>
              <a:t>‹Nº›</a:t>
            </a:fld>
            <a:endParaRPr lang="es-DO"/>
          </a:p>
        </p:txBody>
      </p:sp>
    </p:spTree>
    <p:extLst>
      <p:ext uri="{BB962C8B-B14F-4D97-AF65-F5344CB8AC3E}">
        <p14:creationId xmlns:p14="http://schemas.microsoft.com/office/powerpoint/2010/main" val="2860193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white">
                    <a:tint val="75000"/>
                  </a:prstClr>
                </a:solidFill>
              </a:rPr>
              <a:pPr defTabSz="457200"/>
              <a:t>8/10/2022</a:t>
            </a:fld>
            <a:endParaRPr lang="en-US" dirty="0">
              <a:solidFill>
                <a:prstClr val="white">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90C226"/>
                </a:solidFill>
              </a:rPr>
              <a:pPr defTabSz="457200"/>
              <a:t>‹Nº›</a:t>
            </a:fld>
            <a:endParaRPr lang="en-US" dirty="0">
              <a:solidFill>
                <a:srgbClr val="90C226"/>
              </a:solidFill>
            </a:endParaRPr>
          </a:p>
        </p:txBody>
      </p:sp>
    </p:spTree>
    <p:extLst>
      <p:ext uri="{BB962C8B-B14F-4D97-AF65-F5344CB8AC3E}">
        <p14:creationId xmlns:p14="http://schemas.microsoft.com/office/powerpoint/2010/main" val="3641703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DO" sz="8800" dirty="0" err="1" smtClean="0"/>
              <a:t>Stranger</a:t>
            </a:r>
            <a:r>
              <a:rPr lang="es-DO" sz="8800" dirty="0" smtClean="0"/>
              <a:t> </a:t>
            </a:r>
            <a:r>
              <a:rPr lang="es-DO" sz="8800" dirty="0" err="1" smtClean="0"/>
              <a:t>Maze</a:t>
            </a:r>
            <a:endParaRPr lang="es-DO" sz="8800" dirty="0"/>
          </a:p>
        </p:txBody>
      </p:sp>
      <p:sp>
        <p:nvSpPr>
          <p:cNvPr id="3" name="Subtítulo 2"/>
          <p:cNvSpPr>
            <a:spLocks noGrp="1"/>
          </p:cNvSpPr>
          <p:nvPr>
            <p:ph type="subTitle" idx="1"/>
          </p:nvPr>
        </p:nvSpPr>
        <p:spPr/>
        <p:txBody>
          <a:bodyPr/>
          <a:lstStyle/>
          <a:p>
            <a:r>
              <a:rPr lang="es-DO" dirty="0" smtClean="0"/>
              <a:t>Yamilka</a:t>
            </a:r>
            <a:r>
              <a:rPr lang="es-DO" sz="1600" dirty="0" smtClean="0"/>
              <a:t> </a:t>
            </a:r>
            <a:r>
              <a:rPr lang="es-DO" dirty="0" smtClean="0"/>
              <a:t>Gómez, Wayddy Grullón y Jean Ureña</a:t>
            </a:r>
            <a:endParaRPr lang="es-DO" dirty="0"/>
          </a:p>
        </p:txBody>
      </p:sp>
    </p:spTree>
    <p:extLst>
      <p:ext uri="{BB962C8B-B14F-4D97-AF65-F5344CB8AC3E}">
        <p14:creationId xmlns:p14="http://schemas.microsoft.com/office/powerpoint/2010/main" val="34627966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Guión</a:t>
            </a:r>
            <a:endParaRPr lang="es-DO" sz="6000" b="1" dirty="0"/>
          </a:p>
        </p:txBody>
      </p:sp>
      <p:sp>
        <p:nvSpPr>
          <p:cNvPr id="3" name="Marcador de texto 2"/>
          <p:cNvSpPr>
            <a:spLocks noGrp="1"/>
          </p:cNvSpPr>
          <p:nvPr>
            <p:ph type="body" idx="1"/>
          </p:nvPr>
        </p:nvSpPr>
        <p:spPr>
          <a:xfrm>
            <a:off x="677335" y="1764406"/>
            <a:ext cx="8596668" cy="4636394"/>
          </a:xfrm>
        </p:spPr>
        <p:txBody>
          <a:bodyPr>
            <a:normAutofit fontScale="85000" lnSpcReduction="20000"/>
          </a:bodyPr>
          <a:lstStyle/>
          <a:p>
            <a:r>
              <a:rPr lang="es-ES" sz="2400" dirty="0"/>
              <a:t>Jesús, cansado de gestionar proyectos, tratar con clientes y problemas rutinarios, decide tomar una temporada de descanso, y se dirige a un bosque alejado de la civilización, con la finalidad de descansar, disfrutar de la naturaleza y olvidar frustraciones.</a:t>
            </a:r>
            <a:endParaRPr lang="es-DO" sz="2400" dirty="0"/>
          </a:p>
          <a:p>
            <a:r>
              <a:rPr lang="es-ES" sz="2400" dirty="0"/>
              <a:t>Su destino fue una cabaña ubicada en el bosque </a:t>
            </a:r>
            <a:r>
              <a:rPr lang="es-ES" sz="2400" dirty="0" err="1"/>
              <a:t>Aikogahara</a:t>
            </a:r>
            <a:r>
              <a:rPr lang="es-ES" sz="2400" dirty="0"/>
              <a:t>. Un día, empieza a caminar por el bosque, luego de caminar por varias horas y decide regresar a casa, descubre que se encuentra perdido en un laberinto, que impone una traba para regresar a casa, porque cada trayecto que escoge lo lleva a otro lugar desconocido. Cuando al fin logra llegar a la cabaña, inicia su incertidumbre de salir del bosque ya que el mismo puede ser un lugar peligroso, solitario y que impone un reto salir del mismo.</a:t>
            </a:r>
            <a:endParaRPr lang="es-DO" sz="2400" dirty="0"/>
          </a:p>
          <a:p>
            <a:r>
              <a:rPr lang="es-ES" sz="2400" dirty="0"/>
              <a:t>Cada día, al salir el sol empieza una caminata con la finalidad de entender lo que parece tener una estructura de crucigrama, en sus caminatas diarias descubre objetos fuera de lo normal, alimentos que le brindan vitalidad, objetos de supervivencias y mapas, los cuales serán de utilidad para cumplir los retos y salir del laberinto.</a:t>
            </a:r>
            <a:endParaRPr lang="es-DO" sz="2400" dirty="0"/>
          </a:p>
        </p:txBody>
      </p:sp>
    </p:spTree>
    <p:extLst>
      <p:ext uri="{BB962C8B-B14F-4D97-AF65-F5344CB8AC3E}">
        <p14:creationId xmlns:p14="http://schemas.microsoft.com/office/powerpoint/2010/main" val="13303120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err="1" smtClean="0"/>
              <a:t>StoryBoard</a:t>
            </a:r>
            <a:endParaRPr lang="es-DO" sz="6000" b="1" dirty="0"/>
          </a:p>
        </p:txBody>
      </p:sp>
      <p:sp>
        <p:nvSpPr>
          <p:cNvPr id="3" name="Marcador de texto 2"/>
          <p:cNvSpPr>
            <a:spLocks noGrp="1"/>
          </p:cNvSpPr>
          <p:nvPr>
            <p:ph type="body" idx="1"/>
          </p:nvPr>
        </p:nvSpPr>
        <p:spPr>
          <a:xfrm>
            <a:off x="677335" y="1764406"/>
            <a:ext cx="8596668" cy="1880315"/>
          </a:xfrm>
        </p:spPr>
        <p:txBody>
          <a:bodyPr>
            <a:normAutofit/>
          </a:bodyPr>
          <a:lstStyle/>
          <a:p>
            <a:r>
              <a:rPr lang="es-MX" sz="2400" dirty="0"/>
              <a:t>Como tal no se cuenta con un </a:t>
            </a:r>
            <a:r>
              <a:rPr lang="es-MX" sz="2400" dirty="0" err="1"/>
              <a:t>storyboard</a:t>
            </a:r>
            <a:r>
              <a:rPr lang="es-MX" sz="2400" dirty="0"/>
              <a:t>, básicamente se está utilizando un personaje en 2D que posteriormente va a ser modificado por otro </a:t>
            </a:r>
            <a:r>
              <a:rPr lang="es-MX" sz="2400" dirty="0" err="1"/>
              <a:t>sprite</a:t>
            </a:r>
            <a:r>
              <a:rPr lang="es-MX" sz="2400" dirty="0"/>
              <a:t>, es una versión de prueba.</a:t>
            </a:r>
            <a:endParaRPr lang="es-DO" sz="2400" dirty="0"/>
          </a:p>
          <a:p>
            <a:endParaRPr lang="es-DO" sz="2400" dirty="0"/>
          </a:p>
        </p:txBody>
      </p:sp>
      <p:pic>
        <p:nvPicPr>
          <p:cNvPr id="4" name="Imagen 3"/>
          <p:cNvPicPr>
            <a:picLocks noChangeAspect="1"/>
          </p:cNvPicPr>
          <p:nvPr/>
        </p:nvPicPr>
        <p:blipFill>
          <a:blip r:embed="rId2"/>
          <a:stretch>
            <a:fillRect/>
          </a:stretch>
        </p:blipFill>
        <p:spPr>
          <a:xfrm>
            <a:off x="1630988" y="3644721"/>
            <a:ext cx="3649351" cy="2428477"/>
          </a:xfrm>
          <a:prstGeom prst="rect">
            <a:avLst/>
          </a:prstGeom>
        </p:spPr>
      </p:pic>
    </p:spTree>
    <p:extLst>
      <p:ext uri="{BB962C8B-B14F-4D97-AF65-F5344CB8AC3E}">
        <p14:creationId xmlns:p14="http://schemas.microsoft.com/office/powerpoint/2010/main" val="110938559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Personajes</a:t>
            </a:r>
            <a:endParaRPr lang="es-DO" sz="6000" b="1" dirty="0"/>
          </a:p>
        </p:txBody>
      </p:sp>
      <p:sp>
        <p:nvSpPr>
          <p:cNvPr id="3" name="Marcador de texto 2"/>
          <p:cNvSpPr>
            <a:spLocks noGrp="1"/>
          </p:cNvSpPr>
          <p:nvPr>
            <p:ph type="body" idx="1"/>
          </p:nvPr>
        </p:nvSpPr>
        <p:spPr>
          <a:xfrm>
            <a:off x="677335" y="1764406"/>
            <a:ext cx="8596668" cy="1880315"/>
          </a:xfrm>
        </p:spPr>
        <p:txBody>
          <a:bodyPr>
            <a:normAutofit/>
          </a:bodyPr>
          <a:lstStyle/>
          <a:p>
            <a:r>
              <a:rPr lang="es-MX" sz="2400" dirty="0"/>
              <a:t>Como personaje </a:t>
            </a:r>
            <a:r>
              <a:rPr lang="es-MX" sz="2400" dirty="0" smtClean="0"/>
              <a:t>tenemos a </a:t>
            </a:r>
            <a:r>
              <a:rPr lang="es-MX" sz="2400" dirty="0" err="1"/>
              <a:t>Dominic</a:t>
            </a:r>
            <a:r>
              <a:rPr lang="es-MX" sz="2400" dirty="0"/>
              <a:t> que es un joven de contextura física delgada, cabello marrón, tamaño pequeño y el mismo es representado en 2D.</a:t>
            </a:r>
            <a:endParaRPr lang="es-DO" sz="2400" dirty="0"/>
          </a:p>
          <a:p>
            <a:endParaRPr lang="es-DO" sz="2400" dirty="0"/>
          </a:p>
        </p:txBody>
      </p:sp>
      <p:pic>
        <p:nvPicPr>
          <p:cNvPr id="5" name="Imagen 4"/>
          <p:cNvPicPr>
            <a:picLocks noChangeAspect="1"/>
          </p:cNvPicPr>
          <p:nvPr/>
        </p:nvPicPr>
        <p:blipFill>
          <a:blip r:embed="rId2"/>
          <a:stretch>
            <a:fillRect/>
          </a:stretch>
        </p:blipFill>
        <p:spPr>
          <a:xfrm>
            <a:off x="1714130" y="3528812"/>
            <a:ext cx="5545940" cy="2631046"/>
          </a:xfrm>
          <a:prstGeom prst="rect">
            <a:avLst/>
          </a:prstGeom>
        </p:spPr>
      </p:pic>
    </p:spTree>
    <p:extLst>
      <p:ext uri="{BB962C8B-B14F-4D97-AF65-F5344CB8AC3E}">
        <p14:creationId xmlns:p14="http://schemas.microsoft.com/office/powerpoint/2010/main" val="175270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Niveles</a:t>
            </a:r>
            <a:endParaRPr lang="es-DO" sz="6000" b="1" dirty="0"/>
          </a:p>
        </p:txBody>
      </p:sp>
      <p:sp>
        <p:nvSpPr>
          <p:cNvPr id="3" name="Marcador de texto 2"/>
          <p:cNvSpPr>
            <a:spLocks noGrp="1"/>
          </p:cNvSpPr>
          <p:nvPr>
            <p:ph type="body" idx="1"/>
          </p:nvPr>
        </p:nvSpPr>
        <p:spPr>
          <a:xfrm>
            <a:off x="677335" y="1764406"/>
            <a:ext cx="8596668" cy="875763"/>
          </a:xfrm>
        </p:spPr>
        <p:txBody>
          <a:bodyPr>
            <a:normAutofit/>
          </a:bodyPr>
          <a:lstStyle/>
          <a:p>
            <a:r>
              <a:rPr lang="es-MX" sz="2400" b="1" dirty="0"/>
              <a:t>Grado 1 Genio Superior</a:t>
            </a:r>
            <a:endParaRPr lang="es-DO" sz="2400" dirty="0"/>
          </a:p>
          <a:p>
            <a:endParaRPr lang="es-DO" sz="2400" dirty="0"/>
          </a:p>
        </p:txBody>
      </p:sp>
      <p:pic>
        <p:nvPicPr>
          <p:cNvPr id="4" name="Imagen 3"/>
          <p:cNvPicPr>
            <a:picLocks noChangeAspect="1"/>
          </p:cNvPicPr>
          <p:nvPr/>
        </p:nvPicPr>
        <p:blipFill>
          <a:blip r:embed="rId2"/>
          <a:stretch>
            <a:fillRect/>
          </a:stretch>
        </p:blipFill>
        <p:spPr>
          <a:xfrm>
            <a:off x="4265730" y="1596980"/>
            <a:ext cx="6340352" cy="2292440"/>
          </a:xfrm>
          <a:prstGeom prst="rect">
            <a:avLst/>
          </a:prstGeom>
        </p:spPr>
      </p:pic>
      <p:pic>
        <p:nvPicPr>
          <p:cNvPr id="6" name="Imagen 5"/>
          <p:cNvPicPr>
            <a:picLocks noChangeAspect="1"/>
          </p:cNvPicPr>
          <p:nvPr/>
        </p:nvPicPr>
        <p:blipFill>
          <a:blip r:embed="rId3"/>
          <a:stretch>
            <a:fillRect/>
          </a:stretch>
        </p:blipFill>
        <p:spPr>
          <a:xfrm>
            <a:off x="1458279" y="4056846"/>
            <a:ext cx="5953901" cy="2540590"/>
          </a:xfrm>
          <a:prstGeom prst="rect">
            <a:avLst/>
          </a:prstGeom>
        </p:spPr>
      </p:pic>
    </p:spTree>
    <p:extLst>
      <p:ext uri="{BB962C8B-B14F-4D97-AF65-F5344CB8AC3E}">
        <p14:creationId xmlns:p14="http://schemas.microsoft.com/office/powerpoint/2010/main" val="6607979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Niveles</a:t>
            </a:r>
            <a:endParaRPr lang="es-DO" sz="6000" b="1" dirty="0"/>
          </a:p>
        </p:txBody>
      </p:sp>
      <p:sp>
        <p:nvSpPr>
          <p:cNvPr id="3" name="Marcador de texto 2"/>
          <p:cNvSpPr>
            <a:spLocks noGrp="1"/>
          </p:cNvSpPr>
          <p:nvPr>
            <p:ph type="body" idx="1"/>
          </p:nvPr>
        </p:nvSpPr>
        <p:spPr>
          <a:xfrm>
            <a:off x="677335" y="1764406"/>
            <a:ext cx="8596668" cy="875763"/>
          </a:xfrm>
        </p:spPr>
        <p:txBody>
          <a:bodyPr>
            <a:normAutofit/>
          </a:bodyPr>
          <a:lstStyle/>
          <a:p>
            <a:r>
              <a:rPr lang="es-MX" sz="2400" b="1" dirty="0"/>
              <a:t>Grado </a:t>
            </a:r>
            <a:r>
              <a:rPr lang="es-ES" sz="2400" b="1" dirty="0" smtClean="0"/>
              <a:t>2 Intermedio</a:t>
            </a:r>
            <a:endParaRPr lang="es-DO" sz="2400" dirty="0"/>
          </a:p>
          <a:p>
            <a:endParaRPr lang="es-DO" sz="2400" dirty="0"/>
          </a:p>
        </p:txBody>
      </p:sp>
      <p:pic>
        <p:nvPicPr>
          <p:cNvPr id="5" name="Imagen 4"/>
          <p:cNvPicPr>
            <a:picLocks noChangeAspect="1"/>
          </p:cNvPicPr>
          <p:nvPr/>
        </p:nvPicPr>
        <p:blipFill>
          <a:blip r:embed="rId2"/>
          <a:stretch>
            <a:fillRect/>
          </a:stretch>
        </p:blipFill>
        <p:spPr>
          <a:xfrm>
            <a:off x="3992593" y="332730"/>
            <a:ext cx="5614903" cy="3359187"/>
          </a:xfrm>
          <a:prstGeom prst="rect">
            <a:avLst/>
          </a:prstGeom>
        </p:spPr>
      </p:pic>
      <p:pic>
        <p:nvPicPr>
          <p:cNvPr id="7" name="Imagen 6"/>
          <p:cNvPicPr>
            <a:picLocks noChangeAspect="1"/>
          </p:cNvPicPr>
          <p:nvPr/>
        </p:nvPicPr>
        <p:blipFill>
          <a:blip r:embed="rId3"/>
          <a:stretch>
            <a:fillRect/>
          </a:stretch>
        </p:blipFill>
        <p:spPr>
          <a:xfrm>
            <a:off x="677335" y="3860791"/>
            <a:ext cx="6122710" cy="2792115"/>
          </a:xfrm>
          <a:prstGeom prst="rect">
            <a:avLst/>
          </a:prstGeom>
        </p:spPr>
      </p:pic>
    </p:spTree>
    <p:extLst>
      <p:ext uri="{BB962C8B-B14F-4D97-AF65-F5344CB8AC3E}">
        <p14:creationId xmlns:p14="http://schemas.microsoft.com/office/powerpoint/2010/main" val="23890886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Niveles</a:t>
            </a:r>
            <a:endParaRPr lang="es-DO" sz="6000" b="1" dirty="0"/>
          </a:p>
        </p:txBody>
      </p:sp>
      <p:sp>
        <p:nvSpPr>
          <p:cNvPr id="3" name="Marcador de texto 2"/>
          <p:cNvSpPr>
            <a:spLocks noGrp="1"/>
          </p:cNvSpPr>
          <p:nvPr>
            <p:ph type="body" idx="1"/>
          </p:nvPr>
        </p:nvSpPr>
        <p:spPr>
          <a:xfrm>
            <a:off x="677335" y="1764406"/>
            <a:ext cx="8596668" cy="875763"/>
          </a:xfrm>
        </p:spPr>
        <p:txBody>
          <a:bodyPr>
            <a:normAutofit/>
          </a:bodyPr>
          <a:lstStyle/>
          <a:p>
            <a:r>
              <a:rPr lang="es-MX" sz="2400" b="1" dirty="0"/>
              <a:t>Grado </a:t>
            </a:r>
            <a:r>
              <a:rPr lang="es-ES" sz="2400" b="1" dirty="0" smtClean="0"/>
              <a:t>3 Fácil</a:t>
            </a:r>
            <a:endParaRPr lang="es-DO" sz="2400" dirty="0"/>
          </a:p>
          <a:p>
            <a:endParaRPr lang="es-DO" sz="2400" dirty="0"/>
          </a:p>
        </p:txBody>
      </p:sp>
      <p:pic>
        <p:nvPicPr>
          <p:cNvPr id="4" name="Imagen 3"/>
          <p:cNvPicPr>
            <a:picLocks noChangeAspect="1"/>
          </p:cNvPicPr>
          <p:nvPr/>
        </p:nvPicPr>
        <p:blipFill>
          <a:blip r:embed="rId2"/>
          <a:stretch>
            <a:fillRect/>
          </a:stretch>
        </p:blipFill>
        <p:spPr>
          <a:xfrm>
            <a:off x="4009765" y="327604"/>
            <a:ext cx="5614903" cy="3749365"/>
          </a:xfrm>
          <a:prstGeom prst="rect">
            <a:avLst/>
          </a:prstGeom>
        </p:spPr>
      </p:pic>
      <p:pic>
        <p:nvPicPr>
          <p:cNvPr id="6" name="Imagen 5"/>
          <p:cNvPicPr>
            <a:picLocks noChangeAspect="1"/>
          </p:cNvPicPr>
          <p:nvPr/>
        </p:nvPicPr>
        <p:blipFill>
          <a:blip r:embed="rId3"/>
          <a:stretch>
            <a:fillRect/>
          </a:stretch>
        </p:blipFill>
        <p:spPr>
          <a:xfrm>
            <a:off x="677335" y="4184455"/>
            <a:ext cx="5749223" cy="2565614"/>
          </a:xfrm>
          <a:prstGeom prst="rect">
            <a:avLst/>
          </a:prstGeom>
        </p:spPr>
      </p:pic>
    </p:spTree>
    <p:extLst>
      <p:ext uri="{BB962C8B-B14F-4D97-AF65-F5344CB8AC3E}">
        <p14:creationId xmlns:p14="http://schemas.microsoft.com/office/powerpoint/2010/main" val="14595848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Mecánica del juego</a:t>
            </a:r>
            <a:endParaRPr lang="es-DO" sz="6000" b="1" dirty="0"/>
          </a:p>
        </p:txBody>
      </p:sp>
      <p:sp>
        <p:nvSpPr>
          <p:cNvPr id="3" name="Marcador de texto 2"/>
          <p:cNvSpPr>
            <a:spLocks noGrp="1"/>
          </p:cNvSpPr>
          <p:nvPr>
            <p:ph type="body" idx="1"/>
          </p:nvPr>
        </p:nvSpPr>
        <p:spPr>
          <a:xfrm>
            <a:off x="677335" y="1764405"/>
            <a:ext cx="8596668" cy="4726547"/>
          </a:xfrm>
        </p:spPr>
        <p:txBody>
          <a:bodyPr>
            <a:normAutofit/>
          </a:bodyPr>
          <a:lstStyle/>
          <a:p>
            <a:r>
              <a:rPr lang="es-MX" sz="2400" dirty="0"/>
              <a:t>Se utilizarán las teclas:</a:t>
            </a:r>
            <a:endParaRPr lang="es-DO" sz="2400" dirty="0"/>
          </a:p>
          <a:p>
            <a:r>
              <a:rPr lang="es-MX" sz="2400" dirty="0"/>
              <a:t>Arriba para saltar</a:t>
            </a:r>
            <a:endParaRPr lang="es-DO" sz="2400" dirty="0"/>
          </a:p>
          <a:p>
            <a:r>
              <a:rPr lang="es-MX" sz="2400" dirty="0"/>
              <a:t>Abajo para agacharse</a:t>
            </a:r>
            <a:endParaRPr lang="es-DO" sz="2400" dirty="0"/>
          </a:p>
          <a:p>
            <a:r>
              <a:rPr lang="es-MX" sz="2400" dirty="0"/>
              <a:t>Lado para desplazarse</a:t>
            </a:r>
            <a:endParaRPr lang="es-DO" sz="2400" dirty="0"/>
          </a:p>
          <a:p>
            <a:r>
              <a:rPr lang="es-MX" sz="2400" dirty="0"/>
              <a:t>Letra C para agarrar objetos</a:t>
            </a:r>
            <a:endParaRPr lang="es-DO" sz="2400" dirty="0"/>
          </a:p>
          <a:p>
            <a:r>
              <a:rPr lang="es-MX" sz="2400" dirty="0"/>
              <a:t>Letra K para usar armas/objetos</a:t>
            </a:r>
            <a:endParaRPr lang="es-DO" sz="2400" dirty="0"/>
          </a:p>
          <a:p>
            <a:r>
              <a:rPr lang="es-MX" sz="2400" dirty="0"/>
              <a:t>Será un laberinto libre, donde el personaje deberá atravesar las trampas en el mismo para salir.</a:t>
            </a:r>
            <a:endParaRPr lang="es-DO" sz="2400" dirty="0"/>
          </a:p>
          <a:p>
            <a:endParaRPr lang="es-DO" sz="2400" dirty="0"/>
          </a:p>
        </p:txBody>
      </p:sp>
      <p:pic>
        <p:nvPicPr>
          <p:cNvPr id="4" name="Imagen 3"/>
          <p:cNvPicPr>
            <a:picLocks noChangeAspect="1"/>
          </p:cNvPicPr>
          <p:nvPr/>
        </p:nvPicPr>
        <p:blipFill>
          <a:blip r:embed="rId2"/>
          <a:stretch>
            <a:fillRect/>
          </a:stretch>
        </p:blipFill>
        <p:spPr>
          <a:xfrm>
            <a:off x="6103196" y="2467376"/>
            <a:ext cx="1878639" cy="1878639"/>
          </a:xfrm>
          <a:prstGeom prst="rect">
            <a:avLst/>
          </a:prstGeom>
        </p:spPr>
      </p:pic>
      <p:pic>
        <p:nvPicPr>
          <p:cNvPr id="6" name="Imagen 5"/>
          <p:cNvPicPr>
            <a:picLocks noChangeAspect="1"/>
          </p:cNvPicPr>
          <p:nvPr/>
        </p:nvPicPr>
        <p:blipFill>
          <a:blip r:embed="rId3"/>
          <a:stretch>
            <a:fillRect/>
          </a:stretch>
        </p:blipFill>
        <p:spPr>
          <a:xfrm>
            <a:off x="8165055" y="1441419"/>
            <a:ext cx="1292168" cy="1578609"/>
          </a:xfrm>
          <a:prstGeom prst="rect">
            <a:avLst/>
          </a:prstGeom>
        </p:spPr>
      </p:pic>
      <p:pic>
        <p:nvPicPr>
          <p:cNvPr id="7" name="Imagen 6"/>
          <p:cNvPicPr>
            <a:picLocks noChangeAspect="1"/>
          </p:cNvPicPr>
          <p:nvPr/>
        </p:nvPicPr>
        <p:blipFill>
          <a:blip r:embed="rId4"/>
          <a:stretch>
            <a:fillRect/>
          </a:stretch>
        </p:blipFill>
        <p:spPr>
          <a:xfrm>
            <a:off x="8668358" y="3187453"/>
            <a:ext cx="1577730" cy="1577730"/>
          </a:xfrm>
          <a:prstGeom prst="rect">
            <a:avLst/>
          </a:prstGeom>
        </p:spPr>
      </p:pic>
    </p:spTree>
    <p:extLst>
      <p:ext uri="{BB962C8B-B14F-4D97-AF65-F5344CB8AC3E}">
        <p14:creationId xmlns:p14="http://schemas.microsoft.com/office/powerpoint/2010/main" val="272397725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18742" y="1094705"/>
            <a:ext cx="8961473" cy="5018425"/>
          </a:xfrm>
          <a:prstGeom prst="rect">
            <a:avLst/>
          </a:prstGeom>
        </p:spPr>
      </p:pic>
    </p:spTree>
    <p:extLst>
      <p:ext uri="{BB962C8B-B14F-4D97-AF65-F5344CB8AC3E}">
        <p14:creationId xmlns:p14="http://schemas.microsoft.com/office/powerpoint/2010/main" val="2092155013"/>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064654"/>
          </a:xfrm>
        </p:spPr>
        <p:txBody>
          <a:bodyPr>
            <a:normAutofit/>
          </a:bodyPr>
          <a:lstStyle/>
          <a:p>
            <a:r>
              <a:rPr lang="es-ES" sz="6000" b="1" dirty="0" smtClean="0"/>
              <a:t>Planificación</a:t>
            </a:r>
            <a:endParaRPr lang="es-DO" sz="6000" b="1" dirty="0"/>
          </a:p>
        </p:txBody>
      </p:sp>
      <p:graphicFrame>
        <p:nvGraphicFramePr>
          <p:cNvPr id="5" name="Tabla 4"/>
          <p:cNvGraphicFramePr>
            <a:graphicFrameLocks noGrp="1"/>
          </p:cNvGraphicFramePr>
          <p:nvPr>
            <p:extLst>
              <p:ext uri="{D42A27DB-BD31-4B8C-83A1-F6EECF244321}">
                <p14:modId xmlns:p14="http://schemas.microsoft.com/office/powerpoint/2010/main" val="1165884380"/>
              </p:ext>
            </p:extLst>
          </p:nvPr>
        </p:nvGraphicFramePr>
        <p:xfrm>
          <a:off x="677334" y="1777287"/>
          <a:ext cx="7552267" cy="4719898"/>
        </p:xfrm>
        <a:graphic>
          <a:graphicData uri="http://schemas.openxmlformats.org/drawingml/2006/table">
            <a:tbl>
              <a:tblPr firstRow="1" firstCol="1" bandRow="1">
                <a:tableStyleId>{5C22544A-7EE6-4342-B048-85BDC9FD1C3A}</a:tableStyleId>
              </a:tblPr>
              <a:tblGrid>
                <a:gridCol w="2060564"/>
                <a:gridCol w="1090988"/>
                <a:gridCol w="1090988"/>
                <a:gridCol w="1090132"/>
                <a:gridCol w="1090988"/>
                <a:gridCol w="1128607"/>
              </a:tblGrid>
              <a:tr h="568127">
                <a:tc>
                  <a:txBody>
                    <a:bodyPr/>
                    <a:lstStyle/>
                    <a:p>
                      <a:pPr>
                        <a:lnSpc>
                          <a:spcPct val="107000"/>
                        </a:lnSpc>
                        <a:spcBef>
                          <a:spcPts val="1200"/>
                        </a:spcBef>
                        <a:spcAft>
                          <a:spcPts val="0"/>
                        </a:spcAft>
                      </a:pPr>
                      <a:r>
                        <a:rPr lang="es-MX" sz="14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Bef>
                          <a:spcPts val="1200"/>
                        </a:spcBef>
                        <a:spcAft>
                          <a:spcPts val="0"/>
                        </a:spcAft>
                      </a:pPr>
                      <a:r>
                        <a:rPr lang="es-MX" sz="1200" kern="0" dirty="0">
                          <a:effectLst/>
                        </a:rPr>
                        <a:t>07/08/2022</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200"/>
                        </a:spcBef>
                        <a:spcAft>
                          <a:spcPts val="0"/>
                        </a:spcAft>
                      </a:pPr>
                      <a:r>
                        <a:rPr lang="es-MX" sz="1200" kern="0">
                          <a:effectLst/>
                        </a:rPr>
                        <a:t>11/08/2022</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indent="13335">
                        <a:lnSpc>
                          <a:spcPct val="107000"/>
                        </a:lnSpc>
                        <a:spcBef>
                          <a:spcPts val="1200"/>
                        </a:spcBef>
                        <a:spcAft>
                          <a:spcPts val="0"/>
                        </a:spcAft>
                      </a:pPr>
                      <a:r>
                        <a:rPr lang="es-MX" sz="1200" kern="0">
                          <a:effectLst/>
                        </a:rPr>
                        <a:t>16/08/2022</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22/08/2022</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24/08/2022</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43009">
                <a:tc>
                  <a:txBody>
                    <a:bodyPr/>
                    <a:lstStyle/>
                    <a:p>
                      <a:pPr>
                        <a:lnSpc>
                          <a:spcPct val="107000"/>
                        </a:lnSpc>
                        <a:spcBef>
                          <a:spcPts val="1200"/>
                        </a:spcBef>
                        <a:spcAft>
                          <a:spcPts val="0"/>
                        </a:spcAft>
                      </a:pPr>
                      <a:r>
                        <a:rPr lang="es-MX" sz="1600" kern="0" dirty="0">
                          <a:effectLst/>
                        </a:rPr>
                        <a:t>Documentación Capítulo 1</a:t>
                      </a:r>
                      <a:endParaRPr lang="es-DO" sz="14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Documentación Capítulo 2</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Inicio de codificación</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59469">
                <a:tc>
                  <a:txBody>
                    <a:bodyPr/>
                    <a:lstStyle/>
                    <a:p>
                      <a:pPr>
                        <a:lnSpc>
                          <a:spcPct val="107000"/>
                        </a:lnSpc>
                        <a:spcBef>
                          <a:spcPts val="1200"/>
                        </a:spcBef>
                        <a:spcAft>
                          <a:spcPts val="0"/>
                        </a:spcAft>
                      </a:pPr>
                      <a:r>
                        <a:rPr lang="es-MX" sz="1600" kern="0">
                          <a:effectLst/>
                        </a:rPr>
                        <a:t>Integración de los componentes del videojuego</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Finalización de la codificación</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68127">
                <a:tc>
                  <a:txBody>
                    <a:bodyPr/>
                    <a:lstStyle/>
                    <a:p>
                      <a:pPr>
                        <a:lnSpc>
                          <a:spcPct val="107000"/>
                        </a:lnSpc>
                        <a:spcBef>
                          <a:spcPts val="1200"/>
                        </a:spcBef>
                        <a:spcAft>
                          <a:spcPts val="0"/>
                        </a:spcAft>
                      </a:pPr>
                      <a:r>
                        <a:rPr lang="es-MX" sz="1600" kern="0">
                          <a:effectLst/>
                        </a:rPr>
                        <a:t>Documentación Capítulo 4</a:t>
                      </a:r>
                      <a:endParaRPr lang="es-DO" sz="14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6785">
                <a:tc>
                  <a:txBody>
                    <a:bodyPr/>
                    <a:lstStyle/>
                    <a:p>
                      <a:pPr>
                        <a:lnSpc>
                          <a:spcPct val="107000"/>
                        </a:lnSpc>
                        <a:spcBef>
                          <a:spcPts val="1200"/>
                        </a:spcBef>
                        <a:spcAft>
                          <a:spcPts val="0"/>
                        </a:spcAft>
                      </a:pPr>
                      <a:r>
                        <a:rPr lang="es-MX" sz="1600" kern="0" dirty="0">
                          <a:effectLst/>
                        </a:rPr>
                        <a:t>Publicación</a:t>
                      </a:r>
                      <a:endParaRPr lang="es-DO" sz="14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a:effectLst/>
                        </a:rPr>
                        <a:t> </a:t>
                      </a:r>
                      <a:endParaRPr lang="es-DO" sz="11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spcAft>
                          <a:spcPts val="0"/>
                        </a:spcAft>
                      </a:pPr>
                      <a:r>
                        <a:rPr lang="es-MX" sz="1200" kern="0" dirty="0">
                          <a:effectLst/>
                        </a:rPr>
                        <a:t> </a:t>
                      </a:r>
                      <a:endParaRPr lang="es-DO" sz="1100" b="1" kern="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9BDF5"/>
                    </a:solidFill>
                  </a:tcPr>
                </a:tc>
              </a:tr>
            </a:tbl>
          </a:graphicData>
        </a:graphic>
      </p:graphicFrame>
    </p:spTree>
    <p:extLst>
      <p:ext uri="{BB962C8B-B14F-4D97-AF65-F5344CB8AC3E}">
        <p14:creationId xmlns:p14="http://schemas.microsoft.com/office/powerpoint/2010/main" val="340532673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9451" y="416417"/>
            <a:ext cx="9342430" cy="1154806"/>
          </a:xfrm>
        </p:spPr>
        <p:txBody>
          <a:bodyPr>
            <a:noAutofit/>
          </a:bodyPr>
          <a:lstStyle/>
          <a:p>
            <a:r>
              <a:rPr lang="es-ES" sz="6000" b="1" dirty="0" smtClean="0"/>
              <a:t>Diagrama de casos de uso</a:t>
            </a:r>
            <a:endParaRPr lang="es-DO" sz="60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441" y="1841679"/>
            <a:ext cx="9350522" cy="4514045"/>
          </a:xfrm>
          <a:prstGeom prst="rect">
            <a:avLst/>
          </a:prstGeom>
        </p:spPr>
      </p:pic>
    </p:spTree>
    <p:extLst>
      <p:ext uri="{BB962C8B-B14F-4D97-AF65-F5344CB8AC3E}">
        <p14:creationId xmlns:p14="http://schemas.microsoft.com/office/powerpoint/2010/main" val="77782218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Plataforma</a:t>
            </a:r>
            <a:endParaRPr lang="es-DO" sz="6000" b="1" dirty="0"/>
          </a:p>
        </p:txBody>
      </p:sp>
      <p:sp>
        <p:nvSpPr>
          <p:cNvPr id="3" name="Marcador de texto 2"/>
          <p:cNvSpPr>
            <a:spLocks noGrp="1"/>
          </p:cNvSpPr>
          <p:nvPr>
            <p:ph type="body" idx="1"/>
          </p:nvPr>
        </p:nvSpPr>
        <p:spPr>
          <a:xfrm>
            <a:off x="677335" y="2139323"/>
            <a:ext cx="8596668" cy="1570962"/>
          </a:xfrm>
        </p:spPr>
        <p:txBody>
          <a:bodyPr>
            <a:normAutofit/>
          </a:bodyPr>
          <a:lstStyle/>
          <a:p>
            <a:r>
              <a:rPr lang="es-ES" sz="2400" dirty="0" smtClean="0"/>
              <a:t>El juego será diseñado para Windows, posteriormente se evaluará la posibilidad de una adaptación para dispositivos móviles.</a:t>
            </a:r>
            <a:endParaRPr lang="es-DO" sz="2400" dirty="0"/>
          </a:p>
        </p:txBody>
      </p:sp>
      <p:pic>
        <p:nvPicPr>
          <p:cNvPr id="5" name="Imagen 4"/>
          <p:cNvPicPr>
            <a:picLocks noChangeAspect="1"/>
          </p:cNvPicPr>
          <p:nvPr/>
        </p:nvPicPr>
        <p:blipFill>
          <a:blip r:embed="rId2"/>
          <a:stretch>
            <a:fillRect/>
          </a:stretch>
        </p:blipFill>
        <p:spPr>
          <a:xfrm>
            <a:off x="3594544" y="4042757"/>
            <a:ext cx="2762250" cy="1657350"/>
          </a:xfrm>
          <a:prstGeom prst="rect">
            <a:avLst/>
          </a:prstGeom>
        </p:spPr>
      </p:pic>
    </p:spTree>
    <p:extLst>
      <p:ext uri="{BB962C8B-B14F-4D97-AF65-F5344CB8AC3E}">
        <p14:creationId xmlns:p14="http://schemas.microsoft.com/office/powerpoint/2010/main" val="2624438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Género</a:t>
            </a:r>
            <a:endParaRPr lang="es-DO" sz="6000" b="1" dirty="0"/>
          </a:p>
        </p:txBody>
      </p:sp>
      <p:sp>
        <p:nvSpPr>
          <p:cNvPr id="3" name="Marcador de texto 2"/>
          <p:cNvSpPr>
            <a:spLocks noGrp="1"/>
          </p:cNvSpPr>
          <p:nvPr>
            <p:ph type="body" idx="1"/>
          </p:nvPr>
        </p:nvSpPr>
        <p:spPr>
          <a:xfrm>
            <a:off x="677335" y="2139323"/>
            <a:ext cx="8596668" cy="1170547"/>
          </a:xfrm>
        </p:spPr>
        <p:txBody>
          <a:bodyPr>
            <a:normAutofit/>
          </a:bodyPr>
          <a:lstStyle/>
          <a:p>
            <a:r>
              <a:rPr lang="es-ES" sz="2400" dirty="0" smtClean="0"/>
              <a:t>El género del videojuego es Arcade.</a:t>
            </a:r>
            <a:endParaRPr lang="es-DO" sz="2400" dirty="0"/>
          </a:p>
        </p:txBody>
      </p:sp>
      <p:pic>
        <p:nvPicPr>
          <p:cNvPr id="4" name="Imagen 3"/>
          <p:cNvPicPr>
            <a:picLocks noChangeAspect="1"/>
          </p:cNvPicPr>
          <p:nvPr/>
        </p:nvPicPr>
        <p:blipFill>
          <a:blip r:embed="rId2"/>
          <a:stretch>
            <a:fillRect/>
          </a:stretch>
        </p:blipFill>
        <p:spPr>
          <a:xfrm>
            <a:off x="1331219" y="4036789"/>
            <a:ext cx="2343150" cy="1952625"/>
          </a:xfrm>
          <a:prstGeom prst="rect">
            <a:avLst/>
          </a:prstGeom>
        </p:spPr>
      </p:pic>
      <p:pic>
        <p:nvPicPr>
          <p:cNvPr id="6" name="Imagen 5"/>
          <p:cNvPicPr>
            <a:picLocks noChangeAspect="1"/>
          </p:cNvPicPr>
          <p:nvPr/>
        </p:nvPicPr>
        <p:blipFill>
          <a:blip r:embed="rId3"/>
          <a:stretch>
            <a:fillRect/>
          </a:stretch>
        </p:blipFill>
        <p:spPr>
          <a:xfrm>
            <a:off x="4332400" y="4036789"/>
            <a:ext cx="3486830" cy="1952625"/>
          </a:xfrm>
          <a:prstGeom prst="rect">
            <a:avLst/>
          </a:prstGeom>
        </p:spPr>
      </p:pic>
    </p:spTree>
    <p:extLst>
      <p:ext uri="{BB962C8B-B14F-4D97-AF65-F5344CB8AC3E}">
        <p14:creationId xmlns:p14="http://schemas.microsoft.com/office/powerpoint/2010/main" val="418596430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Clasificación</a:t>
            </a:r>
            <a:endParaRPr lang="es-DO" sz="6000" b="1" dirty="0"/>
          </a:p>
        </p:txBody>
      </p:sp>
      <p:sp>
        <p:nvSpPr>
          <p:cNvPr id="3" name="Marcador de texto 2"/>
          <p:cNvSpPr>
            <a:spLocks noGrp="1"/>
          </p:cNvSpPr>
          <p:nvPr>
            <p:ph type="body" idx="1"/>
          </p:nvPr>
        </p:nvSpPr>
        <p:spPr>
          <a:xfrm>
            <a:off x="677335" y="2139323"/>
            <a:ext cx="8596668" cy="1170547"/>
          </a:xfrm>
        </p:spPr>
        <p:txBody>
          <a:bodyPr>
            <a:normAutofit/>
          </a:bodyPr>
          <a:lstStyle/>
          <a:p>
            <a:pPr algn="ctr"/>
            <a:r>
              <a:rPr lang="es-ES" sz="2400" dirty="0" smtClean="0"/>
              <a:t>La clasificación es E</a:t>
            </a:r>
            <a:endParaRPr lang="es-DO" sz="2400" dirty="0"/>
          </a:p>
        </p:txBody>
      </p:sp>
      <p:pic>
        <p:nvPicPr>
          <p:cNvPr id="5" name="Imagen 4"/>
          <p:cNvPicPr>
            <a:picLocks noChangeAspect="1"/>
          </p:cNvPicPr>
          <p:nvPr/>
        </p:nvPicPr>
        <p:blipFill>
          <a:blip r:embed="rId2"/>
          <a:stretch>
            <a:fillRect/>
          </a:stretch>
        </p:blipFill>
        <p:spPr>
          <a:xfrm>
            <a:off x="4137677" y="3852213"/>
            <a:ext cx="1675983" cy="1964669"/>
          </a:xfrm>
          <a:prstGeom prst="rect">
            <a:avLst/>
          </a:prstGeom>
        </p:spPr>
      </p:pic>
    </p:spTree>
    <p:extLst>
      <p:ext uri="{BB962C8B-B14F-4D97-AF65-F5344CB8AC3E}">
        <p14:creationId xmlns:p14="http://schemas.microsoft.com/office/powerpoint/2010/main" val="36676147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Tipo de animación</a:t>
            </a:r>
            <a:endParaRPr lang="es-DO" sz="6000" b="1" dirty="0"/>
          </a:p>
        </p:txBody>
      </p:sp>
      <p:sp>
        <p:nvSpPr>
          <p:cNvPr id="3" name="Marcador de texto 2"/>
          <p:cNvSpPr>
            <a:spLocks noGrp="1"/>
          </p:cNvSpPr>
          <p:nvPr>
            <p:ph type="body" idx="1"/>
          </p:nvPr>
        </p:nvSpPr>
        <p:spPr>
          <a:xfrm>
            <a:off x="677335" y="2139323"/>
            <a:ext cx="8596668" cy="1170547"/>
          </a:xfrm>
        </p:spPr>
        <p:txBody>
          <a:bodyPr>
            <a:normAutofit/>
          </a:bodyPr>
          <a:lstStyle/>
          <a:p>
            <a:r>
              <a:rPr lang="es-ES" sz="2400" dirty="0" smtClean="0"/>
              <a:t>El tipo de animación es en dos dimensiones (2D).</a:t>
            </a:r>
            <a:endParaRPr lang="es-DO" sz="2400" dirty="0"/>
          </a:p>
        </p:txBody>
      </p:sp>
      <p:pic>
        <p:nvPicPr>
          <p:cNvPr id="4" name="Imagen 3"/>
          <p:cNvPicPr>
            <a:picLocks noChangeAspect="1"/>
          </p:cNvPicPr>
          <p:nvPr/>
        </p:nvPicPr>
        <p:blipFill>
          <a:blip r:embed="rId2"/>
          <a:stretch>
            <a:fillRect/>
          </a:stretch>
        </p:blipFill>
        <p:spPr>
          <a:xfrm>
            <a:off x="1259983" y="3806795"/>
            <a:ext cx="3505200" cy="2129896"/>
          </a:xfrm>
          <a:prstGeom prst="rect">
            <a:avLst/>
          </a:prstGeom>
        </p:spPr>
      </p:pic>
    </p:spTree>
    <p:extLst>
      <p:ext uri="{BB962C8B-B14F-4D97-AF65-F5344CB8AC3E}">
        <p14:creationId xmlns:p14="http://schemas.microsoft.com/office/powerpoint/2010/main" val="5643449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Equipo de Trabajo</a:t>
            </a:r>
            <a:endParaRPr lang="es-DO" sz="6000" b="1" dirty="0"/>
          </a:p>
        </p:txBody>
      </p:sp>
      <p:sp>
        <p:nvSpPr>
          <p:cNvPr id="3" name="Marcador de texto 2"/>
          <p:cNvSpPr>
            <a:spLocks noGrp="1"/>
          </p:cNvSpPr>
          <p:nvPr>
            <p:ph type="body" idx="1"/>
          </p:nvPr>
        </p:nvSpPr>
        <p:spPr>
          <a:xfrm>
            <a:off x="677335" y="2139323"/>
            <a:ext cx="8596668" cy="3282683"/>
          </a:xfrm>
        </p:spPr>
        <p:txBody>
          <a:bodyPr>
            <a:normAutofit/>
          </a:bodyPr>
          <a:lstStyle/>
          <a:p>
            <a:pPr lvl="0" fontAlgn="base"/>
            <a:r>
              <a:rPr lang="es-ES" sz="2400" b="1" dirty="0"/>
              <a:t>Ingeniero de audio:</a:t>
            </a:r>
            <a:r>
              <a:rPr lang="es-ES" sz="2400" dirty="0"/>
              <a:t> Wayddy Ashley.</a:t>
            </a:r>
            <a:endParaRPr lang="es-DO" sz="2400" dirty="0"/>
          </a:p>
          <a:p>
            <a:pPr lvl="0" fontAlgn="base"/>
            <a:r>
              <a:rPr lang="es-ES" sz="2400" b="1" dirty="0"/>
              <a:t>Diseñadores: </a:t>
            </a:r>
            <a:r>
              <a:rPr lang="es-ES" sz="2400" dirty="0"/>
              <a:t>Yamilka Guzmán.</a:t>
            </a:r>
            <a:endParaRPr lang="es-DO" sz="2400" dirty="0"/>
          </a:p>
          <a:p>
            <a:pPr lvl="0" fontAlgn="base"/>
            <a:r>
              <a:rPr lang="es-ES" sz="2400" b="1" dirty="0"/>
              <a:t>Ilustradores:</a:t>
            </a:r>
            <a:r>
              <a:rPr lang="es-ES" sz="2400" dirty="0"/>
              <a:t> Wayddy Ashley.</a:t>
            </a:r>
            <a:endParaRPr lang="es-DO" sz="2400" dirty="0"/>
          </a:p>
          <a:p>
            <a:pPr lvl="0" fontAlgn="base"/>
            <a:r>
              <a:rPr lang="es-ES" sz="2400" b="1" dirty="0"/>
              <a:t>Programadores:</a:t>
            </a:r>
            <a:r>
              <a:rPr lang="es-ES" sz="2400" dirty="0"/>
              <a:t> Jean Ureña.</a:t>
            </a:r>
            <a:endParaRPr lang="es-DO" sz="2400" dirty="0"/>
          </a:p>
          <a:p>
            <a:pPr lvl="0"/>
            <a:r>
              <a:rPr lang="es-ES" sz="2400" b="1" dirty="0"/>
              <a:t>Animadores:</a:t>
            </a:r>
            <a:r>
              <a:rPr lang="es-ES" sz="2400" dirty="0"/>
              <a:t> Yamilka Guzmán / Jean Ureña</a:t>
            </a:r>
            <a:endParaRPr lang="es-DO" sz="2400" dirty="0"/>
          </a:p>
        </p:txBody>
      </p:sp>
      <p:pic>
        <p:nvPicPr>
          <p:cNvPr id="5" name="Imagen 4"/>
          <p:cNvPicPr>
            <a:picLocks noChangeAspect="1"/>
          </p:cNvPicPr>
          <p:nvPr/>
        </p:nvPicPr>
        <p:blipFill>
          <a:blip r:embed="rId2"/>
          <a:stretch>
            <a:fillRect/>
          </a:stretch>
        </p:blipFill>
        <p:spPr>
          <a:xfrm>
            <a:off x="6837674" y="2332864"/>
            <a:ext cx="1762125" cy="1447800"/>
          </a:xfrm>
          <a:prstGeom prst="rect">
            <a:avLst/>
          </a:prstGeom>
        </p:spPr>
      </p:pic>
      <p:pic>
        <p:nvPicPr>
          <p:cNvPr id="6" name="Imagen 5"/>
          <p:cNvPicPr>
            <a:picLocks noChangeAspect="1"/>
          </p:cNvPicPr>
          <p:nvPr/>
        </p:nvPicPr>
        <p:blipFill>
          <a:blip r:embed="rId3"/>
          <a:stretch>
            <a:fillRect/>
          </a:stretch>
        </p:blipFill>
        <p:spPr>
          <a:xfrm>
            <a:off x="7483359" y="4704052"/>
            <a:ext cx="2619375" cy="1743075"/>
          </a:xfrm>
          <a:prstGeom prst="rect">
            <a:avLst/>
          </a:prstGeom>
        </p:spPr>
      </p:pic>
      <p:pic>
        <p:nvPicPr>
          <p:cNvPr id="7" name="Imagen 6"/>
          <p:cNvPicPr>
            <a:picLocks noChangeAspect="1"/>
          </p:cNvPicPr>
          <p:nvPr/>
        </p:nvPicPr>
        <p:blipFill>
          <a:blip r:embed="rId4"/>
          <a:stretch>
            <a:fillRect/>
          </a:stretch>
        </p:blipFill>
        <p:spPr>
          <a:xfrm>
            <a:off x="8793047" y="3008557"/>
            <a:ext cx="3028950" cy="1514475"/>
          </a:xfrm>
          <a:prstGeom prst="rect">
            <a:avLst/>
          </a:prstGeom>
        </p:spPr>
      </p:pic>
    </p:spTree>
    <p:extLst>
      <p:ext uri="{BB962C8B-B14F-4D97-AF65-F5344CB8AC3E}">
        <p14:creationId xmlns:p14="http://schemas.microsoft.com/office/powerpoint/2010/main" val="87590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987380"/>
          </a:xfrm>
        </p:spPr>
        <p:txBody>
          <a:bodyPr>
            <a:noAutofit/>
          </a:bodyPr>
          <a:lstStyle/>
          <a:p>
            <a:r>
              <a:rPr lang="es-ES" sz="6000" b="1" dirty="0" smtClean="0"/>
              <a:t>Historia</a:t>
            </a:r>
            <a:endParaRPr lang="es-DO" sz="6000" b="1" dirty="0"/>
          </a:p>
        </p:txBody>
      </p:sp>
      <p:sp>
        <p:nvSpPr>
          <p:cNvPr id="3" name="Marcador de texto 2"/>
          <p:cNvSpPr>
            <a:spLocks noGrp="1"/>
          </p:cNvSpPr>
          <p:nvPr>
            <p:ph type="body" idx="1"/>
          </p:nvPr>
        </p:nvSpPr>
        <p:spPr>
          <a:xfrm>
            <a:off x="677335" y="1764406"/>
            <a:ext cx="8596668" cy="4636394"/>
          </a:xfrm>
        </p:spPr>
        <p:txBody>
          <a:bodyPr>
            <a:normAutofit fontScale="85000" lnSpcReduction="10000"/>
          </a:bodyPr>
          <a:lstStyle/>
          <a:p>
            <a:pPr lvl="0" algn="just" fontAlgn="base"/>
            <a:r>
              <a:rPr lang="es-ES" sz="2400" dirty="0"/>
              <a:t>El chico Jesús el cual se encuentra atrapado en una cabaña en el bosque, donde pretendía pasar una temporada del año, debe intentar sobrevivir en esa localidad con los productos y herramientas propias de la naturaleza. El bosque </a:t>
            </a:r>
            <a:r>
              <a:rPr lang="es-ES" sz="2400" dirty="0" err="1"/>
              <a:t>aokigahara</a:t>
            </a:r>
            <a:r>
              <a:rPr lang="es-ES" sz="2400" dirty="0"/>
              <a:t> comprende un terreno repleto de laberintos, donde el personaje principal deberá desplazarse por el mismo, en busca de mapas, cofres, herramientas de supervivencias y alimentos, los cuales tienen como finalidad asegurar la vida del personaje y ayudarle afrontar los retos u obstáculos que se originarán a lo largo de su estadía en el bosque. El personaje deberá administrar sus recursos, de manera que pueda superar los obstáculos que se presenten en el trayecto con los medios que contiene al momento de enfrentar el evento, esto es, porque el juego contiene atributos, tales como, temporizadores, barra de energía y herramientas de seguridad, las cuales irán limitando las funcionalidades del jugador a lo largo del juego, donde mantener cierto control ayudará a sobrepasar ciertos espacios que están estructurados como misiones.</a:t>
            </a:r>
            <a:endParaRPr lang="es-DO" sz="2400" dirty="0"/>
          </a:p>
        </p:txBody>
      </p:sp>
    </p:spTree>
    <p:extLst>
      <p:ext uri="{BB962C8B-B14F-4D97-AF65-F5344CB8AC3E}">
        <p14:creationId xmlns:p14="http://schemas.microsoft.com/office/powerpoint/2010/main" val="160948941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40</TotalTime>
  <Words>636</Words>
  <Application>Microsoft Office PowerPoint</Application>
  <PresentationFormat>Panorámica</PresentationFormat>
  <Paragraphs>90</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17</vt:i4>
      </vt:variant>
    </vt:vector>
  </HeadingPairs>
  <TitlesOfParts>
    <vt:vector size="25" baseType="lpstr">
      <vt:lpstr>Arial</vt:lpstr>
      <vt:lpstr>Calibri</vt:lpstr>
      <vt:lpstr>Calibri Light</vt:lpstr>
      <vt:lpstr>Times New Roman</vt:lpstr>
      <vt:lpstr>Trebuchet MS</vt:lpstr>
      <vt:lpstr>Wingdings 3</vt:lpstr>
      <vt:lpstr>Tema de Office</vt:lpstr>
      <vt:lpstr>Faceta</vt:lpstr>
      <vt:lpstr>Stranger Maze</vt:lpstr>
      <vt:lpstr>Planificación</vt:lpstr>
      <vt:lpstr>Diagrama de casos de uso</vt:lpstr>
      <vt:lpstr>Plataforma</vt:lpstr>
      <vt:lpstr>Género</vt:lpstr>
      <vt:lpstr>Clasificación</vt:lpstr>
      <vt:lpstr>Tipo de animación</vt:lpstr>
      <vt:lpstr>Equipo de Trabajo</vt:lpstr>
      <vt:lpstr>Historia</vt:lpstr>
      <vt:lpstr>Guión</vt:lpstr>
      <vt:lpstr>StoryBoard</vt:lpstr>
      <vt:lpstr>Personajes</vt:lpstr>
      <vt:lpstr>Niveles</vt:lpstr>
      <vt:lpstr>Niveles</vt:lpstr>
      <vt:lpstr>Niveles</vt:lpstr>
      <vt:lpstr>Mecánica del juego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Stranger Maze</dc:title>
  <dc:creator>Cuenta Microsoft</dc:creator>
  <cp:lastModifiedBy>Cuenta Microsoft</cp:lastModifiedBy>
  <cp:revision>6</cp:revision>
  <dcterms:created xsi:type="dcterms:W3CDTF">2022-08-11T02:15:39Z</dcterms:created>
  <dcterms:modified xsi:type="dcterms:W3CDTF">2022-08-11T02:56:30Z</dcterms:modified>
</cp:coreProperties>
</file>