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89" r:id="rId5"/>
    <p:sldId id="286" r:id="rId6"/>
    <p:sldId id="280" r:id="rId7"/>
    <p:sldId id="272" r:id="rId8"/>
    <p:sldId id="291" r:id="rId9"/>
    <p:sldId id="264" r:id="rId10"/>
    <p:sldId id="293" r:id="rId11"/>
    <p:sldId id="278" r:id="rId12"/>
    <p:sldId id="294" r:id="rId13"/>
    <p:sldId id="295" r:id="rId14"/>
    <p:sldId id="288" r:id="rId1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7" autoAdjust="0"/>
    <p:restoredTop sz="94670"/>
  </p:normalViewPr>
  <p:slideViewPr>
    <p:cSldViewPr snapToGrid="0">
      <p:cViewPr varScale="1">
        <p:scale>
          <a:sx n="60" d="100"/>
          <a:sy n="60" d="100"/>
        </p:scale>
        <p:origin x="744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dirty="0" err="1">
                <a:solidFill>
                  <a:schemeClr val="bg1"/>
                </a:solidFill>
              </a:rPr>
              <a:t>implementacion</a:t>
            </a:r>
            <a:r>
              <a:rPr lang="es-ES" dirty="0">
                <a:solidFill>
                  <a:schemeClr val="bg1"/>
                </a:solidFill>
              </a:rPr>
              <a:t> web, para el manejos de </a:t>
            </a:r>
            <a:r>
              <a:rPr lang="es-ES" dirty="0" err="1">
                <a:solidFill>
                  <a:schemeClr val="bg1"/>
                </a:solidFill>
              </a:rPr>
              <a:t>infomacion</a:t>
            </a:r>
            <a:r>
              <a:rPr lang="es-ES" dirty="0">
                <a:solidFill>
                  <a:schemeClr val="bg1"/>
                </a:solidFill>
              </a:rPr>
              <a:t> de una empresa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implementacion web, para el manejos de infomacion de una empresa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Hoja1!$A$2:$A$5</c:f>
              <c:strCache>
                <c:ptCount val="2"/>
                <c:pt idx="0">
                  <c:v>si</c:v>
                </c:pt>
                <c:pt idx="1">
                  <c:v>no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100</c:v>
                </c:pt>
                <c:pt idx="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35496881424690552"/>
          <c:y val="0.89783875326443785"/>
          <c:w val="0.28153479007853438"/>
          <c:h val="0.1021612467355621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Personas</a:t>
            </a:r>
            <a:r>
              <a:rPr lang="es-CO" baseline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que conozcan sobre aplicativos web que gestionen procesos  operacionales, contables y logísticos </a:t>
            </a:r>
            <a:endParaRPr lang="es-CO" dirty="0">
              <a:solidFill>
                <a:schemeClr val="tx1">
                  <a:lumMod val="95000"/>
                  <a:lumOff val="5000"/>
                </a:schemeClr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Hoja1!$A$2:$A$5</c:f>
              <c:strCache>
                <c:ptCount val="3"/>
                <c:pt idx="0">
                  <c:v>si </c:v>
                </c:pt>
                <c:pt idx="1">
                  <c:v>no</c:v>
                </c:pt>
                <c:pt idx="2">
                  <c:v>3er trim.</c:v>
                </c:pt>
              </c:strCache>
            </c:strRef>
          </c:cat>
          <c:val>
            <c:numRef>
              <c:f>Hoja1!$B$2:$B$5</c:f>
              <c:numCache>
                <c:formatCode>0.00%</c:formatCode>
                <c:ptCount val="4"/>
                <c:pt idx="0">
                  <c:v>0.71399999999999997</c:v>
                </c:pt>
                <c:pt idx="1">
                  <c:v>0.28599999999999998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"/>
          <c:y val="0.90569516285883456"/>
          <c:w val="1"/>
          <c:h val="9.07104066404697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explosion val="4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si</c:v>
                </c:pt>
                <c:pt idx="1">
                  <c:v>no</c:v>
                </c:pt>
              </c:strCache>
            </c:strRef>
          </c:cat>
          <c:val>
            <c:numRef>
              <c:f>Hoja1!$B$2:$B$3</c:f>
              <c:numCache>
                <c:formatCode>0.00%</c:formatCode>
                <c:ptCount val="2"/>
                <c:pt idx="0">
                  <c:v>0.90500000000000003</c:v>
                </c:pt>
                <c:pt idx="1">
                  <c:v>9.5000000000000001E-2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si</c:v>
                </c:pt>
                <c:pt idx="1">
                  <c:v>no</c:v>
                </c:pt>
              </c:strCache>
            </c:strRef>
          </c:cat>
          <c:val>
            <c:numRef>
              <c:f>Hoja1!$B$2:$B$3</c:f>
              <c:numCache>
                <c:formatCode>0.00%</c:formatCode>
                <c:ptCount val="2"/>
                <c:pt idx="0">
                  <c:v>0.59499999999999997</c:v>
                </c:pt>
                <c:pt idx="1">
                  <c:v>0.40500000000000003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si</c:v>
                </c:pt>
                <c:pt idx="1">
                  <c:v>no</c:v>
                </c:pt>
              </c:strCache>
            </c:strRef>
          </c:cat>
          <c:val>
            <c:numRef>
              <c:f>Hoja1!$B$2:$B$3</c:f>
              <c:numCache>
                <c:formatCode>0.00%</c:formatCode>
                <c:ptCount val="2"/>
                <c:pt idx="0">
                  <c:v>0.52400000000000002</c:v>
                </c:pt>
                <c:pt idx="1">
                  <c:v>0.47599999999999998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buena</c:v>
                </c:pt>
                <c:pt idx="1">
                  <c:v>mala </c:v>
                </c:pt>
              </c:strCache>
            </c:strRef>
          </c:cat>
          <c:val>
            <c:numRef>
              <c:f>Hoja1!$B$2:$B$3</c:f>
              <c:numCache>
                <c:formatCode>0.00%</c:formatCode>
                <c:ptCount val="2"/>
                <c:pt idx="0">
                  <c:v>0.90100000000000002</c:v>
                </c:pt>
                <c:pt idx="1">
                  <c:v>9.9000000000000005E-2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5645736262110794"/>
          <c:y val="0.11891139517290296"/>
          <c:w val="0.12851416315361289"/>
          <c:h val="0.69589266573745612"/>
        </c:manualLayout>
      </c:layout>
      <c:overlay val="0"/>
      <c:sp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10425113" cy="3137217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xmlns="" id="{B3D6640C-F6A0-4351-856B-14836F234E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FC280B7B-2795-4857-B84E-9C600536AE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8EB8BBB-53FA-476C-A309-D2686EA80C4C}" type="datetime1">
              <a:rPr lang="es-ES" smtClean="0"/>
              <a:t>08/06/2020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96C3ACD6-6E00-4BE1-A684-34A6BD202E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xmlns="" id="{BA7F20A5-CEF2-4B11-A0A4-0F4BC0BD64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C822411-A9A9-4A09-A341-69C657AB42A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5888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D056B-5EC6-42CD-AF94-4751959146DD}" type="datetime1">
              <a:rPr lang="es-ES" smtClean="0"/>
              <a:pPr/>
              <a:t>08/06/2020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  <a:endParaRPr lang="es-ES" dirty="0"/>
          </a:p>
          <a:p>
            <a:pPr lvl="1" rtl="0"/>
            <a:r>
              <a:rPr lang="es-ES" dirty="0"/>
              <a:t>Segundo nivel</a:t>
            </a:r>
          </a:p>
          <a:p>
            <a:pPr lvl="2" rtl="0"/>
            <a:r>
              <a:rPr lang="es-ES" dirty="0"/>
              <a:t>Tercer nivel</a:t>
            </a:r>
          </a:p>
          <a:p>
            <a:pPr lvl="3" rtl="0"/>
            <a:r>
              <a:rPr lang="es-ES" dirty="0"/>
              <a:t>Cuarto nivel</a:t>
            </a:r>
          </a:p>
          <a:p>
            <a:pPr lvl="4" rtl="0"/>
            <a:r>
              <a:rPr lang="es-ES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A004F4-F240-48F9-8AE1-486585C7F00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0170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84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2868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8485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9561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2645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481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9699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386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rtlCol="0"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770DA5-3DC3-4237-90EB-C415EB41C75A}" type="datetime1">
              <a:rPr lang="es-ES" noProof="0" smtClean="0"/>
              <a:t>08/06/2020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xmlns="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s contenidos en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to 2">
            <a:extLst>
              <a:ext uri="{FF2B5EF4-FFF2-40B4-BE49-F238E27FC236}">
                <a16:creationId xmlns:a16="http://schemas.microsoft.com/office/drawing/2014/main" xmlns="" id="{E4FD2CFF-0F3D-42BB-BBFF-903727B32640}"/>
              </a:ext>
            </a:extLst>
          </p:cNvPr>
          <p:cNvSpPr/>
          <p:nvPr userDrawn="1"/>
        </p:nvSpPr>
        <p:spPr>
          <a:xfrm>
            <a:off x="0" y="1562188"/>
            <a:ext cx="11269980" cy="2359660"/>
          </a:xfrm>
          <a:custGeom>
            <a:avLst/>
            <a:gdLst/>
            <a:ahLst/>
            <a:cxnLst/>
            <a:rect l="l" t="t" r="r" b="b"/>
            <a:pathLst>
              <a:path w="11269980" h="2359660">
                <a:moveTo>
                  <a:pt x="0" y="2359152"/>
                </a:moveTo>
                <a:lnTo>
                  <a:pt x="11269980" y="2359152"/>
                </a:lnTo>
                <a:lnTo>
                  <a:pt x="11269980" y="0"/>
                </a:lnTo>
                <a:lnTo>
                  <a:pt x="0" y="0"/>
                </a:lnTo>
                <a:lnTo>
                  <a:pt x="0" y="2359152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xmlns="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133087"/>
            <a:ext cx="10431780" cy="2043875"/>
          </a:xfrm>
        </p:spPr>
        <p:txBody>
          <a:bodyPr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CC22F7-E245-4925-B887-3A253A3169F2}" type="datetime1">
              <a:rPr lang="es-ES" noProof="0" smtClean="0"/>
              <a:t>08/06/2020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contenido 3">
            <a:extLst>
              <a:ext uri="{FF2B5EF4-FFF2-40B4-BE49-F238E27FC236}">
                <a16:creationId xmlns:a16="http://schemas.microsoft.com/office/drawing/2014/main" xmlns="" id="{C1B0D46C-2987-401A-A0C4-CFB6F73E9D2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44296" y="1788579"/>
            <a:ext cx="10425684" cy="190687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38197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n con tres secci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to 3">
            <a:extLst>
              <a:ext uri="{FF2B5EF4-FFF2-40B4-BE49-F238E27FC236}">
                <a16:creationId xmlns:a16="http://schemas.microsoft.com/office/drawing/2014/main" xmlns="" id="{29F16048-FF4E-41B1-B3D4-0FB210A70DF2}"/>
              </a:ext>
            </a:extLst>
          </p:cNvPr>
          <p:cNvSpPr/>
          <p:nvPr userDrawn="1"/>
        </p:nvSpPr>
        <p:spPr>
          <a:xfrm>
            <a:off x="5294630" y="0"/>
            <a:ext cx="6897370" cy="6858000"/>
          </a:xfrm>
          <a:custGeom>
            <a:avLst/>
            <a:gdLst/>
            <a:ahLst/>
            <a:cxnLst/>
            <a:rect l="l" t="t" r="r" b="b"/>
            <a:pathLst>
              <a:path w="6897370" h="6858000">
                <a:moveTo>
                  <a:pt x="0" y="6858000"/>
                </a:moveTo>
                <a:lnTo>
                  <a:pt x="6896900" y="6858000"/>
                </a:lnTo>
                <a:lnTo>
                  <a:pt x="68969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rtl="0"/>
            <a:endParaRPr lang="es-ES" noProof="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xmlns="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xmlns="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4251" y="1192697"/>
            <a:ext cx="4057961" cy="1431234"/>
          </a:xfrm>
        </p:spPr>
        <p:txBody>
          <a:bodyPr rtlCol="0"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513E22-D62D-48EB-8163-1F3BECD4176E}" type="datetime1">
              <a:rPr lang="es-ES" noProof="0" smtClean="0"/>
              <a:t>08/06/2020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xmlns="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9" name="objeto 2">
            <a:extLst>
              <a:ext uri="{FF2B5EF4-FFF2-40B4-BE49-F238E27FC236}">
                <a16:creationId xmlns:a16="http://schemas.microsoft.com/office/drawing/2014/main" xmlns="" id="{9337951D-6DB6-4713-9200-E8513CDEB6B3}"/>
              </a:ext>
            </a:extLst>
          </p:cNvPr>
          <p:cNvSpPr/>
          <p:nvPr userDrawn="1"/>
        </p:nvSpPr>
        <p:spPr>
          <a:xfrm>
            <a:off x="0" y="2430411"/>
            <a:ext cx="3625850" cy="3438525"/>
          </a:xfrm>
          <a:custGeom>
            <a:avLst/>
            <a:gdLst/>
            <a:ahLst/>
            <a:cxnLst/>
            <a:rect l="l" t="t" r="r" b="b"/>
            <a:pathLst>
              <a:path w="3625850" h="3438525">
                <a:moveTo>
                  <a:pt x="0" y="3438486"/>
                </a:moveTo>
                <a:lnTo>
                  <a:pt x="3625596" y="3438486"/>
                </a:lnTo>
                <a:lnTo>
                  <a:pt x="3625596" y="0"/>
                </a:lnTo>
                <a:lnTo>
                  <a:pt x="0" y="0"/>
                </a:lnTo>
                <a:lnTo>
                  <a:pt x="0" y="343848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pPr rtl="0"/>
            <a:endParaRPr lang="es-ES" noProof="0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781223"/>
            <a:ext cx="6040800" cy="2736901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12" name="Marcador de posición de imagen 28">
            <a:extLst>
              <a:ext uri="{FF2B5EF4-FFF2-40B4-BE49-F238E27FC236}">
                <a16:creationId xmlns:a16="http://schemas.microsoft.com/office/drawing/2014/main" xmlns="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86106" y="1188012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13" name="Marcador de posición de imagen 28">
            <a:extLst>
              <a:ext uri="{FF2B5EF4-FFF2-40B4-BE49-F238E27FC236}">
                <a16:creationId xmlns:a16="http://schemas.microsoft.com/office/drawing/2014/main" xmlns="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86106" y="2878015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14" name="Marcador de posición de texto 3">
            <a:extLst>
              <a:ext uri="{FF2B5EF4-FFF2-40B4-BE49-F238E27FC236}">
                <a16:creationId xmlns:a16="http://schemas.microsoft.com/office/drawing/2014/main" xmlns="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294250" y="2880357"/>
            <a:ext cx="4057961" cy="1431234"/>
          </a:xfrm>
        </p:spPr>
        <p:txBody>
          <a:bodyPr rtlCol="0"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5" name="Marcador de posición de imagen 28">
            <a:extLst>
              <a:ext uri="{FF2B5EF4-FFF2-40B4-BE49-F238E27FC236}">
                <a16:creationId xmlns:a16="http://schemas.microsoft.com/office/drawing/2014/main" xmlns="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586106" y="4568018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16" name="Marcador de posición de texto 3">
            <a:extLst>
              <a:ext uri="{FF2B5EF4-FFF2-40B4-BE49-F238E27FC236}">
                <a16:creationId xmlns:a16="http://schemas.microsoft.com/office/drawing/2014/main" xmlns="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294250" y="4568018"/>
            <a:ext cx="4057961" cy="1431234"/>
          </a:xfrm>
        </p:spPr>
        <p:txBody>
          <a:bodyPr rtlCol="0"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5649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xmlns="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949101-CB98-4C8F-81DB-71E43D7BC626}" type="datetime1">
              <a:rPr lang="es-ES" noProof="0" smtClean="0"/>
              <a:t>08/06/2020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xmlns="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xmlns="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302F5C-0234-440C-8773-490E51DE01B9}" type="datetime1">
              <a:rPr lang="es-ES" noProof="0" smtClean="0"/>
              <a:t>08/06/2020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xmlns="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xmlns="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xmlns="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961380-8195-41EE-9574-2B3429217481}" type="datetime1">
              <a:rPr lang="es-ES" noProof="0" smtClean="0"/>
              <a:t>08/06/2020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xmlns="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xmlns="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xmlns="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xmlns="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2FC62E-52FA-4487-916D-9648D6F062C2}" type="datetime1">
              <a:rPr lang="es-ES" noProof="0" smtClean="0"/>
              <a:t>08/06/2020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F9C069-0D28-49A2-89E8-C18F9A41EF29}" type="datetime1">
              <a:rPr lang="es-ES" noProof="0" smtClean="0"/>
              <a:t>08/06/2020</a:t>
            </a:fld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xmlns="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A4CD59-E103-4131-8DF1-52DAB13F24DA}" type="datetime1">
              <a:rPr lang="es-ES" noProof="0" smtClean="0"/>
              <a:t>08/06/2020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xmlns="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xmlns="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5B45D9-35B1-4184-8C71-E0506363883B}" type="datetime1">
              <a:rPr lang="es-ES" noProof="0" smtClean="0"/>
              <a:t>08/06/2020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xmlns="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xmlns="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BD2F12-55B2-4258-9B7A-329D8EBE60F6}" type="datetime1">
              <a:rPr lang="es-ES" noProof="0" smtClean="0"/>
              <a:t>08/06/2020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xmlns="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xmlns="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8414F15-D7D0-4AAB-BCEA-8D737141E1BB}" type="datetime1">
              <a:rPr lang="es-ES" noProof="0" smtClean="0"/>
              <a:t>08/06/2020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xmlns="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xmlns="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3346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pPr rtl="0"/>
            <a:fld id="{82EE24B5-652C-4DB5-B7C3-B5BBEC1280B1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to 2" descr="Rectángulo azul">
            <a:extLst>
              <a:ext uri="{FF2B5EF4-FFF2-40B4-BE49-F238E27FC236}">
                <a16:creationId xmlns:a16="http://schemas.microsoft.com/office/drawing/2014/main" xmlns="" id="{482BBC39-5D4C-4E24-ADB1-5FFFBA7198D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3"/>
            <a:srcRect/>
            <a:stretch>
              <a:fillRect l="-12" r="-12"/>
            </a:stretch>
          </a:blip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4" name="objeto 3" descr="Personas con documentos">
            <a:extLst>
              <a:ext uri="{FF2B5EF4-FFF2-40B4-BE49-F238E27FC236}">
                <a16:creationId xmlns:a16="http://schemas.microsoft.com/office/drawing/2014/main" xmlns="" id="{0CA2E80D-F3EC-4A5F-8E65-56FEA206EE0F}"/>
              </a:ext>
            </a:extLst>
          </p:cNvPr>
          <p:cNvSpPr/>
          <p:nvPr/>
        </p:nvSpPr>
        <p:spPr>
          <a:xfrm>
            <a:off x="254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451"/>
            <a:ext cx="9144000" cy="1885950"/>
          </a:xfrm>
        </p:spPr>
        <p:txBody>
          <a:bodyPr rtlCol="0">
            <a:normAutofit fontScale="90000"/>
          </a:bodyPr>
          <a:lstStyle/>
          <a:p>
            <a:r>
              <a:rPr lang="es-ES" sz="50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KRONNOS </a:t>
            </a:r>
            <a:r>
              <a:rPr lang="es-ES" sz="5000" dirty="0">
                <a:solidFill>
                  <a:schemeClr val="bg1"/>
                </a:solidFill>
                <a:latin typeface="Gill Sans MT" panose="020B0502020104020203" pitchFamily="34" charset="0"/>
              </a:rPr>
              <a:t/>
            </a:r>
            <a:br>
              <a:rPr lang="es-ES" sz="5000" dirty="0">
                <a:solidFill>
                  <a:schemeClr val="bg1"/>
                </a:solidFill>
                <a:latin typeface="Gill Sans MT" panose="020B0502020104020203" pitchFamily="34" charset="0"/>
              </a:rPr>
            </a:br>
            <a:r>
              <a:rPr lang="es-ES" sz="5000" dirty="0" smtClean="0">
                <a:latin typeface="Gill Sans MT" panose="020B0502020104020203" pitchFamily="34" charset="0"/>
              </a:rPr>
              <a:t>BUSINESS</a:t>
            </a:r>
            <a:endParaRPr lang="es-ES" sz="50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objeto 7" descr="Rectángulo beige">
            <a:extLst>
              <a:ext uri="{FF2B5EF4-FFF2-40B4-BE49-F238E27FC236}">
                <a16:creationId xmlns:a16="http://schemas.microsoft.com/office/drawing/2014/main" xmlns="" id="{B36975AA-C62E-46BE-9382-E2CF56FDF817}"/>
              </a:ext>
            </a:extLst>
          </p:cNvPr>
          <p:cNvSpPr/>
          <p:nvPr/>
        </p:nvSpPr>
        <p:spPr>
          <a:xfrm>
            <a:off x="3456059" y="1172469"/>
            <a:ext cx="536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24" y="1805940"/>
            <a:ext cx="4042408" cy="398907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2480310" y="5463540"/>
            <a:ext cx="6709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PRESENTACION DE TECNICAS DE RECOLECCION DE 			           INFORMACION</a:t>
            </a:r>
            <a:endParaRPr lang="es-CO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429" y="1328997"/>
            <a:ext cx="4042408" cy="3989070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es-ES" noProof="0" smtClean="0"/>
              <a:t>10</a:t>
            </a:fld>
            <a:endParaRPr lang="es-ES" noProof="0" dirty="0"/>
          </a:p>
        </p:txBody>
      </p:sp>
      <p:sp>
        <p:nvSpPr>
          <p:cNvPr id="2" name="CuadroTexto 1"/>
          <p:cNvSpPr txBox="1"/>
          <p:nvPr/>
        </p:nvSpPr>
        <p:spPr>
          <a:xfrm>
            <a:off x="1859973" y="394855"/>
            <a:ext cx="883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CONCLUSIONES 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810491" y="1111827"/>
            <a:ext cx="88114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Desde la primera pregunta y sus consecutivas queda claro que la implementación de herramientas tecnológicas en los procesos operacionales, contables y logísticos en las empresas es de suma importancia si se quiere optimizar los procesos anteriormente mencionados</a:t>
            </a:r>
            <a:r>
              <a:rPr lang="es-ES" dirty="0" smtClean="0"/>
              <a:t>. 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7489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6" descr="Chica con documentos">
            <a:extLst>
              <a:ext uri="{FF2B5EF4-FFF2-40B4-BE49-F238E27FC236}">
                <a16:creationId xmlns:a16="http://schemas.microsoft.com/office/drawing/2014/main" xmlns="" id="{BD5BAEF8-04EE-4148-AB9D-25427A926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" y="675"/>
            <a:ext cx="12189600" cy="6856650"/>
          </a:xfrm>
          <a:prstGeom prst="rect">
            <a:avLst/>
          </a:prstGeom>
        </p:spPr>
      </p:pic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xmlns="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1201" y="1341439"/>
            <a:ext cx="6348413" cy="4140200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Bef>
                <a:spcPts val="1100"/>
              </a:spcBef>
              <a:buFont typeface="Arial" panose="020B0604020202020204" pitchFamily="34" charset="0"/>
              <a:buNone/>
            </a:pPr>
            <a:endParaRPr lang="es-ES" sz="2500" b="1" i="1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  <a:p>
            <a:pPr marL="0" indent="0" rtl="0">
              <a:lnSpc>
                <a:spcPct val="125000"/>
              </a:lnSpc>
              <a:buFont typeface="Arial" panose="020B0604020202020204" pitchFamily="34" charset="0"/>
              <a:buNone/>
            </a:pPr>
            <a:endParaRPr lang="es-ES" sz="2500" b="1" dirty="0">
              <a:solidFill>
                <a:schemeClr val="bg2">
                  <a:alpha val="50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8900"/>
            <a:ext cx="4859215" cy="1360169"/>
          </a:xfrm>
        </p:spPr>
        <p:txBody>
          <a:bodyPr rtlCol="0">
            <a:noAutofit/>
          </a:bodyPr>
          <a:lstStyle/>
          <a:p>
            <a:pPr rtl="0"/>
            <a:r>
              <a:rPr lang="es-ES" sz="5000" dirty="0" smtClean="0">
                <a:solidFill>
                  <a:schemeClr val="bg1"/>
                </a:solidFill>
              </a:rPr>
              <a:t>Esto fue una presentación de kronnos business.</a:t>
            </a:r>
            <a:r>
              <a:rPr lang="es-ES" sz="5000" dirty="0">
                <a:solidFill>
                  <a:schemeClr val="bg1"/>
                </a:solidFill>
              </a:rPr>
              <a:t/>
            </a:r>
            <a:br>
              <a:rPr lang="es-ES" sz="5000" dirty="0">
                <a:solidFill>
                  <a:schemeClr val="bg1"/>
                </a:solidFill>
              </a:rPr>
            </a:br>
            <a:r>
              <a:rPr lang="es-ES" sz="5000" dirty="0" smtClean="0">
                <a:solidFill>
                  <a:schemeClr val="bg1"/>
                </a:solidFill>
              </a:rPr>
              <a:t/>
            </a:r>
            <a:br>
              <a:rPr lang="es-ES" sz="5000" dirty="0" smtClean="0">
                <a:solidFill>
                  <a:schemeClr val="bg1"/>
                </a:solidFill>
              </a:rPr>
            </a:br>
            <a:r>
              <a:rPr lang="es-ES" sz="5000" dirty="0" smtClean="0">
                <a:solidFill>
                  <a:schemeClr val="bg1"/>
                </a:solidFill>
              </a:rPr>
              <a:t>Gracias !</a:t>
            </a:r>
            <a:endParaRPr lang="es-ES" sz="50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474" y="3411539"/>
            <a:ext cx="4042408" cy="398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7" descr="Hombre hablando por teléfono">
            <a:extLst>
              <a:ext uri="{FF2B5EF4-FFF2-40B4-BE49-F238E27FC236}">
                <a16:creationId xmlns:a16="http://schemas.microsoft.com/office/drawing/2014/main" xmlns="" id="{2894B736-0F24-454E-8A9D-717EB786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" y="4665"/>
            <a:ext cx="6991350" cy="6848669"/>
          </a:xfrm>
          <a:prstGeom prst="rect">
            <a:avLst/>
          </a:prstGeom>
        </p:spPr>
      </p:pic>
      <p:sp>
        <p:nvSpPr>
          <p:cNvPr id="5" name="objeto 3" descr="Rectángulo beige">
            <a:extLst>
              <a:ext uri="{FF2B5EF4-FFF2-40B4-BE49-F238E27FC236}">
                <a16:creationId xmlns:a16="http://schemas.microsoft.com/office/drawing/2014/main" xmlns="" id="{DCF29767-6635-4A46-AB77-672CC90C6FBE}"/>
              </a:ext>
            </a:extLst>
          </p:cNvPr>
          <p:cNvSpPr/>
          <p:nvPr/>
        </p:nvSpPr>
        <p:spPr>
          <a:xfrm>
            <a:off x="8181340" y="1359001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6" name="objeto 6" descr="Rectángulo azul">
            <a:extLst>
              <a:ext uri="{FF2B5EF4-FFF2-40B4-BE49-F238E27FC236}">
                <a16:creationId xmlns:a16="http://schemas.microsoft.com/office/drawing/2014/main" xmlns="" id="{9FABC344-E043-45BE-8588-06C658DBCE70}"/>
              </a:ext>
            </a:extLst>
          </p:cNvPr>
          <p:cNvSpPr/>
          <p:nvPr/>
        </p:nvSpPr>
        <p:spPr>
          <a:xfrm>
            <a:off x="5502275" y="1692008"/>
            <a:ext cx="6689725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698" y="2331086"/>
            <a:ext cx="5165558" cy="833856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ES" dirty="0" smtClean="0">
                <a:solidFill>
                  <a:schemeClr val="bg1"/>
                </a:solidFill>
              </a:rPr>
              <a:t>RECOLECCION DE             INFORMACION</a:t>
            </a:r>
            <a:endParaRPr lang="es-ES" dirty="0">
              <a:latin typeface="Gill Sans MT" panose="020B0502020104020203" pitchFamily="34" charset="0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smtClean="0"/>
              <a:t>2</a:t>
            </a:fld>
            <a:endParaRPr lang="es-ES" dirty="0"/>
          </a:p>
        </p:txBody>
      </p:sp>
      <p:sp>
        <p:nvSpPr>
          <p:cNvPr id="7" name="objeto 9" descr="Rectángulo beige">
            <a:extLst>
              <a:ext uri="{FF2B5EF4-FFF2-40B4-BE49-F238E27FC236}">
                <a16:creationId xmlns:a16="http://schemas.microsoft.com/office/drawing/2014/main" xmlns="" id="{02C6628C-972C-4717-AAF3-D882B30F6658}"/>
              </a:ext>
            </a:extLst>
          </p:cNvPr>
          <p:cNvSpPr/>
          <p:nvPr/>
        </p:nvSpPr>
        <p:spPr>
          <a:xfrm>
            <a:off x="6207698" y="3164942"/>
            <a:ext cx="4608000" cy="0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9" name="Marcador de contenido 3">
            <a:extLst>
              <a:ext uri="{FF2B5EF4-FFF2-40B4-BE49-F238E27FC236}">
                <a16:creationId xmlns:a16="http://schemas.microsoft.com/office/drawing/2014/main" xmlns="" id="{E7A818AB-B120-41D5-88A6-933AB9CAAE68}"/>
              </a:ext>
            </a:extLst>
          </p:cNvPr>
          <p:cNvSpPr txBox="1">
            <a:spLocks/>
          </p:cNvSpPr>
          <p:nvPr/>
        </p:nvSpPr>
        <p:spPr>
          <a:xfrm>
            <a:off x="6188242" y="3217631"/>
            <a:ext cx="5181600" cy="16033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s-ES" sz="1800" i="1" spc="-25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Para poder satisfacer las necesidades de nuestro nicho de mercado escogido, hemos diseñado la siguiente encuesta que nos acerca aun mas a nuestra finalidad como proyecto.</a:t>
            </a:r>
            <a:endParaRPr lang="es-ES" sz="1800" i="1" spc="-25" dirty="0">
              <a:solidFill>
                <a:schemeClr val="bg2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784" y="58742"/>
            <a:ext cx="4042408" cy="142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 descr="Manos de personas">
            <a:extLst>
              <a:ext uri="{FF2B5EF4-FFF2-40B4-BE49-F238E27FC236}">
                <a16:creationId xmlns:a16="http://schemas.microsoft.com/office/drawing/2014/main" xmlns="" id="{7D87B918-371C-4B31-9C7A-1D9A08C8A3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0" y="0"/>
            <a:ext cx="12189600" cy="6856650"/>
          </a:xfrm>
        </p:spPr>
      </p:pic>
      <p:sp>
        <p:nvSpPr>
          <p:cNvPr id="8" name="objeto 3" descr="Rectángulo azul">
            <a:extLst>
              <a:ext uri="{FF2B5EF4-FFF2-40B4-BE49-F238E27FC236}">
                <a16:creationId xmlns:a16="http://schemas.microsoft.com/office/drawing/2014/main" xmlns="" id="{A277388B-76FD-44C4-B506-F8A157E57C65}"/>
              </a:ext>
            </a:extLst>
          </p:cNvPr>
          <p:cNvSpPr/>
          <p:nvPr/>
        </p:nvSpPr>
        <p:spPr>
          <a:xfrm>
            <a:off x="12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9" name="Elipse 8" descr="Óvalo beige">
            <a:extLst>
              <a:ext uri="{FF2B5EF4-FFF2-40B4-BE49-F238E27FC236}">
                <a16:creationId xmlns:a16="http://schemas.microsoft.com/office/drawing/2014/main" xmlns="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16" y="329956"/>
            <a:ext cx="10515600" cy="1325563"/>
          </a:xfrm>
        </p:spPr>
        <p:txBody>
          <a:bodyPr rtlCol="0"/>
          <a:lstStyle/>
          <a:p>
            <a:pPr rtl="0"/>
            <a:r>
              <a:rPr lang="es-ES" dirty="0" smtClean="0">
                <a:solidFill>
                  <a:schemeClr val="bg1"/>
                </a:solidFill>
              </a:rPr>
              <a:t>CLASIFICACION DE POBLACION A ENCUESTAR 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smtClean="0"/>
              <a:t>3</a:t>
            </a:fld>
            <a:endParaRPr lang="es-ES" dirty="0"/>
          </a:p>
        </p:txBody>
      </p:sp>
      <p:sp>
        <p:nvSpPr>
          <p:cNvPr id="11" name="objeto 5" descr="Rectángulo beige">
            <a:extLst>
              <a:ext uri="{FF2B5EF4-FFF2-40B4-BE49-F238E27FC236}">
                <a16:creationId xmlns:a16="http://schemas.microsoft.com/office/drawing/2014/main" xmlns="" id="{B07BA1F9-2C19-4C07-B29B-18B9FBCC4755}"/>
              </a:ext>
            </a:extLst>
          </p:cNvPr>
          <p:cNvSpPr/>
          <p:nvPr/>
        </p:nvSpPr>
        <p:spPr>
          <a:xfrm>
            <a:off x="2447257" y="1332004"/>
            <a:ext cx="6768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cxnSp>
        <p:nvCxnSpPr>
          <p:cNvPr id="10" name="Conector recto 9" descr="Línea">
            <a:extLst>
              <a:ext uri="{FF2B5EF4-FFF2-40B4-BE49-F238E27FC236}">
                <a16:creationId xmlns:a16="http://schemas.microsoft.com/office/drawing/2014/main" xmlns="" id="{4C3F4FC5-0C01-4592-9483-D476EA2BDF93}"/>
              </a:ext>
            </a:extLst>
          </p:cNvPr>
          <p:cNvCxnSpPr/>
          <p:nvPr/>
        </p:nvCxnSpPr>
        <p:spPr>
          <a:xfrm>
            <a:off x="6096000" y="4124378"/>
            <a:ext cx="0" cy="396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2470199D-DDAE-4D88-9F00-88EB8E080218}"/>
              </a:ext>
            </a:extLst>
          </p:cNvPr>
          <p:cNvSpPr/>
          <p:nvPr/>
        </p:nvSpPr>
        <p:spPr>
          <a:xfrm>
            <a:off x="331470" y="1805940"/>
            <a:ext cx="7196615" cy="4687891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1055"/>
              </a:spcBef>
            </a:pPr>
            <a:r>
              <a:rPr lang="es-ES" sz="2400" dirty="0" smtClean="0">
                <a:solidFill>
                  <a:schemeClr val="tx2"/>
                </a:solidFill>
                <a:latin typeface="+mj-lt"/>
              </a:rPr>
              <a:t>En su totalidad, los 42 encuestados  tiene conocimientos a fines, también encontramos que:</a:t>
            </a:r>
          </a:p>
          <a:p>
            <a:pPr algn="ctr" rtl="0">
              <a:lnSpc>
                <a:spcPct val="100000"/>
              </a:lnSpc>
              <a:spcBef>
                <a:spcPts val="1055"/>
              </a:spcBef>
            </a:pPr>
            <a:r>
              <a:rPr lang="es-ES" sz="2400" dirty="0" smtClean="0">
                <a:solidFill>
                  <a:schemeClr val="tx2"/>
                </a:solidFill>
                <a:latin typeface="+mj-lt"/>
              </a:rPr>
              <a:t>1. Son dueños o administran pequeñas empresas.</a:t>
            </a:r>
          </a:p>
          <a:p>
            <a:pPr algn="ctr" rtl="0">
              <a:lnSpc>
                <a:spcPct val="100000"/>
              </a:lnSpc>
              <a:spcBef>
                <a:spcPts val="1055"/>
              </a:spcBef>
            </a:pPr>
            <a:r>
              <a:rPr lang="es-ES" sz="2400" dirty="0" smtClean="0">
                <a:solidFill>
                  <a:schemeClr val="tx2"/>
                </a:solidFill>
                <a:latin typeface="+mj-lt"/>
              </a:rPr>
              <a:t>2.  Conocen sobre procesos contable</a:t>
            </a:r>
          </a:p>
          <a:p>
            <a:pPr algn="ctr" rtl="0">
              <a:lnSpc>
                <a:spcPct val="100000"/>
              </a:lnSpc>
              <a:spcBef>
                <a:spcPts val="1055"/>
              </a:spcBef>
            </a:pPr>
            <a:r>
              <a:rPr lang="es-ES" sz="2400" dirty="0" smtClean="0">
                <a:solidFill>
                  <a:schemeClr val="tx2"/>
                </a:solidFill>
                <a:latin typeface="+mj-lt"/>
              </a:rPr>
              <a:t>3. Conocen sobre procesos logísticos </a:t>
            </a:r>
            <a:endParaRPr lang="es-ES" sz="24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380" y="4547136"/>
            <a:ext cx="3245222" cy="320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21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xmlns="" id="{6A8AF702-A859-4D49-823E-45570287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smtClean="0"/>
              <a:t>4</a:t>
            </a:fld>
            <a:endParaRPr lang="es-ES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137161"/>
            <a:ext cx="10515600" cy="1553528"/>
          </a:xfrm>
        </p:spPr>
        <p:txBody>
          <a:bodyPr>
            <a:normAutofit fontScale="90000"/>
          </a:bodyPr>
          <a:lstStyle/>
          <a:p>
            <a:r>
              <a:rPr lang="es-US" dirty="0" smtClean="0"/>
              <a:t>1¿Considera </a:t>
            </a:r>
            <a:r>
              <a:rPr lang="es-US" dirty="0"/>
              <a:t>que con la implementación web del manejo de la información de la empresa, mejoraría el desempeño de trabajo?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graphicFrame>
        <p:nvGraphicFramePr>
          <p:cNvPr id="42" name="Marcador de contenido 41"/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3256695730"/>
              </p:ext>
            </p:extLst>
          </p:nvPr>
        </p:nvGraphicFramePr>
        <p:xfrm>
          <a:off x="844550" y="1789113"/>
          <a:ext cx="10425113" cy="31372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3" name="CuadroTexto 42"/>
          <p:cNvSpPr txBox="1"/>
          <p:nvPr/>
        </p:nvSpPr>
        <p:spPr>
          <a:xfrm>
            <a:off x="838200" y="5440680"/>
            <a:ext cx="10363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000" dirty="0"/>
              <a:t>Conclusión: El 100% de los usuarios considera que con la implementación web del manejo de la información de la empresa, mejoraría el desempeño de trabajo. Esto demuestra la importancia de nuestro proyecto frente a la solución de los problemas encontrados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51447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74140CF4-2DAA-4239-BB77-274BDD82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smtClean="0"/>
              <a:t>5</a:t>
            </a:fld>
            <a:endParaRPr lang="es-ES" dirty="0"/>
          </a:p>
        </p:txBody>
      </p:sp>
      <p:pic>
        <p:nvPicPr>
          <p:cNvPr id="4" name="Marcador de posición de imagen 11" descr="Dos hombres cerca de un portátil ">
            <a:extLst>
              <a:ext uri="{FF2B5EF4-FFF2-40B4-BE49-F238E27FC236}">
                <a16:creationId xmlns:a16="http://schemas.microsoft.com/office/drawing/2014/main" xmlns="" id="{509FA566-1699-4388-B44C-C3EE5EC051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0" y="2"/>
            <a:ext cx="6256751" cy="6857998"/>
          </a:xfrm>
          <a:prstGeom prst="rect">
            <a:avLst/>
          </a:prstGeom>
        </p:spPr>
      </p:pic>
      <p:sp>
        <p:nvSpPr>
          <p:cNvPr id="5" name="objeto 3" descr="Rectángulo beige">
            <a:extLst>
              <a:ext uri="{FF2B5EF4-FFF2-40B4-BE49-F238E27FC236}">
                <a16:creationId xmlns:a16="http://schemas.microsoft.com/office/drawing/2014/main" xmlns="" id="{857A0168-DBD5-47D4-A751-3B39262D8254}"/>
              </a:ext>
            </a:extLst>
          </p:cNvPr>
          <p:cNvSpPr/>
          <p:nvPr/>
        </p:nvSpPr>
        <p:spPr>
          <a:xfrm>
            <a:off x="8355283" y="836613"/>
            <a:ext cx="3307960" cy="5184775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6" name="objeto 6" descr="Rectángulo azul">
            <a:extLst>
              <a:ext uri="{FF2B5EF4-FFF2-40B4-BE49-F238E27FC236}">
                <a16:creationId xmlns:a16="http://schemas.microsoft.com/office/drawing/2014/main" xmlns="" id="{7F009843-AFA3-44E8-B7D5-3F39B363C92E}"/>
              </a:ext>
            </a:extLst>
          </p:cNvPr>
          <p:cNvSpPr/>
          <p:nvPr/>
        </p:nvSpPr>
        <p:spPr>
          <a:xfrm>
            <a:off x="6215506" y="1"/>
            <a:ext cx="5056205" cy="6857999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8" name="Marcador de texto 3">
            <a:extLst>
              <a:ext uri="{FF2B5EF4-FFF2-40B4-BE49-F238E27FC236}">
                <a16:creationId xmlns:a16="http://schemas.microsoft.com/office/drawing/2014/main" xmlns="" id="{FC6730AE-386B-426F-9F29-221DCC5F714D}"/>
              </a:ext>
            </a:extLst>
          </p:cNvPr>
          <p:cNvSpPr txBox="1">
            <a:spLocks/>
          </p:cNvSpPr>
          <p:nvPr/>
        </p:nvSpPr>
        <p:spPr>
          <a:xfrm>
            <a:off x="7294095" y="1127875"/>
            <a:ext cx="2981822" cy="1240602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OPCIONES </a:t>
            </a:r>
            <a:endParaRPr lang="es-CO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s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SI. 71.4%.</a:t>
            </a:r>
            <a:endParaRPr lang="es-CO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s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NO. 28.6%.</a:t>
            </a:r>
            <a:endParaRPr lang="es-CO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Marcador de posición de imagen 27" descr="Marca de verificación">
            <a:extLst>
              <a:ext uri="{FF2B5EF4-FFF2-40B4-BE49-F238E27FC236}">
                <a16:creationId xmlns:a16="http://schemas.microsoft.com/office/drawing/2014/main" xmlns="" id="{9FC370A7-FF9A-42B0-9C14-95C57A9BC6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52816" y="1054894"/>
            <a:ext cx="720000" cy="720000"/>
          </a:xfrm>
          <a:prstGeom prst="rect">
            <a:avLst/>
          </a:prstGeom>
        </p:spPr>
      </p:pic>
      <p:pic>
        <p:nvPicPr>
          <p:cNvPr id="10" name="Marcador de posición de imagen 29" descr="Marca de verificación">
            <a:extLst>
              <a:ext uri="{FF2B5EF4-FFF2-40B4-BE49-F238E27FC236}">
                <a16:creationId xmlns:a16="http://schemas.microsoft.com/office/drawing/2014/main" xmlns="" id="{1630545B-ED3D-48DD-8CD5-CB200AA2D79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80843" y="2659739"/>
            <a:ext cx="720000" cy="719999"/>
          </a:xfrm>
          <a:prstGeom prst="rect">
            <a:avLst/>
          </a:prstGeom>
        </p:spPr>
      </p:pic>
      <p:sp>
        <p:nvSpPr>
          <p:cNvPr id="11" name="Marcador de texto 17">
            <a:extLst>
              <a:ext uri="{FF2B5EF4-FFF2-40B4-BE49-F238E27FC236}">
                <a16:creationId xmlns:a16="http://schemas.microsoft.com/office/drawing/2014/main" xmlns="" id="{186A1D66-9F36-434B-9677-0FE61760AB97}"/>
              </a:ext>
            </a:extLst>
          </p:cNvPr>
          <p:cNvSpPr txBox="1">
            <a:spLocks/>
          </p:cNvSpPr>
          <p:nvPr/>
        </p:nvSpPr>
        <p:spPr>
          <a:xfrm>
            <a:off x="7472817" y="2902768"/>
            <a:ext cx="3307960" cy="1631880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US" sz="20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Conclusión: </a:t>
            </a:r>
            <a:endParaRPr lang="es-US" sz="2000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s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El </a:t>
            </a:r>
            <a:r>
              <a:rPr lang="es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71.4% de los usuarios ha escuchado de aplicativos que gestionen los procesos operacionales, contables y logísticos, mientras que el 28,6% que desconoces de estos, podría significar una dificultad para el manejo de sistemas de información de este tipo.</a:t>
            </a:r>
            <a:endParaRPr lang="es-CO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 rtl="0">
              <a:buNone/>
            </a:pPr>
            <a:endParaRPr lang="es-ES" sz="20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objeto 27" descr="Rectángulo beige">
            <a:extLst>
              <a:ext uri="{FF2B5EF4-FFF2-40B4-BE49-F238E27FC236}">
                <a16:creationId xmlns:a16="http://schemas.microsoft.com/office/drawing/2014/main" xmlns="" id="{7F820741-8871-4D59-8ED1-466FEFD2AF94}"/>
              </a:ext>
            </a:extLst>
          </p:cNvPr>
          <p:cNvSpPr/>
          <p:nvPr/>
        </p:nvSpPr>
        <p:spPr>
          <a:xfrm flipV="1">
            <a:off x="914941" y="2292988"/>
            <a:ext cx="3384000" cy="75489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5668119-9603-4701-8EEC-F2E48B80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354331"/>
            <a:ext cx="5445679" cy="2250758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2. Ha escuchado de aplicativos que gestionen los procesos operacionales, contables y logísticos de una empresa?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30" name="Gráfico 29"/>
          <p:cNvGraphicFramePr/>
          <p:nvPr>
            <p:extLst>
              <p:ext uri="{D42A27DB-BD31-4B8C-83A1-F6EECF244321}">
                <p14:modId xmlns:p14="http://schemas.microsoft.com/office/powerpoint/2010/main" val="3021489644"/>
              </p:ext>
            </p:extLst>
          </p:nvPr>
        </p:nvGraphicFramePr>
        <p:xfrm>
          <a:off x="1" y="2605089"/>
          <a:ext cx="6645076" cy="3533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29896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4525040"/>
            <a:ext cx="7292340" cy="3202403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2C750891-B331-46E3-89A1-0996C3679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s-US" dirty="0" smtClean="0"/>
              <a:t>3.¿Cree </a:t>
            </a:r>
            <a:r>
              <a:rPr lang="es-US" dirty="0"/>
              <a:t>usted que el uso de herramientas digitales facilita su trabajo?</a:t>
            </a:r>
            <a:r>
              <a:rPr lang="es-CO" dirty="0"/>
              <a:t/>
            </a:r>
            <a:br>
              <a:rPr lang="es-CO" dirty="0"/>
            </a:br>
            <a:endParaRPr lang="es-ES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xmlns="" id="{6EC5A228-0BB3-460B-97CB-3667DC43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smtClean="0"/>
              <a:t>6</a:t>
            </a:fld>
            <a:endParaRPr lang="es-ES" dirty="0"/>
          </a:p>
        </p:txBody>
      </p:sp>
      <p:sp>
        <p:nvSpPr>
          <p:cNvPr id="6" name="objeto 18" descr="Rectángulo beige">
            <a:extLst>
              <a:ext uri="{FF2B5EF4-FFF2-40B4-BE49-F238E27FC236}">
                <a16:creationId xmlns:a16="http://schemas.microsoft.com/office/drawing/2014/main" xmlns="" id="{31A1F953-41C3-4B9E-9EA3-26087E184E71}"/>
              </a:ext>
            </a:extLst>
          </p:cNvPr>
          <p:cNvSpPr/>
          <p:nvPr/>
        </p:nvSpPr>
        <p:spPr>
          <a:xfrm>
            <a:off x="942534" y="1291591"/>
            <a:ext cx="10411266" cy="91432"/>
          </a:xfrm>
          <a:custGeom>
            <a:avLst/>
            <a:gdLst/>
            <a:ahLst/>
            <a:cxnLst/>
            <a:rect l="l" t="t" r="r" b="b"/>
            <a:pathLst>
              <a:path w="3218815">
                <a:moveTo>
                  <a:pt x="0" y="0"/>
                </a:moveTo>
                <a:lnTo>
                  <a:pt x="3218395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graphicFrame>
        <p:nvGraphicFramePr>
          <p:cNvPr id="17" name="Gráfico 16"/>
          <p:cNvGraphicFramePr/>
          <p:nvPr>
            <p:extLst>
              <p:ext uri="{D42A27DB-BD31-4B8C-83A1-F6EECF244321}">
                <p14:modId xmlns:p14="http://schemas.microsoft.com/office/powerpoint/2010/main" val="1678524785"/>
              </p:ext>
            </p:extLst>
          </p:nvPr>
        </p:nvGraphicFramePr>
        <p:xfrm>
          <a:off x="1131570" y="1473809"/>
          <a:ext cx="6720840" cy="46524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9235440" y="1817370"/>
            <a:ext cx="244602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000" dirty="0">
                <a:solidFill>
                  <a:schemeClr val="bg2">
                    <a:lumMod val="50000"/>
                  </a:schemeClr>
                </a:solidFill>
              </a:rPr>
              <a:t>Conclusión: El 90.5%.de los usuarios cree que el uso de herramientas digitales facilita el trabajo. </a:t>
            </a:r>
            <a:endParaRPr lang="es-US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s-CO" dirty="0"/>
          </a:p>
        </p:txBody>
      </p:sp>
      <p:sp>
        <p:nvSpPr>
          <p:cNvPr id="19" name="CuadroTexto 18"/>
          <p:cNvSpPr txBox="1"/>
          <p:nvPr/>
        </p:nvSpPr>
        <p:spPr>
          <a:xfrm>
            <a:off x="7126605" y="1816418"/>
            <a:ext cx="1451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b="1" i="1" dirty="0">
                <a:solidFill>
                  <a:schemeClr val="bg2">
                    <a:lumMod val="50000"/>
                  </a:schemeClr>
                </a:solidFill>
              </a:rPr>
              <a:t>Opciones</a:t>
            </a:r>
            <a:r>
              <a:rPr lang="es-US" dirty="0">
                <a:solidFill>
                  <a:schemeClr val="bg2">
                    <a:lumMod val="50000"/>
                  </a:schemeClr>
                </a:solidFill>
              </a:rPr>
              <a:t>:</a:t>
            </a:r>
            <a:endParaRPr lang="es-CO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US" dirty="0">
                <a:solidFill>
                  <a:schemeClr val="bg2">
                    <a:lumMod val="50000"/>
                  </a:schemeClr>
                </a:solidFill>
              </a:rPr>
              <a:t>SI. 90.5%.</a:t>
            </a:r>
            <a:endParaRPr lang="es-CO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US" dirty="0">
                <a:solidFill>
                  <a:schemeClr val="bg2">
                    <a:lumMod val="50000"/>
                  </a:schemeClr>
                </a:solidFill>
              </a:rPr>
              <a:t>NO. 9.5%.</a:t>
            </a:r>
            <a:endParaRPr lang="es-CO" dirty="0">
              <a:solidFill>
                <a:schemeClr val="bg2">
                  <a:lumMod val="50000"/>
                </a:schemeClr>
              </a:solidFill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1773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6" descr="Hombre hablando por teléfono">
            <a:extLst>
              <a:ext uri="{FF2B5EF4-FFF2-40B4-BE49-F238E27FC236}">
                <a16:creationId xmlns:a16="http://schemas.microsoft.com/office/drawing/2014/main" xmlns="" id="{EA4A3639-F9B9-4B3D-896B-128B8F77F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5" name="objeto 3" descr="Rectángulo azul">
            <a:extLst>
              <a:ext uri="{FF2B5EF4-FFF2-40B4-BE49-F238E27FC236}">
                <a16:creationId xmlns:a16="http://schemas.microsoft.com/office/drawing/2014/main" xmlns="" id="{3544D2CA-9A07-47BD-B1E4-88366F5FCD45}"/>
              </a:ext>
            </a:extLst>
          </p:cNvPr>
          <p:cNvSpPr/>
          <p:nvPr/>
        </p:nvSpPr>
        <p:spPr>
          <a:xfrm>
            <a:off x="1200" y="-44"/>
            <a:ext cx="121908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6" name="Elipse 5" descr="Óvalo beige">
            <a:extLst>
              <a:ext uri="{FF2B5EF4-FFF2-40B4-BE49-F238E27FC236}">
                <a16:creationId xmlns:a16="http://schemas.microsoft.com/office/drawing/2014/main" xmlns="" id="{7F1F7E6E-09DB-407E-9D0A-1AACE7719624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60AF24A-ACB5-4319-9371-B0D71908A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702" y="566599"/>
            <a:ext cx="10515600" cy="1325563"/>
          </a:xfrm>
        </p:spPr>
        <p:txBody>
          <a:bodyPr rtlCol="0">
            <a:normAutofit fontScale="90000"/>
          </a:bodyPr>
          <a:lstStyle/>
          <a:p>
            <a:r>
              <a:rPr lang="es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4.¿Ha </a:t>
            </a:r>
            <a:r>
              <a:rPr lang="es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tenido inconvenientes al ejecutar procesos contables en su trabajo?</a:t>
            </a:r>
            <a:r>
              <a:rPr lang="es-CO" dirty="0"/>
              <a:t/>
            </a:r>
            <a:br>
              <a:rPr lang="es-CO" dirty="0"/>
            </a:b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549181BA-BE91-4062-B6BE-B8C10EBD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smtClean="0"/>
              <a:t>7</a:t>
            </a:fld>
            <a:endParaRPr lang="es-ES" dirty="0"/>
          </a:p>
        </p:txBody>
      </p:sp>
      <p:sp>
        <p:nvSpPr>
          <p:cNvPr id="9" name="objeto 18" descr="Rectángulo beige">
            <a:extLst>
              <a:ext uri="{FF2B5EF4-FFF2-40B4-BE49-F238E27FC236}">
                <a16:creationId xmlns:a16="http://schemas.microsoft.com/office/drawing/2014/main" xmlns="" id="{2D844B0B-BA7B-4E53-BCA1-628F65C6A4CA}"/>
              </a:ext>
            </a:extLst>
          </p:cNvPr>
          <p:cNvSpPr/>
          <p:nvPr/>
        </p:nvSpPr>
        <p:spPr>
          <a:xfrm>
            <a:off x="942534" y="1743438"/>
            <a:ext cx="10030265" cy="148723"/>
          </a:xfrm>
          <a:custGeom>
            <a:avLst/>
            <a:gdLst/>
            <a:ahLst/>
            <a:cxnLst/>
            <a:rect l="l" t="t" r="r" b="b"/>
            <a:pathLst>
              <a:path w="3218815">
                <a:moveTo>
                  <a:pt x="0" y="0"/>
                </a:moveTo>
                <a:lnTo>
                  <a:pt x="3218395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15" name="Marcador de contenido 6">
            <a:extLst>
              <a:ext uri="{FF2B5EF4-FFF2-40B4-BE49-F238E27FC236}">
                <a16:creationId xmlns:a16="http://schemas.microsoft.com/office/drawing/2014/main" xmlns="" id="{DDE79E8D-A65B-4E6D-9417-005E32685C50}"/>
              </a:ext>
            </a:extLst>
          </p:cNvPr>
          <p:cNvSpPr txBox="1">
            <a:spLocks/>
          </p:cNvSpPr>
          <p:nvPr/>
        </p:nvSpPr>
        <p:spPr>
          <a:xfrm>
            <a:off x="377190" y="2023110"/>
            <a:ext cx="1965960" cy="1897380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Opciones:</a:t>
            </a:r>
            <a:endParaRPr lang="es-CO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s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SI. 59.5%.</a:t>
            </a:r>
            <a:endParaRPr lang="es-CO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s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NO. 40.5</a:t>
            </a:r>
            <a:r>
              <a:rPr lang="es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%.</a:t>
            </a:r>
            <a:endParaRPr lang="es-CO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29" name="Gráfico 28"/>
          <p:cNvGraphicFramePr/>
          <p:nvPr>
            <p:extLst>
              <p:ext uri="{D42A27DB-BD31-4B8C-83A1-F6EECF244321}">
                <p14:modId xmlns:p14="http://schemas.microsoft.com/office/powerpoint/2010/main" val="1163710248"/>
              </p:ext>
            </p:extLst>
          </p:nvPr>
        </p:nvGraphicFramePr>
        <p:xfrm>
          <a:off x="1360170" y="2023110"/>
          <a:ext cx="6217920" cy="41152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0" name="CuadroTexto 29"/>
          <p:cNvSpPr txBox="1"/>
          <p:nvPr/>
        </p:nvSpPr>
        <p:spPr>
          <a:xfrm>
            <a:off x="7920990" y="2251710"/>
            <a:ext cx="34173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Conclusión: El 59.5% de los usuarios ha tenido inconveniente al ejecutar procesos contables en su trabajo, aunque la diferencia comparada a las preguntas anteriores se reduce, sigue siendo indicador que la necesidad de el uso de aplicativos webs para facilitar los procesos.</a:t>
            </a:r>
            <a:endParaRPr lang="es-CO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70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5F54379-12DC-488A-96E2-264D244A3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587" y="438224"/>
            <a:ext cx="3932237" cy="2030656"/>
          </a:xfrm>
        </p:spPr>
        <p:txBody>
          <a:bodyPr rtlCol="0">
            <a:normAutofit fontScale="90000"/>
          </a:bodyPr>
          <a:lstStyle/>
          <a:p>
            <a:r>
              <a:rPr lang="es-US" dirty="0" smtClean="0"/>
              <a:t/>
            </a:r>
            <a:br>
              <a:rPr lang="es-US" dirty="0" smtClean="0"/>
            </a:br>
            <a:r>
              <a:rPr lang="es-US" dirty="0"/>
              <a:t/>
            </a:r>
            <a:br>
              <a:rPr lang="es-US" dirty="0"/>
            </a:br>
            <a:r>
              <a:rPr lang="es-US" dirty="0" smtClean="0"/>
              <a:t/>
            </a:r>
            <a:br>
              <a:rPr lang="es-US" dirty="0" smtClean="0"/>
            </a:br>
            <a:r>
              <a:rPr lang="es-US" dirty="0"/>
              <a:t/>
            </a:r>
            <a:br>
              <a:rPr lang="es-US" dirty="0"/>
            </a:br>
            <a:r>
              <a:rPr lang="es-CO" dirty="0"/>
              <a:t/>
            </a:r>
            <a:br>
              <a:rPr lang="es-CO" dirty="0"/>
            </a:b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18397F9A-0355-4091-BDD7-5C578348C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1239" y="240030"/>
            <a:ext cx="5070374" cy="1356916"/>
          </a:xfrm>
        </p:spPr>
        <p:txBody>
          <a:bodyPr rtlCol="0">
            <a:norm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s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a. Qué </a:t>
            </a:r>
            <a:r>
              <a:rPr lang="es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tal es su desempeño del sistema?</a:t>
            </a:r>
            <a:endParaRPr lang="es-CO" sz="28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0"/>
            </a:endParaRPr>
          </a:p>
          <a:p>
            <a:pPr rtl="0">
              <a:lnSpc>
                <a:spcPct val="110000"/>
              </a:lnSpc>
              <a:spcBef>
                <a:spcPts val="400"/>
              </a:spcBef>
            </a:pPr>
            <a:endParaRPr lang="es-ES" sz="15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1330DBC9-EEFC-416D-BFAD-DB6D1A9E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5338" y="6174902"/>
            <a:ext cx="357116" cy="365125"/>
          </a:xfrm>
        </p:spPr>
        <p:txBody>
          <a:bodyPr rtlCol="0"/>
          <a:lstStyle/>
          <a:p>
            <a:pPr algn="just" rtl="0"/>
            <a:fld id="{82EE24B5-652C-4DB5-B7C3-B5BBEC1280B1}" type="slidenum">
              <a:rPr lang="es-ES" smtClean="0"/>
              <a:pPr algn="just" rtl="0"/>
              <a:t>8</a:t>
            </a:fld>
            <a:endParaRPr lang="es-ES" dirty="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xmlns="" id="{9884D43A-F693-45B5-941E-26162517B9A6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5348520" y="4173080"/>
            <a:ext cx="6412949" cy="2684920"/>
          </a:xfrm>
        </p:spPr>
        <p:txBody>
          <a:bodyPr rtlCol="0">
            <a:norm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s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Conclusión: El 52.4% de los usuarios usan un sistema digital para administrar la información, lo cual nos dice que sí usan </a:t>
            </a:r>
            <a:r>
              <a:rPr lang="es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herramientas </a:t>
            </a:r>
            <a:r>
              <a:rPr lang="es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para la los procesos de su trabajo, pero igualmente no significa que estén teniendo una productividad alta, esto se puede inferir a causa de los resultados de las preguntas anteriores.</a:t>
            </a:r>
            <a:endParaRPr lang="es-CO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0"/>
            </a:endParaRPr>
          </a:p>
          <a:p>
            <a:pPr rtl="0">
              <a:lnSpc>
                <a:spcPct val="110000"/>
              </a:lnSpc>
              <a:spcBef>
                <a:spcPts val="400"/>
              </a:spcBef>
            </a:pPr>
            <a:endParaRPr lang="es-ES" sz="15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pic>
        <p:nvPicPr>
          <p:cNvPr id="11" name="Marcador de posición de imagen 14" descr="Icono comprobación">
            <a:extLst>
              <a:ext uri="{FF2B5EF4-FFF2-40B4-BE49-F238E27FC236}">
                <a16:creationId xmlns:a16="http://schemas.microsoft.com/office/drawing/2014/main" xmlns="" id="{380A2BFD-1794-4338-8BAC-66A30B88D033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98712" y="320040"/>
            <a:ext cx="576000" cy="576000"/>
          </a:xfrm>
        </p:spPr>
      </p:pic>
      <p:sp>
        <p:nvSpPr>
          <p:cNvPr id="14" name="objeto 13" descr="Rectángulo beige">
            <a:extLst>
              <a:ext uri="{FF2B5EF4-FFF2-40B4-BE49-F238E27FC236}">
                <a16:creationId xmlns:a16="http://schemas.microsoft.com/office/drawing/2014/main" xmlns="" id="{FEBB8673-0A72-4C5C-8239-7EF600504010}"/>
              </a:ext>
            </a:extLst>
          </p:cNvPr>
          <p:cNvSpPr/>
          <p:nvPr/>
        </p:nvSpPr>
        <p:spPr>
          <a:xfrm>
            <a:off x="330751" y="2198394"/>
            <a:ext cx="3384000" cy="0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4127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205740" y="91440"/>
            <a:ext cx="3509011" cy="147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s-US" sz="28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5¿Usan </a:t>
            </a:r>
            <a:r>
              <a:rPr lang="es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sistema digital para administrar la información?</a:t>
            </a:r>
            <a:endParaRPr lang="es-CO" sz="2800" dirty="0">
              <a:solidFill>
                <a:schemeClr val="tx2">
                  <a:lumMod val="90000"/>
                  <a:lumOff val="10000"/>
                </a:schemeClr>
              </a:solidFill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05740" y="5939861"/>
            <a:ext cx="2457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b="1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Opciones:</a:t>
            </a:r>
            <a:endParaRPr lang="es-CO" b="1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s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SI. 52.4%.</a:t>
            </a:r>
            <a:endParaRPr lang="es-CO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s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NO.47.6%.</a:t>
            </a:r>
            <a:endParaRPr lang="es-CO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s-CO" dirty="0"/>
          </a:p>
        </p:txBody>
      </p:sp>
      <p:graphicFrame>
        <p:nvGraphicFramePr>
          <p:cNvPr id="19" name="Gráfico 18"/>
          <p:cNvGraphicFramePr/>
          <p:nvPr>
            <p:extLst>
              <p:ext uri="{D42A27DB-BD31-4B8C-83A1-F6EECF244321}">
                <p14:modId xmlns:p14="http://schemas.microsoft.com/office/powerpoint/2010/main" val="2063202391"/>
              </p:ext>
            </p:extLst>
          </p:nvPr>
        </p:nvGraphicFramePr>
        <p:xfrm>
          <a:off x="330751" y="2484785"/>
          <a:ext cx="4892759" cy="3653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7" name="Gráfico 26"/>
          <p:cNvGraphicFramePr/>
          <p:nvPr>
            <p:extLst>
              <p:ext uri="{D42A27DB-BD31-4B8C-83A1-F6EECF244321}">
                <p14:modId xmlns:p14="http://schemas.microsoft.com/office/powerpoint/2010/main" val="714802779"/>
              </p:ext>
            </p:extLst>
          </p:nvPr>
        </p:nvGraphicFramePr>
        <p:xfrm>
          <a:off x="6444963" y="896040"/>
          <a:ext cx="5070375" cy="3640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09675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4" y="-125730"/>
            <a:ext cx="4042408" cy="3989070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es-ES" noProof="0" smtClean="0"/>
              <a:t>9</a:t>
            </a:fld>
            <a:endParaRPr lang="es-ES" noProof="0" dirty="0"/>
          </a:p>
        </p:txBody>
      </p:sp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 rot="16200000">
            <a:off x="5043248" y="-265508"/>
            <a:ext cx="5877404" cy="677418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800100" y="3017520"/>
            <a:ext cx="3154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b="1" u="sng" dirty="0">
                <a:solidFill>
                  <a:schemeClr val="accent1">
                    <a:lumMod val="50000"/>
                  </a:schemeClr>
                </a:solidFill>
              </a:rPr>
              <a:t>Conclusión</a:t>
            </a:r>
            <a:r>
              <a:rPr lang="es-US" b="1" u="sng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pPr algn="ctr"/>
            <a:r>
              <a:rPr lang="es-US" dirty="0" smtClean="0">
                <a:solidFill>
                  <a:schemeClr val="accent1">
                    <a:lumMod val="50000"/>
                  </a:schemeClr>
                </a:solidFill>
              </a:rPr>
              <a:t>El </a:t>
            </a:r>
            <a:r>
              <a:rPr lang="es-US" dirty="0">
                <a:solidFill>
                  <a:schemeClr val="accent1">
                    <a:lumMod val="50000"/>
                  </a:schemeClr>
                </a:solidFill>
              </a:rPr>
              <a:t>90.9% de los usuarios dice qué el desempeño del sistema es Bueno</a:t>
            </a:r>
            <a:endParaRPr lang="es-CO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es-CO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1897380" y="262889"/>
            <a:ext cx="651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Cual  utiliza ?</a:t>
            </a:r>
            <a:endParaRPr lang="es-CO" sz="2400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11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la oficina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4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5087709_TF45022061.potx" id="{CF8F7AC9-B209-40DA-B01B-03DE7680F64C}" vid="{9567545B-13CB-48C1-B233-082DD3A40F6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118CE8-9293-4220-BA3B-5D353B13ABC9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16c05727-aa75-4e4a-9b5f-8a80a1165891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426FE2C-7640-4BF0-9D68-FDFD4151FD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2DDA16B-F3AC-4A5B-9F5F-6F5A8F47A9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528</Words>
  <Application>Microsoft Office PowerPoint</Application>
  <PresentationFormat>Panorámica</PresentationFormat>
  <Paragraphs>60</Paragraphs>
  <Slides>11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Arial </vt:lpstr>
      <vt:lpstr>Arial Black</vt:lpstr>
      <vt:lpstr>Calibri</vt:lpstr>
      <vt:lpstr>Gill Sans MT</vt:lpstr>
      <vt:lpstr>Times New Roman</vt:lpstr>
      <vt:lpstr>Tema de la oficina</vt:lpstr>
      <vt:lpstr>KRONNOS  BUSINESS</vt:lpstr>
      <vt:lpstr>RECOLECCION DE             INFORMACION</vt:lpstr>
      <vt:lpstr>CLASIFICACION DE POBLACION A ENCUESTAR </vt:lpstr>
      <vt:lpstr>1¿Considera que con la implementación web del manejo de la información de la empresa, mejoraría el desempeño de trabajo? </vt:lpstr>
      <vt:lpstr>2. Ha escuchado de aplicativos que gestionen los procesos operacionales, contables y logísticos de una empresa?</vt:lpstr>
      <vt:lpstr>3.¿Cree usted que el uso de herramientas digitales facilita su trabajo? </vt:lpstr>
      <vt:lpstr>4.¿Ha tenido inconvenientes al ejecutar procesos contables en su trabajo? </vt:lpstr>
      <vt:lpstr>     </vt:lpstr>
      <vt:lpstr>Presentación de PowerPoint</vt:lpstr>
      <vt:lpstr>Presentación de PowerPoint</vt:lpstr>
      <vt:lpstr>Esto fue una presentación de kronnos business.  Gracias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2020-06-04T11:35:08Z</dcterms:created>
  <dcterms:modified xsi:type="dcterms:W3CDTF">2020-06-09T02:32:26Z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