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7" r:id="rId4"/>
    <p:sldId id="261" r:id="rId5"/>
    <p:sldId id="264" r:id="rId6"/>
    <p:sldId id="265" r:id="rId7"/>
    <p:sldId id="266" r:id="rId8"/>
    <p:sldId id="267" r:id="rId9"/>
    <p:sldId id="268" r:id="rId10"/>
    <p:sldId id="269" r:id="rId11"/>
    <p:sldId id="270" r:id="rId12"/>
    <p:sldId id="271" r:id="rId13"/>
    <p:sldId id="278" r:id="rId14"/>
    <p:sldId id="279" r:id="rId15"/>
    <p:sldId id="272" r:id="rId16"/>
    <p:sldId id="273" r:id="rId17"/>
    <p:sldId id="274" r:id="rId18"/>
    <p:sldId id="275" r:id="rId19"/>
    <p:sldId id="276" r:id="rId20"/>
    <p:sldId id="280" r:id="rId21"/>
    <p:sldId id="263" r:id="rId22"/>
  </p:sldIdLst>
  <p:sldSz cx="20104100" cy="12985750"/>
  <p:notesSz cx="20104100" cy="1298575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4" d="100"/>
          <a:sy n="34" d="100"/>
        </p:scale>
        <p:origin x="62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09827" y="5153357"/>
            <a:ext cx="13684444" cy="22872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015615" y="7272020"/>
            <a:ext cx="14072870" cy="32464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rgbClr val="434343"/>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rgbClr val="434343"/>
                </a:solidFill>
                <a:latin typeface="Calibri"/>
                <a:cs typeface="Calibri"/>
              </a:defRPr>
            </a:lvl1pPr>
          </a:lstStyle>
          <a:p>
            <a:endParaRPr/>
          </a:p>
        </p:txBody>
      </p:sp>
      <p:sp>
        <p:nvSpPr>
          <p:cNvPr id="3" name="Holder 3"/>
          <p:cNvSpPr>
            <a:spLocks noGrp="1"/>
          </p:cNvSpPr>
          <p:nvPr>
            <p:ph sz="half" idx="2"/>
          </p:nvPr>
        </p:nvSpPr>
        <p:spPr>
          <a:xfrm>
            <a:off x="1005205" y="2986722"/>
            <a:ext cx="8745284" cy="85705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986722"/>
            <a:ext cx="8745284" cy="85705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rgbClr val="434343"/>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42411" y="5002800"/>
            <a:ext cx="10419276" cy="2475865"/>
          </a:xfrm>
          <a:prstGeom prst="rect">
            <a:avLst/>
          </a:prstGeom>
        </p:spPr>
        <p:txBody>
          <a:bodyPr wrap="square" lIns="0" tIns="0" rIns="0" bIns="0">
            <a:spAutoFit/>
          </a:bodyPr>
          <a:lstStyle>
            <a:lvl1pPr>
              <a:defRPr sz="4450" b="1" i="0">
                <a:solidFill>
                  <a:srgbClr val="434343"/>
                </a:solidFill>
                <a:latin typeface="Calibri"/>
                <a:cs typeface="Calibri"/>
              </a:defRPr>
            </a:lvl1pPr>
          </a:lstStyle>
          <a:p>
            <a:endParaRPr/>
          </a:p>
        </p:txBody>
      </p:sp>
      <p:sp>
        <p:nvSpPr>
          <p:cNvPr id="3" name="Holder 3"/>
          <p:cNvSpPr>
            <a:spLocks noGrp="1"/>
          </p:cNvSpPr>
          <p:nvPr>
            <p:ph type="body" idx="1"/>
          </p:nvPr>
        </p:nvSpPr>
        <p:spPr>
          <a:xfrm>
            <a:off x="1005205" y="2986722"/>
            <a:ext cx="18093690" cy="85705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2076748"/>
            <a:ext cx="6433312" cy="6492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2076748"/>
            <a:ext cx="4623943" cy="6492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3/6/2021</a:t>
            </a:fld>
            <a:endParaRPr lang="en-US"/>
          </a:p>
        </p:txBody>
      </p:sp>
      <p:sp>
        <p:nvSpPr>
          <p:cNvPr id="6" name="Holder 6"/>
          <p:cNvSpPr>
            <a:spLocks noGrp="1"/>
          </p:cNvSpPr>
          <p:nvPr>
            <p:ph type="sldNum" sz="quarter" idx="7"/>
          </p:nvPr>
        </p:nvSpPr>
        <p:spPr>
          <a:xfrm>
            <a:off x="14474953" y="12076748"/>
            <a:ext cx="4623943" cy="6492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578"/>
            <a:ext cx="20104100" cy="12983897"/>
          </a:xfrm>
          <a:prstGeom prst="rect">
            <a:avLst/>
          </a:prstGeom>
        </p:spPr>
      </p:pic>
      <p:sp>
        <p:nvSpPr>
          <p:cNvPr id="3" name="object 3"/>
          <p:cNvSpPr txBox="1">
            <a:spLocks noGrp="1"/>
          </p:cNvSpPr>
          <p:nvPr>
            <p:ph type="title"/>
          </p:nvPr>
        </p:nvSpPr>
        <p:spPr>
          <a:xfrm>
            <a:off x="2432050" y="5273675"/>
            <a:ext cx="13639799" cy="2216889"/>
          </a:xfrm>
          <a:prstGeom prst="rect">
            <a:avLst/>
          </a:prstGeom>
        </p:spPr>
        <p:txBody>
          <a:bodyPr vert="horz" wrap="square" lIns="0" tIns="220345" rIns="0" bIns="0" rtlCol="0">
            <a:spAutoFit/>
          </a:bodyPr>
          <a:lstStyle/>
          <a:p>
            <a:pPr marL="12700" marR="5080" indent="2538095" algn="ctr">
              <a:lnSpc>
                <a:spcPct val="80000"/>
              </a:lnSpc>
              <a:spcBef>
                <a:spcPts val="1735"/>
              </a:spcBef>
            </a:pPr>
            <a:r>
              <a:rPr lang="es-CO" sz="8000" dirty="0" smtClean="0"/>
              <a:t>DI,SI </a:t>
            </a:r>
            <a:r>
              <a:rPr lang="es-CO" sz="8000" dirty="0" smtClean="0"/>
              <a:t>Soluciones contables y auditoria</a:t>
            </a:r>
            <a:endParaRPr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Procesos</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412750" y="2814638"/>
            <a:ext cx="19278600" cy="9677400"/>
          </a:xfrm>
          <a:prstGeom prst="rect">
            <a:avLst/>
          </a:prstGeom>
        </p:spPr>
      </p:pic>
    </p:spTree>
    <p:extLst>
      <p:ext uri="{BB962C8B-B14F-4D97-AF65-F5344CB8AC3E}">
        <p14:creationId xmlns:p14="http://schemas.microsoft.com/office/powerpoint/2010/main" val="4238920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Casos de Uso</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908050" y="3180437"/>
            <a:ext cx="18440400" cy="8646438"/>
          </a:xfrm>
          <a:prstGeom prst="rect">
            <a:avLst/>
          </a:prstGeom>
        </p:spPr>
      </p:pic>
    </p:spTree>
    <p:extLst>
      <p:ext uri="{BB962C8B-B14F-4D97-AF65-F5344CB8AC3E}">
        <p14:creationId xmlns:p14="http://schemas.microsoft.com/office/powerpoint/2010/main" val="207373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Clases</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6242050" y="3201333"/>
            <a:ext cx="6186826" cy="4036080"/>
          </a:xfrm>
          <a:prstGeom prst="rect">
            <a:avLst/>
          </a:prstGeom>
        </p:spPr>
      </p:pic>
      <p:pic>
        <p:nvPicPr>
          <p:cNvPr id="8" name="Imagen 7"/>
          <p:cNvPicPr/>
          <p:nvPr/>
        </p:nvPicPr>
        <p:blipFill>
          <a:blip r:embed="rId4">
            <a:extLst>
              <a:ext uri="{28A0092B-C50C-407E-A947-70E740481C1C}">
                <a14:useLocalDpi xmlns:a14="http://schemas.microsoft.com/office/drawing/2010/main" val="0"/>
              </a:ext>
            </a:extLst>
          </a:blip>
          <a:stretch>
            <a:fillRect/>
          </a:stretch>
        </p:blipFill>
        <p:spPr>
          <a:xfrm>
            <a:off x="6325563" y="7102475"/>
            <a:ext cx="6019800" cy="5102880"/>
          </a:xfrm>
          <a:prstGeom prst="rect">
            <a:avLst/>
          </a:prstGeom>
        </p:spPr>
      </p:pic>
    </p:spTree>
    <p:extLst>
      <p:ext uri="{BB962C8B-B14F-4D97-AF65-F5344CB8AC3E}">
        <p14:creationId xmlns:p14="http://schemas.microsoft.com/office/powerpoint/2010/main" val="576510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a:t>
            </a:r>
            <a:r>
              <a:rPr lang="es-CO" sz="6000" spc="-10" dirty="0" smtClean="0">
                <a:solidFill>
                  <a:srgbClr val="FFFFFF"/>
                </a:solidFill>
              </a:rPr>
              <a:t>Clases (Primera Parte)</a:t>
            </a:r>
            <a:r>
              <a:rPr lang="es-CO" sz="6000" spc="-10" dirty="0" smtClean="0">
                <a:solidFill>
                  <a:srgbClr val="FFFFFF"/>
                </a:solidFill>
              </a:rPr>
              <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908050" y="2911475"/>
            <a:ext cx="18135600" cy="9906000"/>
          </a:xfrm>
          <a:prstGeom prst="rect">
            <a:avLst/>
          </a:prstGeom>
        </p:spPr>
      </p:pic>
    </p:spTree>
    <p:extLst>
      <p:ext uri="{BB962C8B-B14F-4D97-AF65-F5344CB8AC3E}">
        <p14:creationId xmlns:p14="http://schemas.microsoft.com/office/powerpoint/2010/main" val="88817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a:t>
            </a:r>
            <a:r>
              <a:rPr lang="es-CO" sz="6000" spc="-10" dirty="0" smtClean="0">
                <a:solidFill>
                  <a:srgbClr val="FFFFFF"/>
                </a:solidFill>
              </a:rPr>
              <a:t>Clases (Segunda Parte)</a:t>
            </a:r>
            <a:r>
              <a:rPr lang="es-CO" sz="6000" spc="-10" dirty="0" smtClean="0">
                <a:solidFill>
                  <a:srgbClr val="FFFFFF"/>
                </a:solidFill>
              </a:rPr>
              <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1136650" y="2911475"/>
            <a:ext cx="18288000" cy="9829800"/>
          </a:xfrm>
          <a:prstGeom prst="rect">
            <a:avLst/>
          </a:prstGeom>
        </p:spPr>
      </p:pic>
    </p:spTree>
    <p:extLst>
      <p:ext uri="{BB962C8B-B14F-4D97-AF65-F5344CB8AC3E}">
        <p14:creationId xmlns:p14="http://schemas.microsoft.com/office/powerpoint/2010/main" val="348455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Secuencia</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146050" y="2911475"/>
            <a:ext cx="19583400" cy="9144000"/>
          </a:xfrm>
          <a:prstGeom prst="rect">
            <a:avLst/>
          </a:prstGeom>
        </p:spPr>
      </p:pic>
    </p:spTree>
    <p:extLst>
      <p:ext uri="{BB962C8B-B14F-4D97-AF65-F5344CB8AC3E}">
        <p14:creationId xmlns:p14="http://schemas.microsoft.com/office/powerpoint/2010/main" val="910953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Colaboración</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152400" y="2726725"/>
            <a:ext cx="19653250" cy="9862150"/>
          </a:xfrm>
          <a:prstGeom prst="rect">
            <a:avLst/>
          </a:prstGeom>
        </p:spPr>
      </p:pic>
    </p:spTree>
    <p:extLst>
      <p:ext uri="{BB962C8B-B14F-4D97-AF65-F5344CB8AC3E}">
        <p14:creationId xmlns:p14="http://schemas.microsoft.com/office/powerpoint/2010/main" val="3555382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Estado</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1136650" y="2723550"/>
            <a:ext cx="16383000" cy="10074275"/>
          </a:xfrm>
          <a:prstGeom prst="rect">
            <a:avLst/>
          </a:prstGeom>
        </p:spPr>
      </p:pic>
    </p:spTree>
    <p:extLst>
      <p:ext uri="{BB962C8B-B14F-4D97-AF65-F5344CB8AC3E}">
        <p14:creationId xmlns:p14="http://schemas.microsoft.com/office/powerpoint/2010/main" val="61987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Objetos</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146050" y="2911475"/>
            <a:ext cx="19958050" cy="9525000"/>
          </a:xfrm>
          <a:prstGeom prst="rect">
            <a:avLst/>
          </a:prstGeom>
        </p:spPr>
      </p:pic>
    </p:spTree>
    <p:extLst>
      <p:ext uri="{BB962C8B-B14F-4D97-AF65-F5344CB8AC3E}">
        <p14:creationId xmlns:p14="http://schemas.microsoft.com/office/powerpoint/2010/main" val="659491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Componentes</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7" name="Imagen 6"/>
          <p:cNvPicPr/>
          <p:nvPr/>
        </p:nvPicPr>
        <p:blipFill>
          <a:blip r:embed="rId3"/>
          <a:stretch>
            <a:fillRect/>
          </a:stretch>
        </p:blipFill>
        <p:spPr>
          <a:xfrm>
            <a:off x="374650" y="2726725"/>
            <a:ext cx="19507200" cy="9633550"/>
          </a:xfrm>
          <a:prstGeom prst="rect">
            <a:avLst/>
          </a:prstGeom>
        </p:spPr>
      </p:pic>
    </p:spTree>
    <p:extLst>
      <p:ext uri="{BB962C8B-B14F-4D97-AF65-F5344CB8AC3E}">
        <p14:creationId xmlns:p14="http://schemas.microsoft.com/office/powerpoint/2010/main" val="110227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13804" y="671030"/>
            <a:ext cx="1376268" cy="1374013"/>
          </a:xfrm>
          <a:prstGeom prst="rect">
            <a:avLst/>
          </a:prstGeom>
        </p:spPr>
      </p:pic>
      <p:sp>
        <p:nvSpPr>
          <p:cNvPr id="3" name="object 3"/>
          <p:cNvSpPr txBox="1"/>
          <p:nvPr/>
        </p:nvSpPr>
        <p:spPr>
          <a:xfrm>
            <a:off x="3102404" y="2759075"/>
            <a:ext cx="15011400" cy="935513"/>
          </a:xfrm>
          <a:prstGeom prst="rect">
            <a:avLst/>
          </a:prstGeom>
        </p:spPr>
        <p:txBody>
          <a:bodyPr vert="horz" wrap="square" lIns="0" tIns="12065" rIns="0" bIns="0" rtlCol="0">
            <a:spAutoFit/>
          </a:bodyPr>
          <a:lstStyle/>
          <a:p>
            <a:pPr marL="12700" algn="ctr">
              <a:lnSpc>
                <a:spcPct val="100000"/>
              </a:lnSpc>
              <a:spcBef>
                <a:spcPts val="95"/>
              </a:spcBef>
            </a:pPr>
            <a:r>
              <a:rPr lang="es-CO" sz="6000" b="1" dirty="0"/>
              <a:t>DI,SI Soluciones contables y auditoria</a:t>
            </a:r>
            <a:endParaRPr sz="6000" b="1" dirty="0">
              <a:latin typeface="Calibri"/>
              <a:cs typeface="Calibri"/>
            </a:endParaRPr>
          </a:p>
        </p:txBody>
      </p:sp>
      <p:sp>
        <p:nvSpPr>
          <p:cNvPr id="4" name="object 4"/>
          <p:cNvSpPr/>
          <p:nvPr/>
        </p:nvSpPr>
        <p:spPr>
          <a:xfrm>
            <a:off x="7840958" y="6504404"/>
            <a:ext cx="1239520" cy="118745"/>
          </a:xfrm>
          <a:custGeom>
            <a:avLst/>
            <a:gdLst/>
            <a:ahLst/>
            <a:cxnLst/>
            <a:rect l="l" t="t" r="r" b="b"/>
            <a:pathLst>
              <a:path w="1239520" h="118745">
                <a:moveTo>
                  <a:pt x="1239272" y="118534"/>
                </a:moveTo>
                <a:lnTo>
                  <a:pt x="0" y="118534"/>
                </a:lnTo>
                <a:lnTo>
                  <a:pt x="0" y="0"/>
                </a:lnTo>
                <a:lnTo>
                  <a:pt x="1239272" y="0"/>
                </a:lnTo>
                <a:lnTo>
                  <a:pt x="1239272" y="118534"/>
                </a:lnTo>
                <a:close/>
              </a:path>
            </a:pathLst>
          </a:custGeom>
          <a:solidFill>
            <a:srgbClr val="FC672D"/>
          </a:solidFill>
        </p:spPr>
        <p:txBody>
          <a:bodyPr wrap="square" lIns="0" tIns="0" rIns="0" bIns="0" rtlCol="0"/>
          <a:lstStyle/>
          <a:p>
            <a:endParaRPr/>
          </a:p>
        </p:txBody>
      </p:sp>
      <p:sp>
        <p:nvSpPr>
          <p:cNvPr id="5" name="object 5"/>
          <p:cNvSpPr txBox="1"/>
          <p:nvPr/>
        </p:nvSpPr>
        <p:spPr>
          <a:xfrm>
            <a:off x="5632450" y="7102475"/>
            <a:ext cx="12344400" cy="2402196"/>
          </a:xfrm>
          <a:prstGeom prst="rect">
            <a:avLst/>
          </a:prstGeom>
        </p:spPr>
        <p:txBody>
          <a:bodyPr vert="horz" wrap="square" lIns="0" tIns="12700" rIns="0" bIns="0" rtlCol="0">
            <a:spAutoFit/>
          </a:bodyPr>
          <a:lstStyle/>
          <a:p>
            <a:pPr marL="12700" marR="5080">
              <a:lnSpc>
                <a:spcPct val="128000"/>
              </a:lnSpc>
              <a:spcBef>
                <a:spcPts val="100"/>
              </a:spcBef>
            </a:pPr>
            <a:r>
              <a:rPr lang="es-CO" sz="4000" spc="-80" dirty="0" smtClean="0">
                <a:solidFill>
                  <a:srgbClr val="6C6C6C"/>
                </a:solidFill>
                <a:latin typeface="Times New Roman" panose="02020603050405020304" pitchFamily="18" charset="0"/>
                <a:cs typeface="Times New Roman" panose="02020603050405020304" pitchFamily="18" charset="0"/>
              </a:rPr>
              <a:t>Presentado por:</a:t>
            </a:r>
          </a:p>
          <a:p>
            <a:pPr marL="12700" marR="5080">
              <a:lnSpc>
                <a:spcPct val="128000"/>
              </a:lnSpc>
              <a:spcBef>
                <a:spcPts val="100"/>
              </a:spcBef>
            </a:pPr>
            <a:r>
              <a:rPr lang="es-CO" sz="4000" spc="-80" dirty="0">
                <a:solidFill>
                  <a:srgbClr val="6C6C6C"/>
                </a:solidFill>
                <a:latin typeface="Times New Roman" panose="02020603050405020304" pitchFamily="18" charset="0"/>
                <a:cs typeface="Times New Roman" panose="02020603050405020304" pitchFamily="18" charset="0"/>
              </a:rPr>
              <a:t> </a:t>
            </a:r>
            <a:r>
              <a:rPr lang="es-CO" sz="4000" spc="-80" dirty="0" smtClean="0">
                <a:solidFill>
                  <a:srgbClr val="6C6C6C"/>
                </a:solidFill>
                <a:latin typeface="Times New Roman" panose="02020603050405020304" pitchFamily="18" charset="0"/>
                <a:cs typeface="Times New Roman" panose="02020603050405020304" pitchFamily="18" charset="0"/>
              </a:rPr>
              <a:t>                              Yamid Esneider Martinez Santos</a:t>
            </a:r>
            <a:r>
              <a:rPr lang="es-CO" sz="4000" spc="-80" dirty="0" smtClean="0">
                <a:solidFill>
                  <a:srgbClr val="6C6C6C"/>
                </a:solidFill>
                <a:latin typeface="Times New Roman" panose="02020603050405020304" pitchFamily="18" charset="0"/>
                <a:cs typeface="Times New Roman" panose="02020603050405020304" pitchFamily="18" charset="0"/>
              </a:rPr>
              <a:t> </a:t>
            </a:r>
          </a:p>
          <a:p>
            <a:pPr marL="12700" marR="5080">
              <a:lnSpc>
                <a:spcPct val="128000"/>
              </a:lnSpc>
              <a:spcBef>
                <a:spcPts val="100"/>
              </a:spcBef>
            </a:pPr>
            <a:r>
              <a:rPr lang="es-CO" sz="4000" spc="-80" dirty="0">
                <a:solidFill>
                  <a:srgbClr val="6C6C6C"/>
                </a:solidFill>
                <a:latin typeface="Times New Roman" panose="02020603050405020304" pitchFamily="18" charset="0"/>
                <a:cs typeface="Times New Roman" panose="02020603050405020304" pitchFamily="18" charset="0"/>
              </a:rPr>
              <a:t> </a:t>
            </a:r>
            <a:r>
              <a:rPr lang="es-CO" sz="4000" spc="-80" dirty="0" smtClean="0">
                <a:solidFill>
                  <a:srgbClr val="6C6C6C"/>
                </a:solidFill>
                <a:latin typeface="Calibri"/>
                <a:cs typeface="Calibri"/>
              </a:rPr>
              <a:t>                                  </a:t>
            </a:r>
            <a:endParaRPr sz="40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278217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Diagrama de Paquetes </a:t>
            </a:r>
            <a:r>
              <a:rPr lang="es-CO" sz="6000" spc="-10" dirty="0" smtClean="0">
                <a:solidFill>
                  <a:srgbClr val="FFFFFF"/>
                </a:solidFill>
              </a:rPr>
              <a:t/>
            </a:r>
            <a:br>
              <a:rPr lang="es-CO" sz="6000" spc="-10" dirty="0" smtClean="0">
                <a:solidFill>
                  <a:srgbClr val="FFFFFF"/>
                </a:solidFill>
              </a:rPr>
            </a:b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pic>
        <p:nvPicPr>
          <p:cNvPr id="5" name="Imagen 4"/>
          <p:cNvPicPr>
            <a:picLocks noChangeAspect="1"/>
          </p:cNvPicPr>
          <p:nvPr/>
        </p:nvPicPr>
        <p:blipFill>
          <a:blip r:embed="rId3"/>
          <a:stretch>
            <a:fillRect/>
          </a:stretch>
        </p:blipFill>
        <p:spPr>
          <a:xfrm>
            <a:off x="603250" y="2726725"/>
            <a:ext cx="18592800" cy="10210136"/>
          </a:xfrm>
          <a:prstGeom prst="rect">
            <a:avLst/>
          </a:prstGeom>
        </p:spPr>
      </p:pic>
    </p:spTree>
    <p:extLst>
      <p:ext uri="{BB962C8B-B14F-4D97-AF65-F5344CB8AC3E}">
        <p14:creationId xmlns:p14="http://schemas.microsoft.com/office/powerpoint/2010/main" val="4015048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1298389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13804" y="671030"/>
            <a:ext cx="1376268" cy="1374013"/>
          </a:xfrm>
          <a:prstGeom prst="rect">
            <a:avLst/>
          </a:prstGeom>
        </p:spPr>
      </p:pic>
      <p:sp>
        <p:nvSpPr>
          <p:cNvPr id="3" name="object 3"/>
          <p:cNvSpPr txBox="1"/>
          <p:nvPr/>
        </p:nvSpPr>
        <p:spPr>
          <a:xfrm>
            <a:off x="2965450" y="4486592"/>
            <a:ext cx="15011400" cy="935513"/>
          </a:xfrm>
          <a:prstGeom prst="rect">
            <a:avLst/>
          </a:prstGeom>
        </p:spPr>
        <p:txBody>
          <a:bodyPr vert="horz" wrap="square" lIns="0" tIns="12065" rIns="0" bIns="0" rtlCol="0">
            <a:spAutoFit/>
          </a:bodyPr>
          <a:lstStyle/>
          <a:p>
            <a:pPr marL="12700" algn="ctr">
              <a:lnSpc>
                <a:spcPct val="100000"/>
              </a:lnSpc>
              <a:spcBef>
                <a:spcPts val="95"/>
              </a:spcBef>
            </a:pPr>
            <a:r>
              <a:rPr lang="es-CO" sz="6000" b="1" dirty="0"/>
              <a:t>DI,SI Soluciones contables y auditoria</a:t>
            </a:r>
            <a:endParaRPr sz="6000" b="1" dirty="0">
              <a:latin typeface="Calibri"/>
              <a:cs typeface="Calibri"/>
            </a:endParaRPr>
          </a:p>
        </p:txBody>
      </p:sp>
      <p:sp>
        <p:nvSpPr>
          <p:cNvPr id="4" name="object 4"/>
          <p:cNvSpPr/>
          <p:nvPr/>
        </p:nvSpPr>
        <p:spPr>
          <a:xfrm>
            <a:off x="7840958" y="6504404"/>
            <a:ext cx="1239520" cy="118745"/>
          </a:xfrm>
          <a:custGeom>
            <a:avLst/>
            <a:gdLst/>
            <a:ahLst/>
            <a:cxnLst/>
            <a:rect l="l" t="t" r="r" b="b"/>
            <a:pathLst>
              <a:path w="1239520" h="118745">
                <a:moveTo>
                  <a:pt x="1239272" y="118534"/>
                </a:moveTo>
                <a:lnTo>
                  <a:pt x="0" y="118534"/>
                </a:lnTo>
                <a:lnTo>
                  <a:pt x="0" y="0"/>
                </a:lnTo>
                <a:lnTo>
                  <a:pt x="1239272" y="0"/>
                </a:lnTo>
                <a:lnTo>
                  <a:pt x="1239272" y="118534"/>
                </a:lnTo>
                <a:close/>
              </a:path>
            </a:pathLst>
          </a:custGeom>
          <a:solidFill>
            <a:srgbClr val="FC672D"/>
          </a:solidFill>
        </p:spPr>
        <p:txBody>
          <a:bodyPr wrap="square" lIns="0" tIns="0" rIns="0" bIns="0" rtlCol="0"/>
          <a:lstStyle/>
          <a:p>
            <a:endParaRPr/>
          </a:p>
        </p:txBody>
      </p:sp>
      <p:sp>
        <p:nvSpPr>
          <p:cNvPr id="5" name="object 5"/>
          <p:cNvSpPr txBox="1"/>
          <p:nvPr/>
        </p:nvSpPr>
        <p:spPr>
          <a:xfrm>
            <a:off x="8460718" y="8016875"/>
            <a:ext cx="9296400" cy="739177"/>
          </a:xfrm>
          <a:prstGeom prst="rect">
            <a:avLst/>
          </a:prstGeom>
        </p:spPr>
        <p:txBody>
          <a:bodyPr vert="horz" wrap="square" lIns="0" tIns="12700" rIns="0" bIns="0" rtlCol="0">
            <a:spAutoFit/>
          </a:bodyPr>
          <a:lstStyle/>
          <a:p>
            <a:pPr marL="12700" marR="5080">
              <a:lnSpc>
                <a:spcPct val="128000"/>
              </a:lnSpc>
              <a:spcBef>
                <a:spcPts val="100"/>
              </a:spcBef>
            </a:pPr>
            <a:r>
              <a:rPr lang="es-CO" sz="4000" spc="-80" dirty="0" smtClean="0">
                <a:solidFill>
                  <a:srgbClr val="6C6C6C"/>
                </a:solidFill>
                <a:latin typeface="Times New Roman" panose="02020603050405020304" pitchFamily="18" charset="0"/>
                <a:cs typeface="Times New Roman" panose="02020603050405020304" pitchFamily="18" charset="0"/>
              </a:rPr>
              <a:t>Plataforma </a:t>
            </a:r>
            <a:r>
              <a:rPr lang="es-CO" sz="4000" spc="-80" dirty="0" smtClean="0">
                <a:solidFill>
                  <a:srgbClr val="6C6C6C"/>
                </a:solidFill>
                <a:latin typeface="Times New Roman" panose="02020603050405020304" pitchFamily="18" charset="0"/>
                <a:cs typeface="Times New Roman" panose="02020603050405020304" pitchFamily="18" charset="0"/>
              </a:rPr>
              <a:t>sistemática de desarrollo integral</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45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0958363"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Planteamiento del Problema</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6" name="Rectángulo 5"/>
          <p:cNvSpPr/>
          <p:nvPr/>
        </p:nvSpPr>
        <p:spPr>
          <a:xfrm>
            <a:off x="3568700" y="2893413"/>
            <a:ext cx="16535400" cy="10310515"/>
          </a:xfrm>
          <a:prstGeom prst="rect">
            <a:avLst/>
          </a:prstGeom>
        </p:spPr>
        <p:txBody>
          <a:bodyPr wrap="square">
            <a:spAutoFit/>
          </a:bodyPr>
          <a:lstStyle/>
          <a:p>
            <a:pPr marL="457200" algn="just"/>
            <a:endParaRPr lang="es-ES" sz="2400" dirty="0" smtClean="0">
              <a:solidFill>
                <a:srgbClr val="000000"/>
              </a:solidFill>
              <a:latin typeface="Calibri" panose="020F0502020204030204" pitchFamily="34" charset="0"/>
            </a:endParaRPr>
          </a:p>
          <a:p>
            <a:pPr marL="457200" algn="just"/>
            <a:r>
              <a:rPr lang="es-ES" sz="3200" dirty="0" smtClean="0">
                <a:solidFill>
                  <a:srgbClr val="000000"/>
                </a:solidFill>
                <a:latin typeface="Times New Roman" panose="02020603050405020304" pitchFamily="18" charset="0"/>
                <a:cs typeface="Times New Roman" panose="02020603050405020304" pitchFamily="18" charset="0"/>
              </a:rPr>
              <a:t>El </a:t>
            </a:r>
            <a:r>
              <a:rPr lang="es-ES" sz="3200" dirty="0">
                <a:solidFill>
                  <a:srgbClr val="000000"/>
                </a:solidFill>
                <a:latin typeface="Times New Roman" panose="02020603050405020304" pitchFamily="18" charset="0"/>
                <a:cs typeface="Times New Roman" panose="02020603050405020304" pitchFamily="18" charset="0"/>
              </a:rPr>
              <a:t>sector contable generaba los procesos de forma escrita en papelería contable, libros de contabilidad y en hojas de Excel, este proceso era desarrollado por algunas pequeñas y medianas empresas, el llevar la contabilidad de esta manera genera más riesgos al momento de tabular información en las plantillas </a:t>
            </a:r>
            <a:r>
              <a:rPr lang="es-ES" sz="3200" dirty="0" smtClean="0">
                <a:solidFill>
                  <a:srgbClr val="000000"/>
                </a:solidFill>
                <a:latin typeface="Times New Roman" panose="02020603050405020304" pitchFamily="18" charset="0"/>
                <a:cs typeface="Times New Roman" panose="02020603050405020304" pitchFamily="18" charset="0"/>
              </a:rPr>
              <a:t>de Excel </a:t>
            </a:r>
            <a:r>
              <a:rPr lang="es-ES" sz="3200" dirty="0">
                <a:solidFill>
                  <a:srgbClr val="000000"/>
                </a:solidFill>
                <a:latin typeface="Times New Roman" panose="02020603050405020304" pitchFamily="18" charset="0"/>
                <a:cs typeface="Times New Roman" panose="02020603050405020304" pitchFamily="18" charset="0"/>
              </a:rPr>
              <a:t>o en los casos en que se plasmaban cifras en papel era mas dispendioso finalizar balances o informes financieros y como resultado se obtenían informes menos confiables y precisos. </a:t>
            </a:r>
            <a:endParaRPr lang="es-ES" sz="3200" dirty="0" smtClean="0">
              <a:solidFill>
                <a:srgbClr val="000000"/>
              </a:solidFill>
              <a:latin typeface="Times New Roman" panose="02020603050405020304" pitchFamily="18" charset="0"/>
              <a:cs typeface="Times New Roman" panose="02020603050405020304" pitchFamily="18" charset="0"/>
            </a:endParaRPr>
          </a:p>
          <a:p>
            <a:pPr marL="457200" algn="just"/>
            <a:endParaRPr lang="es-ES" sz="3200" dirty="0">
              <a:latin typeface="Times New Roman" panose="02020603050405020304" pitchFamily="18" charset="0"/>
              <a:cs typeface="Times New Roman" panose="02020603050405020304" pitchFamily="18" charset="0"/>
            </a:endParaRPr>
          </a:p>
          <a:p>
            <a:pPr marL="457200" algn="just"/>
            <a:r>
              <a:rPr lang="es-ES" sz="3200" dirty="0">
                <a:solidFill>
                  <a:srgbClr val="000000"/>
                </a:solidFill>
                <a:latin typeface="Times New Roman" panose="02020603050405020304" pitchFamily="18" charset="0"/>
                <a:cs typeface="Times New Roman" panose="02020603050405020304" pitchFamily="18" charset="0"/>
              </a:rPr>
              <a:t>Hoy día gracias al desarrollo de diferentes sistemas de software se han implementado programas en el sector contable que han facilitado el </a:t>
            </a:r>
            <a:r>
              <a:rPr lang="es-ES" sz="3200" dirty="0" smtClean="0">
                <a:solidFill>
                  <a:srgbClr val="000000"/>
                </a:solidFill>
                <a:latin typeface="Times New Roman" panose="02020603050405020304" pitchFamily="18" charset="0"/>
                <a:cs typeface="Times New Roman" panose="02020603050405020304" pitchFamily="18" charset="0"/>
              </a:rPr>
              <a:t>desarrollo </a:t>
            </a:r>
            <a:r>
              <a:rPr lang="es-ES" sz="3200" dirty="0">
                <a:solidFill>
                  <a:srgbClr val="000000"/>
                </a:solidFill>
                <a:latin typeface="Times New Roman" panose="02020603050405020304" pitchFamily="18" charset="0"/>
                <a:cs typeface="Times New Roman" panose="02020603050405020304" pitchFamily="18" charset="0"/>
              </a:rPr>
              <a:t>de estas empresas, sin embargo, se identifican medianas y pequeñas empresas que aún no cuentan con este tipo de sistemas de información por los altos costos que este servicio representa</a:t>
            </a:r>
            <a:r>
              <a:rPr lang="es-ES" sz="3200" dirty="0" smtClean="0">
                <a:solidFill>
                  <a:srgbClr val="000000"/>
                </a:solidFill>
                <a:latin typeface="Times New Roman" panose="02020603050405020304" pitchFamily="18" charset="0"/>
                <a:cs typeface="Times New Roman" panose="02020603050405020304" pitchFamily="18" charset="0"/>
              </a:rPr>
              <a:t>.</a:t>
            </a:r>
          </a:p>
          <a:p>
            <a:pPr marL="457200" algn="just"/>
            <a:endParaRPr lang="es-ES" sz="3200" dirty="0">
              <a:latin typeface="Times New Roman" panose="02020603050405020304" pitchFamily="18" charset="0"/>
              <a:cs typeface="Times New Roman" panose="02020603050405020304" pitchFamily="18" charset="0"/>
            </a:endParaRPr>
          </a:p>
          <a:p>
            <a:pPr marL="457200" algn="just"/>
            <a:r>
              <a:rPr lang="es-ES" sz="3200" dirty="0">
                <a:solidFill>
                  <a:srgbClr val="000000"/>
                </a:solidFill>
                <a:latin typeface="Times New Roman" panose="02020603050405020304" pitchFamily="18" charset="0"/>
                <a:cs typeface="Times New Roman" panose="02020603050405020304" pitchFamily="18" charset="0"/>
              </a:rPr>
              <a:t>Debido a diferentes situaciones que se han conocido en el mercado, se llevara a cavo el desarrollo de un software para el sector contable, que pueda ser adquirido por pequeñas y medianas empresas con el fin que  puedan mejorar los resultados de diferentes informes  como la generación de impuestos, conciliaciones bancarias, mejoramiento de Estados Financieros bajo NIIF, ingreso de información, cálculos de depreciaciones, logrando que las empresas tengan mayor control sobre sus operaciones contables.</a:t>
            </a:r>
            <a:endParaRPr lang="es-ES" sz="3200" dirty="0">
              <a:latin typeface="Times New Roman" panose="02020603050405020304" pitchFamily="18" charset="0"/>
              <a:cs typeface="Times New Roman" panose="02020603050405020304" pitchFamily="18" charset="0"/>
            </a:endParaRPr>
          </a:p>
          <a:p>
            <a:r>
              <a:rPr lang="es-ES" sz="3200" dirty="0">
                <a:latin typeface="Times New Roman" panose="02020603050405020304" pitchFamily="18" charset="0"/>
                <a:cs typeface="Times New Roman" panose="02020603050405020304" pitchFamily="18" charset="0"/>
              </a:rPr>
              <a:t/>
            </a:r>
            <a:br>
              <a:rPr lang="es-ES" sz="3200" dirty="0">
                <a:latin typeface="Times New Roman" panose="02020603050405020304" pitchFamily="18" charset="0"/>
                <a:cs typeface="Times New Roman" panose="02020603050405020304" pitchFamily="18" charset="0"/>
              </a:rPr>
            </a:br>
            <a:endParaRPr lang="es-CO" sz="3200" dirty="0">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31751" y="4435475"/>
            <a:ext cx="4000500" cy="46958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0958363"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Justificación</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6" name="Rectángulo 5"/>
          <p:cNvSpPr/>
          <p:nvPr/>
        </p:nvSpPr>
        <p:spPr>
          <a:xfrm>
            <a:off x="6089650" y="5807075"/>
            <a:ext cx="12947651" cy="4524315"/>
          </a:xfrm>
          <a:prstGeom prst="rect">
            <a:avLst/>
          </a:prstGeom>
        </p:spPr>
        <p:txBody>
          <a:bodyPr wrap="square">
            <a:spAutoFit/>
          </a:bodyPr>
          <a:lstStyle/>
          <a:p>
            <a:pPr algn="just"/>
            <a:r>
              <a:rPr lang="es-ES" sz="3200" dirty="0">
                <a:solidFill>
                  <a:srgbClr val="212121"/>
                </a:solidFill>
                <a:latin typeface="Times New Roman" panose="02020603050405020304" pitchFamily="18" charset="0"/>
                <a:cs typeface="Times New Roman" panose="02020603050405020304" pitchFamily="18" charset="0"/>
              </a:rPr>
              <a:t>El sistema de software contable está dirigido hacia el mejoramiento de diferentes informes del sector que hasta el día de hoy requieren de actualización con el fin de optimizar y ser más  eficientes en los resultados financieros, proceso como lo son las conciliaciones bancarias, generación de impuestos diseñados en los mismos formularios emitidos por la DIAN y SHD, cálculos adecuados de la propiedad planta y equipo teniendo en cuenta últimas actualización bajo los estándares de las  normas internacional de información financiera NIIF y la facilitación de ingreso de información contable rápida y eficiente.</a:t>
            </a:r>
            <a:endParaRPr lang="es-CO" sz="3200" dirty="0">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908050" y="3683565"/>
            <a:ext cx="4276725" cy="4695825"/>
          </a:xfrm>
          <a:prstGeom prst="rect">
            <a:avLst/>
          </a:prstGeom>
        </p:spPr>
      </p:pic>
    </p:spTree>
    <p:extLst>
      <p:ext uri="{BB962C8B-B14F-4D97-AF65-F5344CB8AC3E}">
        <p14:creationId xmlns:p14="http://schemas.microsoft.com/office/powerpoint/2010/main" val="1138976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0958363"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Objetivo General</a:t>
            </a: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6" name="CuadroTexto 5"/>
          <p:cNvSpPr txBox="1"/>
          <p:nvPr/>
        </p:nvSpPr>
        <p:spPr>
          <a:xfrm>
            <a:off x="7232650" y="5502275"/>
            <a:ext cx="11455147" cy="3785652"/>
          </a:xfrm>
          <a:prstGeom prst="rect">
            <a:avLst/>
          </a:prstGeom>
          <a:noFill/>
        </p:spPr>
        <p:txBody>
          <a:bodyPr wrap="square" rtlCol="0">
            <a:spAutoFit/>
          </a:bodyPr>
          <a:lstStyle/>
          <a:p>
            <a:pPr marL="571500" indent="-571500" algn="just">
              <a:buFont typeface="Wingdings" panose="05000000000000000000" pitchFamily="2" charset="2"/>
              <a:buChar char="v"/>
            </a:pPr>
            <a:r>
              <a:rPr lang="es-ES" sz="4800" dirty="0">
                <a:latin typeface="Times New Roman" panose="02020603050405020304" pitchFamily="18" charset="0"/>
                <a:cs typeface="Times New Roman" panose="02020603050405020304" pitchFamily="18" charset="0"/>
              </a:rPr>
              <a:t>Diseñar una solución tecnológica que permita la unificación de </a:t>
            </a:r>
            <a:r>
              <a:rPr lang="es-ES" sz="4800" dirty="0" smtClean="0">
                <a:latin typeface="Times New Roman" panose="02020603050405020304" pitchFamily="18" charset="0"/>
                <a:cs typeface="Times New Roman" panose="02020603050405020304" pitchFamily="18" charset="0"/>
              </a:rPr>
              <a:t>procesos operativos </a:t>
            </a:r>
            <a:r>
              <a:rPr lang="es-ES" sz="4800" dirty="0">
                <a:latin typeface="Times New Roman" panose="02020603050405020304" pitchFamily="18" charset="0"/>
                <a:cs typeface="Times New Roman" panose="02020603050405020304" pitchFamily="18" charset="0"/>
              </a:rPr>
              <a:t>contables de pequeñas y medianas empresas de forma oportuna y eficaz.</a:t>
            </a:r>
            <a:endParaRPr lang="es-CO" sz="4800" dirty="0">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1136650" y="4587875"/>
            <a:ext cx="5364929" cy="4648200"/>
          </a:xfrm>
          <a:prstGeom prst="rect">
            <a:avLst/>
          </a:prstGeom>
        </p:spPr>
      </p:pic>
    </p:spTree>
    <p:extLst>
      <p:ext uri="{BB962C8B-B14F-4D97-AF65-F5344CB8AC3E}">
        <p14:creationId xmlns:p14="http://schemas.microsoft.com/office/powerpoint/2010/main" val="3951546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0958363"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Objetivos Específicos</a:t>
            </a:r>
            <a:r>
              <a:rPr lang="es-CO" sz="6000" spc="-10" dirty="0" smtClean="0">
                <a:solidFill>
                  <a:srgbClr val="FFFFFF"/>
                </a:solidFill>
              </a:rPr>
              <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7" name="Rectángulo 6"/>
          <p:cNvSpPr/>
          <p:nvPr/>
        </p:nvSpPr>
        <p:spPr>
          <a:xfrm>
            <a:off x="7080250" y="5273675"/>
            <a:ext cx="12725400" cy="6955750"/>
          </a:xfrm>
          <a:prstGeom prst="rect">
            <a:avLst/>
          </a:prstGeom>
        </p:spPr>
        <p:txBody>
          <a:bodyPr wrap="square">
            <a:spAutoFit/>
          </a:bodyPr>
          <a:lstStyle/>
          <a:p>
            <a:pPr>
              <a:spcAft>
                <a:spcPts val="1200"/>
              </a:spcAft>
            </a:pPr>
            <a:r>
              <a:rPr lang="es-ES" sz="4400" dirty="0">
                <a:solidFill>
                  <a:srgbClr val="000000"/>
                </a:solidFill>
                <a:latin typeface="Times New Roman" panose="02020603050405020304" pitchFamily="18" charset="0"/>
                <a:cs typeface="Times New Roman" panose="02020603050405020304" pitchFamily="18" charset="0"/>
              </a:rPr>
              <a:t>Acceder a información en tiempo real y </a:t>
            </a:r>
            <a:r>
              <a:rPr lang="es-ES" sz="4400" dirty="0" smtClean="0">
                <a:solidFill>
                  <a:srgbClr val="000000"/>
                </a:solidFill>
                <a:latin typeface="Times New Roman" panose="02020603050405020304" pitchFamily="18" charset="0"/>
                <a:cs typeface="Times New Roman" panose="02020603050405020304" pitchFamily="18" charset="0"/>
              </a:rPr>
              <a:t> desde cualquier lugar </a:t>
            </a:r>
            <a:r>
              <a:rPr lang="es-ES" sz="4400" dirty="0" smtClean="0">
                <a:solidFill>
                  <a:srgbClr val="000000"/>
                </a:solidFill>
                <a:latin typeface="Times New Roman" panose="02020603050405020304" pitchFamily="18" charset="0"/>
                <a:cs typeface="Times New Roman" panose="02020603050405020304" pitchFamily="18" charset="0"/>
              </a:rPr>
              <a:t>obteniendo </a:t>
            </a:r>
            <a:r>
              <a:rPr lang="es-ES" sz="4400" dirty="0" smtClean="0">
                <a:solidFill>
                  <a:srgbClr val="000000"/>
                </a:solidFill>
                <a:latin typeface="Times New Roman" panose="02020603050405020304" pitchFamily="18" charset="0"/>
                <a:cs typeface="Times New Roman" panose="02020603050405020304" pitchFamily="18" charset="0"/>
              </a:rPr>
              <a:t>un </a:t>
            </a:r>
            <a:r>
              <a:rPr lang="es-ES" sz="4400" dirty="0">
                <a:solidFill>
                  <a:srgbClr val="000000"/>
                </a:solidFill>
                <a:latin typeface="Times New Roman" panose="02020603050405020304" pitchFamily="18" charset="0"/>
                <a:cs typeface="Times New Roman" panose="02020603050405020304" pitchFamily="18" charset="0"/>
              </a:rPr>
              <a:t>control de informes </a:t>
            </a:r>
            <a:r>
              <a:rPr lang="es-ES" sz="4400" dirty="0" smtClean="0">
                <a:solidFill>
                  <a:srgbClr val="000000"/>
                </a:solidFill>
                <a:latin typeface="Times New Roman" panose="02020603050405020304" pitchFamily="18" charset="0"/>
                <a:cs typeface="Times New Roman" panose="02020603050405020304" pitchFamily="18" charset="0"/>
              </a:rPr>
              <a:t>contables mas detallado </a:t>
            </a:r>
            <a:r>
              <a:rPr lang="es-ES" sz="4400" dirty="0">
                <a:solidFill>
                  <a:srgbClr val="000000"/>
                </a:solidFill>
                <a:latin typeface="Times New Roman" panose="02020603050405020304" pitchFamily="18" charset="0"/>
                <a:cs typeface="Times New Roman" panose="02020603050405020304" pitchFamily="18" charset="0"/>
              </a:rPr>
              <a:t>como</a:t>
            </a:r>
            <a:r>
              <a:rPr lang="es-ES" sz="4400" dirty="0" smtClean="0">
                <a:solidFill>
                  <a:srgbClr val="000000"/>
                </a:solidFill>
                <a:latin typeface="Times New Roman" panose="02020603050405020304" pitchFamily="18" charset="0"/>
                <a:cs typeface="Times New Roman" panose="02020603050405020304" pitchFamily="18" charset="0"/>
              </a:rPr>
              <a:t>:</a:t>
            </a:r>
          </a:p>
          <a:p>
            <a:pPr>
              <a:spcAft>
                <a:spcPts val="1200"/>
              </a:spcAft>
            </a:pPr>
            <a:endParaRPr lang="es-ES" sz="4400" dirty="0">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v"/>
            </a:pPr>
            <a:r>
              <a:rPr lang="es-ES" sz="4400" dirty="0" smtClean="0">
                <a:solidFill>
                  <a:srgbClr val="000000"/>
                </a:solidFill>
                <a:latin typeface="Times New Roman" panose="02020603050405020304" pitchFamily="18" charset="0"/>
                <a:cs typeface="Times New Roman" panose="02020603050405020304" pitchFamily="18" charset="0"/>
              </a:rPr>
              <a:t>Facturaci</a:t>
            </a:r>
            <a:r>
              <a:rPr lang="es-ES" sz="4400" dirty="0" smtClean="0">
                <a:solidFill>
                  <a:srgbClr val="000000"/>
                </a:solidFill>
                <a:latin typeface="Times New Roman" panose="02020603050405020304" pitchFamily="18" charset="0"/>
                <a:cs typeface="Times New Roman" panose="02020603050405020304" pitchFamily="18" charset="0"/>
              </a:rPr>
              <a:t>ón Electrónica </a:t>
            </a:r>
          </a:p>
          <a:p>
            <a:pPr marL="457200" indent="-457200" fontAlgn="base">
              <a:buFont typeface="Wingdings" panose="05000000000000000000" pitchFamily="2" charset="2"/>
              <a:buChar char="v"/>
            </a:pPr>
            <a:r>
              <a:rPr lang="es-ES" sz="4400" dirty="0" smtClean="0">
                <a:solidFill>
                  <a:srgbClr val="000000"/>
                </a:solidFill>
                <a:latin typeface="Times New Roman" panose="02020603050405020304" pitchFamily="18" charset="0"/>
                <a:cs typeface="Times New Roman" panose="02020603050405020304" pitchFamily="18" charset="0"/>
              </a:rPr>
              <a:t>Generación de Impuestos de Forma Automática </a:t>
            </a:r>
            <a:endParaRPr lang="es-ES" sz="4400" dirty="0">
              <a:solidFill>
                <a:srgbClr val="000000"/>
              </a:solidFill>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v"/>
            </a:pPr>
            <a:r>
              <a:rPr lang="es-ES" sz="4400" dirty="0" smtClean="0">
                <a:solidFill>
                  <a:srgbClr val="000000"/>
                </a:solidFill>
                <a:latin typeface="Times New Roman" panose="02020603050405020304" pitchFamily="18" charset="0"/>
                <a:cs typeface="Times New Roman" panose="02020603050405020304" pitchFamily="18" charset="0"/>
              </a:rPr>
              <a:t>Costo de Venta</a:t>
            </a:r>
            <a:endParaRPr lang="es-ES" sz="4400" dirty="0">
              <a:solidFill>
                <a:srgbClr val="000000"/>
              </a:solidFill>
              <a:latin typeface="Times New Roman" panose="02020603050405020304" pitchFamily="18" charset="0"/>
              <a:cs typeface="Times New Roman" panose="02020603050405020304" pitchFamily="18" charset="0"/>
            </a:endParaRPr>
          </a:p>
          <a:p>
            <a:pPr marL="457200" indent="-457200" fontAlgn="base">
              <a:spcAft>
                <a:spcPts val="1200"/>
              </a:spcAft>
              <a:buFont typeface="Wingdings" panose="05000000000000000000" pitchFamily="2" charset="2"/>
              <a:buChar char="v"/>
            </a:pPr>
            <a:r>
              <a:rPr lang="es-ES" sz="4400" dirty="0" smtClean="0">
                <a:solidFill>
                  <a:srgbClr val="000000"/>
                </a:solidFill>
                <a:latin typeface="Times New Roman" panose="02020603050405020304" pitchFamily="18" charset="0"/>
                <a:cs typeface="Times New Roman" panose="02020603050405020304" pitchFamily="18" charset="0"/>
              </a:rPr>
              <a:t>Inventarios </a:t>
            </a:r>
          </a:p>
          <a:p>
            <a:r>
              <a:rPr lang="es-ES" sz="3200" dirty="0">
                <a:latin typeface="Times New Roman" panose="02020603050405020304" pitchFamily="18" charset="0"/>
                <a:cs typeface="Times New Roman" panose="02020603050405020304" pitchFamily="18" charset="0"/>
              </a:rPr>
              <a:t/>
            </a:r>
            <a:br>
              <a:rPr lang="es-ES" sz="3200" dirty="0">
                <a:latin typeface="Times New Roman" panose="02020603050405020304" pitchFamily="18" charset="0"/>
                <a:cs typeface="Times New Roman" panose="02020603050405020304" pitchFamily="18" charset="0"/>
              </a:rPr>
            </a:br>
            <a:endParaRPr lang="es-CO" sz="3200" dirty="0">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755650" y="3648640"/>
            <a:ext cx="5364929" cy="4648200"/>
          </a:xfrm>
          <a:prstGeom prst="rect">
            <a:avLst/>
          </a:prstGeom>
        </p:spPr>
      </p:pic>
    </p:spTree>
    <p:extLst>
      <p:ext uri="{BB962C8B-B14F-4D97-AF65-F5344CB8AC3E}">
        <p14:creationId xmlns:p14="http://schemas.microsoft.com/office/powerpoint/2010/main" val="473489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0958363"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Alcance </a:t>
            </a:r>
            <a:r>
              <a:rPr lang="es-CO" sz="6000" spc="-10" dirty="0" smtClean="0">
                <a:solidFill>
                  <a:srgbClr val="FFFFFF"/>
                </a:solidFill>
              </a:rPr>
              <a:t>del Proyecto</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5" name="Rectángulo 4"/>
          <p:cNvSpPr/>
          <p:nvPr/>
        </p:nvSpPr>
        <p:spPr>
          <a:xfrm>
            <a:off x="7156450" y="3597275"/>
            <a:ext cx="11380974" cy="7355860"/>
          </a:xfrm>
          <a:prstGeom prst="rect">
            <a:avLst/>
          </a:prstGeom>
        </p:spPr>
        <p:txBody>
          <a:bodyPr wrap="square">
            <a:spAutoFit/>
          </a:bodyPr>
          <a:lstStyle/>
          <a:p>
            <a:pPr algn="just"/>
            <a:r>
              <a:rPr lang="es-ES" sz="3200" dirty="0"/>
              <a:t/>
            </a:r>
            <a:br>
              <a:rPr lang="es-ES" sz="3200" dirty="0"/>
            </a:br>
            <a:r>
              <a:rPr lang="es-ES" sz="4400" dirty="0">
                <a:solidFill>
                  <a:srgbClr val="212121"/>
                </a:solidFill>
                <a:latin typeface="Times New Roman" panose="02020603050405020304" pitchFamily="18" charset="0"/>
                <a:cs typeface="Times New Roman" panose="02020603050405020304" pitchFamily="18" charset="0"/>
              </a:rPr>
              <a:t>El sistema de software contable está implementado con un enfoque dirigido al registro de operaciones, liquidación de impuestos nacionales e internacionales, reportes para la presentación de información exógena, cálculo de la propiedad planta y equipo, costeo de inventarios y generación de informes bajo estándares internacionales de información financiera con el fin de mitigar los riesgos en la emisión de determinados procesos.</a:t>
            </a:r>
            <a:endParaRPr lang="es-CO" sz="4400" dirty="0">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603249" y="3204623"/>
            <a:ext cx="6271295" cy="4278852"/>
          </a:xfrm>
          <a:prstGeom prst="rect">
            <a:avLst/>
          </a:prstGeom>
        </p:spPr>
      </p:pic>
    </p:spTree>
    <p:extLst>
      <p:ext uri="{BB962C8B-B14F-4D97-AF65-F5344CB8AC3E}">
        <p14:creationId xmlns:p14="http://schemas.microsoft.com/office/powerpoint/2010/main" val="816138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100" cy="2726725"/>
          </a:xfrm>
          <a:prstGeom prst="rect">
            <a:avLst/>
          </a:prstGeom>
        </p:spPr>
      </p:pic>
      <p:sp>
        <p:nvSpPr>
          <p:cNvPr id="3" name="object 3"/>
          <p:cNvSpPr txBox="1">
            <a:spLocks noGrp="1"/>
          </p:cNvSpPr>
          <p:nvPr>
            <p:ph type="title"/>
          </p:nvPr>
        </p:nvSpPr>
        <p:spPr>
          <a:xfrm>
            <a:off x="1379686" y="477898"/>
            <a:ext cx="15225564" cy="1858842"/>
          </a:xfrm>
          <a:prstGeom prst="rect">
            <a:avLst/>
          </a:prstGeom>
        </p:spPr>
        <p:txBody>
          <a:bodyPr vert="horz" wrap="square" lIns="0" tIns="12065" rIns="0" bIns="0" rtlCol="0">
            <a:spAutoFit/>
          </a:bodyPr>
          <a:lstStyle/>
          <a:p>
            <a:pPr marL="12700">
              <a:lnSpc>
                <a:spcPct val="100000"/>
              </a:lnSpc>
              <a:spcBef>
                <a:spcPts val="95"/>
              </a:spcBef>
            </a:pPr>
            <a:r>
              <a:rPr lang="es-CO" sz="6000" spc="-10" dirty="0" smtClean="0">
                <a:solidFill>
                  <a:srgbClr val="FFFFFF"/>
                </a:solidFill>
              </a:rPr>
              <a:t>Técnicas de Levantamiento de Información</a:t>
            </a:r>
            <a:br>
              <a:rPr lang="es-CO" sz="6000" spc="-10" dirty="0" smtClean="0">
                <a:solidFill>
                  <a:srgbClr val="FFFFFF"/>
                </a:solidFill>
              </a:rPr>
            </a:br>
            <a:endParaRPr sz="6000" dirty="0"/>
          </a:p>
        </p:txBody>
      </p:sp>
      <p:sp>
        <p:nvSpPr>
          <p:cNvPr id="4" name="object 4"/>
          <p:cNvSpPr/>
          <p:nvPr/>
        </p:nvSpPr>
        <p:spPr>
          <a:xfrm>
            <a:off x="1395074" y="1789798"/>
            <a:ext cx="852169" cy="81915"/>
          </a:xfrm>
          <a:custGeom>
            <a:avLst/>
            <a:gdLst/>
            <a:ahLst/>
            <a:cxnLst/>
            <a:rect l="l" t="t" r="r" b="b"/>
            <a:pathLst>
              <a:path w="852169" h="81914">
                <a:moveTo>
                  <a:pt x="852015" y="81428"/>
                </a:moveTo>
                <a:lnTo>
                  <a:pt x="0" y="81428"/>
                </a:lnTo>
                <a:lnTo>
                  <a:pt x="0" y="0"/>
                </a:lnTo>
                <a:lnTo>
                  <a:pt x="852015" y="0"/>
                </a:lnTo>
                <a:lnTo>
                  <a:pt x="852015" y="81428"/>
                </a:lnTo>
                <a:close/>
              </a:path>
            </a:pathLst>
          </a:custGeom>
          <a:solidFill>
            <a:srgbClr val="FFFFFF"/>
          </a:solidFill>
        </p:spPr>
        <p:txBody>
          <a:bodyPr wrap="square" lIns="0" tIns="0" rIns="0" bIns="0" rtlCol="0"/>
          <a:lstStyle/>
          <a:p>
            <a:endParaRPr/>
          </a:p>
        </p:txBody>
      </p:sp>
      <p:sp>
        <p:nvSpPr>
          <p:cNvPr id="7" name="Rectángulo 6"/>
          <p:cNvSpPr/>
          <p:nvPr/>
        </p:nvSpPr>
        <p:spPr>
          <a:xfrm>
            <a:off x="7537450" y="6569075"/>
            <a:ext cx="13334999" cy="1200329"/>
          </a:xfrm>
          <a:prstGeom prst="rect">
            <a:avLst/>
          </a:prstGeom>
        </p:spPr>
        <p:txBody>
          <a:bodyPr wrap="square">
            <a:spAutoFit/>
          </a:bodyPr>
          <a:lstStyle/>
          <a:p>
            <a:r>
              <a:rPr lang="es-CO" sz="3600" dirty="0" smtClean="0">
                <a:latin typeface="Times New Roman" panose="02020603050405020304" pitchFamily="18" charset="0"/>
                <a:cs typeface="Times New Roman" panose="02020603050405020304" pitchFamily="18" charset="0"/>
              </a:rPr>
              <a:t>https://drive.google.com/open?id=1g-JamNADh0VWaAPWuF2884sCs_IOZOWk&amp;authuser=0</a:t>
            </a:r>
            <a:endParaRPr lang="es-CO" sz="3600" dirty="0">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1395074" y="3772106"/>
            <a:ext cx="5608976" cy="7125477"/>
          </a:xfrm>
          <a:prstGeom prst="rect">
            <a:avLst/>
          </a:prstGeom>
        </p:spPr>
      </p:pic>
    </p:spTree>
    <p:extLst>
      <p:ext uri="{BB962C8B-B14F-4D97-AF65-F5344CB8AC3E}">
        <p14:creationId xmlns:p14="http://schemas.microsoft.com/office/powerpoint/2010/main" val="2479816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TotalTime>
  <Words>259</Words>
  <Application>Microsoft Office PowerPoint</Application>
  <PresentationFormat>Personalizado</PresentationFormat>
  <Paragraphs>42</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Calibri</vt:lpstr>
      <vt:lpstr>Times New Roman</vt:lpstr>
      <vt:lpstr>Wingdings</vt:lpstr>
      <vt:lpstr>Office Theme</vt:lpstr>
      <vt:lpstr>DI,SI Soluciones contables y auditoria</vt:lpstr>
      <vt:lpstr>Presentación de PowerPoint</vt:lpstr>
      <vt:lpstr>Presentación de PowerPoint</vt:lpstr>
      <vt:lpstr>Planteamiento del Problema </vt:lpstr>
      <vt:lpstr>Justificación </vt:lpstr>
      <vt:lpstr>Objetivo General </vt:lpstr>
      <vt:lpstr>Objetivos Específicos </vt:lpstr>
      <vt:lpstr>Alcance del Proyecto </vt:lpstr>
      <vt:lpstr>Técnicas de Levantamiento de Información </vt:lpstr>
      <vt:lpstr>Diagrama de Procesos </vt:lpstr>
      <vt:lpstr>Casos de Uso </vt:lpstr>
      <vt:lpstr>Diagrama de Clases  </vt:lpstr>
      <vt:lpstr>Diagrama de Clases (Primera Parte)  </vt:lpstr>
      <vt:lpstr>Diagrama de Clases (Segunda Parte)  </vt:lpstr>
      <vt:lpstr>Diagrama de Secuencia  </vt:lpstr>
      <vt:lpstr>Diagrama de Colaboración  </vt:lpstr>
      <vt:lpstr>Diagrama de Estado  </vt:lpstr>
      <vt:lpstr>Diagrama de Objetos  </vt:lpstr>
      <vt:lpstr>Diagrama de Componentes  </vt:lpstr>
      <vt:lpstr>Diagrama de Paquetes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dc:title>
  <dc:creator>Julian Andres</dc:creator>
  <cp:lastModifiedBy>ISABEL CRISTINA SALAZAR DUQUE</cp:lastModifiedBy>
  <cp:revision>21</cp:revision>
  <dcterms:created xsi:type="dcterms:W3CDTF">2021-03-03T17:37:30Z</dcterms:created>
  <dcterms:modified xsi:type="dcterms:W3CDTF">2021-03-07T02:44:57Z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2021-03-03T00:00:00Z</vt:filetime>
  </property>
  <property fmtid="{D5CDD505-2E9C-101B-9397-08002B2CF9AE}" pid="3" name="Creator">
    <vt:lpwstr>PDFium</vt:lpwstr>
  </property>
  <property fmtid="{D5CDD505-2E9C-101B-9397-08002B2CF9AE}" pid="4" name="LastSaved">
    <vt:filetime>2021-03-03T00:00:00Z</vt:filetime>
  </property>
</Properties>
</file>