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2" r:id="rId6"/>
    <p:sldId id="259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86" r:id="rId15"/>
    <p:sldId id="269" r:id="rId16"/>
    <p:sldId id="273" r:id="rId17"/>
    <p:sldId id="266" r:id="rId18"/>
    <p:sldId id="267" r:id="rId19"/>
    <p:sldId id="28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76" d="100"/>
          <a:sy n="76" d="100"/>
        </p:scale>
        <p:origin x="-1672" y="-384"/>
      </p:cViewPr>
      <p:guideLst>
        <p:guide orient="horz" pos="4023"/>
        <p:guide pos="6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NL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052887-A491-A045-BA09-FC89F2030B98}" type="datetimeFigureOut">
              <a:rPr lang="en-US" smtClean="0"/>
              <a:t>01/06/17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DF587FD-472B-5040-82FC-514079A450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31692"/>
            <a:ext cx="5681785" cy="13480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’95: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Hesselink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Melissa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Wijngaarden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Yamie van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Wijnbergen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4" y="3227033"/>
            <a:ext cx="6858987" cy="1219201"/>
          </a:xfrm>
        </p:spPr>
        <p:txBody>
          <a:bodyPr/>
          <a:lstStyle/>
          <a:p>
            <a:r>
              <a:rPr lang="en-US" dirty="0" err="1" smtClean="0"/>
              <a:t>Lectures&amp;Lesroosters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70" y="4576053"/>
            <a:ext cx="1285563" cy="619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Bonuspunt</a:t>
            </a:r>
            <a:r>
              <a:rPr lang="en-US" u="sng" dirty="0" smtClean="0"/>
              <a:t>: </a:t>
            </a:r>
            <a:r>
              <a:rPr lang="en-US" u="sng" dirty="0" err="1" smtClean="0"/>
              <a:t>Gelijke</a:t>
            </a:r>
            <a:r>
              <a:rPr lang="en-US" u="sng" dirty="0" smtClean="0"/>
              <a:t> </a:t>
            </a:r>
            <a:r>
              <a:rPr lang="en-US" u="sng" dirty="0" err="1" smtClean="0"/>
              <a:t>verspreiding</a:t>
            </a:r>
            <a:r>
              <a:rPr lang="en-US" u="sng" dirty="0" smtClean="0"/>
              <a:t> van </a:t>
            </a:r>
            <a:r>
              <a:rPr lang="en-US" u="sng" dirty="0" err="1" smtClean="0"/>
              <a:t>vakken</a:t>
            </a:r>
            <a:endParaRPr lang="en-US" u="sng" dirty="0"/>
          </a:p>
        </p:txBody>
      </p:sp>
      <p:pic>
        <p:nvPicPr>
          <p:cNvPr id="3" name="Picture 2" descr="Bonus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2380"/>
            <a:ext cx="9144000" cy="1511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783" y="6411635"/>
            <a:ext cx="651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20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erbij</a:t>
            </a:r>
            <a:r>
              <a:rPr lang="en-US" dirty="0" smtClean="0"/>
              <a:t> per </a:t>
            </a:r>
            <a:r>
              <a:rPr lang="en-US" dirty="0" err="1" smtClean="0"/>
              <a:t>vak</a:t>
            </a:r>
            <a:r>
              <a:rPr lang="en-US" dirty="0" smtClean="0"/>
              <a:t> met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verspreiding</a:t>
            </a:r>
            <a:endParaRPr lang="en-US" dirty="0" smtClean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128" y="1926523"/>
            <a:ext cx="797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Score = </a:t>
            </a:r>
            <a:r>
              <a:rPr lang="en-US" sz="2400" dirty="0" err="1" smtClean="0"/>
              <a:t>Geldig</a:t>
            </a:r>
            <a:r>
              <a:rPr lang="en-US" sz="2400" dirty="0" smtClean="0"/>
              <a:t> rooster – </a:t>
            </a:r>
            <a:r>
              <a:rPr lang="en-US" sz="2400" dirty="0" err="1" smtClean="0"/>
              <a:t>Maluspunten</a:t>
            </a:r>
            <a:r>
              <a:rPr lang="en-US" sz="2400" dirty="0" smtClean="0"/>
              <a:t> + </a:t>
            </a:r>
            <a:r>
              <a:rPr lang="en-US" sz="2400" dirty="0" err="1" smtClean="0"/>
              <a:t>Bonuspunten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2319" y="2931807"/>
            <a:ext cx="47372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Geldig</a:t>
            </a:r>
            <a:r>
              <a:rPr lang="en-US" sz="2400" dirty="0" smtClean="0"/>
              <a:t> rooster: 1000 </a:t>
            </a:r>
            <a:r>
              <a:rPr lang="en-US" sz="2400" dirty="0" err="1" smtClean="0"/>
              <a:t>punten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Max </a:t>
            </a:r>
            <a:r>
              <a:rPr lang="en-US" sz="2400" dirty="0" err="1" smtClean="0"/>
              <a:t>bonuspunten</a:t>
            </a:r>
            <a:r>
              <a:rPr lang="en-US" sz="2400" dirty="0" smtClean="0"/>
              <a:t>: 580 </a:t>
            </a:r>
            <a:r>
              <a:rPr lang="en-US" sz="2400" dirty="0" err="1" smtClean="0"/>
              <a:t>punten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Max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behalen</a:t>
            </a:r>
            <a:r>
              <a:rPr lang="en-US" sz="2400" dirty="0" smtClean="0"/>
              <a:t> score: 1580</a:t>
            </a:r>
            <a:endParaRPr lang="en-US" sz="2400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verplaatser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u="sng" dirty="0" smtClean="0"/>
          </a:p>
          <a:p>
            <a:pPr marL="114300" indent="0">
              <a:buNone/>
            </a:pPr>
            <a:r>
              <a:rPr lang="en-US" dirty="0" err="1" smtClean="0"/>
              <a:t>Verplaatsingen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werkgroepen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Vakken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Lokalen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verplaatser</a:t>
            </a:r>
            <a:endParaRPr lang="en-US" dirty="0"/>
          </a:p>
        </p:txBody>
      </p:sp>
      <p:pic>
        <p:nvPicPr>
          <p:cNvPr id="3" name="Picture 2" descr="CIRoost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7" y="2354877"/>
            <a:ext cx="7581900" cy="1924050"/>
          </a:xfrm>
          <a:prstGeom prst="rect">
            <a:avLst/>
          </a:prstGeom>
        </p:spPr>
      </p:pic>
      <p:pic>
        <p:nvPicPr>
          <p:cNvPr id="5" name="Picture 4" descr="CIRooste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7" y="4786923"/>
            <a:ext cx="7581900" cy="192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1077" y="4435231"/>
            <a:ext cx="201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verplaatsing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1077" y="1985545"/>
            <a:ext cx="219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verplaatsing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9" name="Picture 8" descr="logo@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verplaatser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u="sng" dirty="0" smtClean="0"/>
          </a:p>
          <a:p>
            <a:pPr marL="114300" indent="0">
              <a:buNone/>
            </a:pPr>
            <a:r>
              <a:rPr lang="en-US" dirty="0" err="1" smtClean="0"/>
              <a:t>Verplaatsingen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werkgroepen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Vakken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Lokalen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tijdslots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6085" y="1718945"/>
            <a:ext cx="8070850" cy="4407535"/>
          </a:xfrm>
        </p:spPr>
        <p:txBody>
          <a:bodyPr/>
          <a:lstStyle/>
          <a:p>
            <a:pPr marL="457200" indent="-342900"/>
            <a:r>
              <a:rPr lang="nl-NL" altLang="en-US" dirty="0"/>
              <a:t>Grote toestandsruimte</a:t>
            </a:r>
          </a:p>
          <a:p>
            <a:pPr marL="457200" indent="-342900"/>
            <a:r>
              <a:rPr lang="nl-NL" altLang="en-US" dirty="0"/>
              <a:t>Iteratieve algoritmes vereist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515110" y="3700780"/>
            <a:ext cx="5540375" cy="220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7384" y="2785864"/>
            <a:ext cx="482611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Hill Climber</a:t>
            </a:r>
          </a:p>
          <a:p>
            <a:endParaRPr lang="en-US" sz="3600" dirty="0"/>
          </a:p>
          <a:p>
            <a:r>
              <a:rPr lang="en-US" sz="3600" dirty="0" smtClean="0"/>
              <a:t>Simulated Annealing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8997" y="1888329"/>
            <a:ext cx="803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 </a:t>
            </a:r>
            <a:r>
              <a:rPr lang="en-US" sz="2800" dirty="0" err="1" smtClean="0"/>
              <a:t>een</a:t>
            </a:r>
            <a:r>
              <a:rPr lang="en-US" sz="2800" dirty="0" smtClean="0"/>
              <a:t> random rooster </a:t>
            </a:r>
            <a:r>
              <a:rPr lang="en-US" sz="2800" dirty="0" err="1" smtClean="0"/>
              <a:t>iteratieve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algoritmes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climber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  <p:pic>
        <p:nvPicPr>
          <p:cNvPr id="3" name="Picture 2" descr="0 score=13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5" y="1663286"/>
            <a:ext cx="7315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4" name="Picture 3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  <p:pic>
        <p:nvPicPr>
          <p:cNvPr id="5" name="Picture 4" descr="S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663287"/>
            <a:ext cx="7315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4" name="Picture 3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  <p:pic>
        <p:nvPicPr>
          <p:cNvPr id="3" name="Picture 2" descr="SA_n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679999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9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probleem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Course </a:t>
            </a:r>
            <a:r>
              <a:rPr lang="nl-NL" dirty="0" err="1"/>
              <a:t>Timetabling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(CTP)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29 </a:t>
            </a:r>
            <a:r>
              <a:rPr lang="nl-NL" altLang="en-US" dirty="0" smtClean="0"/>
              <a:t>vakken, 609 studenten.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</a:p>
          <a:p>
            <a:pPr>
              <a:buFontTx/>
              <a:buChar char="-"/>
            </a:pPr>
            <a:r>
              <a:rPr lang="en-US" dirty="0" smtClean="0"/>
              <a:t>Lectures, Labs, Tutorials</a:t>
            </a:r>
          </a:p>
          <a:p>
            <a:pPr>
              <a:buFontTx/>
              <a:buChar char="-"/>
            </a:pPr>
            <a:r>
              <a:rPr lang="en-US" dirty="0" smtClean="0"/>
              <a:t>Students</a:t>
            </a:r>
          </a:p>
          <a:p>
            <a:pPr>
              <a:buFontTx/>
              <a:buChar char="-"/>
            </a:pPr>
            <a:r>
              <a:rPr lang="en-US" dirty="0" smtClean="0"/>
              <a:t>Groups</a:t>
            </a:r>
          </a:p>
          <a:p>
            <a:pPr>
              <a:buFontTx/>
              <a:buChar char="-"/>
            </a:pPr>
            <a:r>
              <a:rPr lang="en-US" dirty="0" smtClean="0"/>
              <a:t>Rooms</a:t>
            </a:r>
          </a:p>
          <a:p>
            <a:pPr>
              <a:buFontTx/>
              <a:buChar char="-"/>
            </a:pPr>
            <a:r>
              <a:rPr lang="en-US" dirty="0" smtClean="0"/>
              <a:t>Time slots (5 per dag)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55" y="3021076"/>
            <a:ext cx="6130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Hogere</a:t>
            </a:r>
            <a:r>
              <a:rPr lang="en-US" sz="2800" dirty="0" smtClean="0"/>
              <a:t> scores met de Hill </a:t>
            </a:r>
            <a:r>
              <a:rPr lang="en-US" sz="2800" dirty="0" smtClean="0"/>
              <a:t>Climber</a:t>
            </a:r>
          </a:p>
          <a:p>
            <a:endParaRPr lang="en-US" sz="2800" dirty="0"/>
          </a:p>
          <a:p>
            <a:r>
              <a:rPr lang="en-US" sz="2800" dirty="0" err="1" smtClean="0"/>
              <a:t>Hoogste</a:t>
            </a:r>
            <a:r>
              <a:rPr lang="en-US" sz="2800" dirty="0" smtClean="0"/>
              <a:t> score: 1315 </a:t>
            </a:r>
            <a:r>
              <a:rPr lang="en-US" sz="2800" dirty="0" err="1" smtClean="0"/>
              <a:t>punten</a:t>
            </a:r>
            <a:endParaRPr lang="en-US" sz="2800" dirty="0" smtClean="0"/>
          </a:p>
          <a:p>
            <a:r>
              <a:rPr lang="en-US" sz="2800" dirty="0" err="1" smtClean="0"/>
              <a:t>Verplaatsing</a:t>
            </a:r>
            <a:r>
              <a:rPr lang="en-US" sz="2800" dirty="0" smtClean="0"/>
              <a:t>: </a:t>
            </a:r>
            <a:r>
              <a:rPr lang="en-US" sz="2800" dirty="0" err="1" smtClean="0"/>
              <a:t>eerst</a:t>
            </a:r>
            <a:r>
              <a:rPr lang="en-US" sz="2800" dirty="0" smtClean="0"/>
              <a:t> </a:t>
            </a:r>
            <a:r>
              <a:rPr lang="en-US" sz="2800" dirty="0" err="1" smtClean="0"/>
              <a:t>studenten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activiteiten</a:t>
            </a:r>
            <a:r>
              <a:rPr lang="en-US" sz="2800" dirty="0" smtClean="0"/>
              <a:t> en </a:t>
            </a:r>
            <a:r>
              <a:rPr lang="en-US" sz="2800" dirty="0" err="1" smtClean="0"/>
              <a:t>daarna</a:t>
            </a:r>
            <a:r>
              <a:rPr lang="en-US" sz="2800" dirty="0" smtClean="0"/>
              <a:t> </a:t>
            </a:r>
            <a:r>
              <a:rPr lang="en-US" sz="2800" dirty="0" err="1" smtClean="0"/>
              <a:t>lokalen</a:t>
            </a:r>
            <a:endParaRPr lang="en-US" sz="2800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EntireMalus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59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748" y="2306057"/>
            <a:ext cx="8815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Hard constraints: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studenten</a:t>
            </a:r>
            <a:r>
              <a:rPr lang="en-US" sz="2000" dirty="0" smtClean="0"/>
              <a:t>/</a:t>
            </a:r>
            <a:r>
              <a:rPr lang="en-US" sz="2000" dirty="0" err="1" smtClean="0"/>
              <a:t>vakken</a:t>
            </a:r>
            <a:r>
              <a:rPr lang="en-US" sz="2000" dirty="0" smtClean="0"/>
              <a:t> </a:t>
            </a:r>
            <a:r>
              <a:rPr lang="en-US" sz="2000" dirty="0" err="1"/>
              <a:t>moeten</a:t>
            </a:r>
            <a:r>
              <a:rPr lang="en-US" sz="2000" dirty="0"/>
              <a:t> </a:t>
            </a:r>
            <a:r>
              <a:rPr lang="en-US" sz="2000" dirty="0" err="1"/>
              <a:t>ingeroosterd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Per </a:t>
            </a:r>
            <a:r>
              <a:rPr lang="en-US" sz="2000" dirty="0" err="1"/>
              <a:t>lokaal</a:t>
            </a:r>
            <a:r>
              <a:rPr lang="en-US" sz="2000" dirty="0"/>
              <a:t> per </a:t>
            </a:r>
            <a:r>
              <a:rPr lang="en-US" sz="2000" dirty="0" err="1"/>
              <a:t>tijdslot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maar </a:t>
            </a:r>
            <a:r>
              <a:rPr lang="en-US" sz="2000" dirty="0" err="1"/>
              <a:t>één</a:t>
            </a:r>
            <a:r>
              <a:rPr lang="en-US" sz="2000" dirty="0"/>
              <a:t> </a:t>
            </a:r>
            <a:r>
              <a:rPr lang="en-US" sz="2000" dirty="0" err="1"/>
              <a:t>vak</a:t>
            </a:r>
            <a:r>
              <a:rPr lang="en-US" sz="2000" dirty="0"/>
              <a:t> </a:t>
            </a:r>
            <a:r>
              <a:rPr lang="en-US" sz="2000" dirty="0" err="1"/>
              <a:t>ingeroosterd</a:t>
            </a:r>
            <a:r>
              <a:rPr lang="en-US" sz="2000" dirty="0"/>
              <a:t> </a:t>
            </a:r>
            <a:r>
              <a:rPr lang="en-US" sz="2000" dirty="0" err="1" smtClean="0"/>
              <a:t>zijn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Niet</a:t>
            </a:r>
            <a:r>
              <a:rPr lang="en-US" sz="2000" dirty="0" smtClean="0"/>
              <a:t> </a:t>
            </a:r>
            <a:r>
              <a:rPr lang="en-US" sz="2000" dirty="0" err="1" smtClean="0"/>
              <a:t>meer</a:t>
            </a:r>
            <a:r>
              <a:rPr lang="en-US" sz="2000" dirty="0" smtClean="0"/>
              <a:t> </a:t>
            </a:r>
            <a:r>
              <a:rPr lang="en-US" sz="2000" dirty="0" err="1" smtClean="0"/>
              <a:t>studenten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de </a:t>
            </a:r>
            <a:r>
              <a:rPr lang="en-US" sz="2000" dirty="0" err="1" smtClean="0"/>
              <a:t>maximumcapaciteit</a:t>
            </a:r>
            <a:r>
              <a:rPr lang="en-US" sz="2000" dirty="0" smtClean="0"/>
              <a:t> van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acitiviteit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64505" y="5266048"/>
            <a:ext cx="698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Overtreding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hard constraint? </a:t>
            </a:r>
            <a:r>
              <a:rPr lang="en-US" dirty="0" smtClean="0">
                <a:sym typeface="Wingdings" panose="05000000000000000000"/>
              </a:rPr>
              <a:t> GEEN </a:t>
            </a:r>
            <a:r>
              <a:rPr lang="en-US" u="sng" dirty="0" err="1" smtClean="0">
                <a:sym typeface="Wingdings" panose="05000000000000000000"/>
              </a:rPr>
              <a:t>geldig</a:t>
            </a:r>
            <a:r>
              <a:rPr lang="en-US" dirty="0" smtClean="0">
                <a:sym typeface="Wingdings" panose="05000000000000000000"/>
              </a:rPr>
              <a:t> rooster</a:t>
            </a:r>
            <a:endParaRPr lang="en-US" dirty="0"/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3546" y="2690336"/>
            <a:ext cx="5101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Soft constraints/ </a:t>
            </a:r>
            <a:r>
              <a:rPr lang="en-US" sz="2400" dirty="0" err="1" smtClean="0"/>
              <a:t>Maluspunten</a:t>
            </a:r>
            <a:r>
              <a:rPr lang="en-US" sz="2400" dirty="0" smtClean="0"/>
              <a:t>: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Meermaals</a:t>
            </a:r>
            <a:r>
              <a:rPr lang="en-US" sz="2400" dirty="0"/>
              <a:t> op </a:t>
            </a:r>
            <a:r>
              <a:rPr lang="en-US" sz="2400" dirty="0" err="1"/>
              <a:t>één</a:t>
            </a:r>
            <a:r>
              <a:rPr lang="en-US" sz="2400" dirty="0"/>
              <a:t> dag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Roosterconflict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Capaciteitsconflict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Avondslot</a:t>
            </a:r>
            <a:endParaRPr lang="en-US" sz="2400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err="1" smtClean="0"/>
              <a:t>Meermaals</a:t>
            </a:r>
            <a:r>
              <a:rPr lang="en-US" u="sng" dirty="0" smtClean="0"/>
              <a:t> op </a:t>
            </a:r>
            <a:r>
              <a:rPr lang="en-US" u="sng" dirty="0" err="1" smtClean="0"/>
              <a:t>één</a:t>
            </a:r>
            <a:r>
              <a:rPr lang="en-US" u="sng" dirty="0" smtClean="0"/>
              <a:t> dag</a:t>
            </a:r>
            <a:endParaRPr lang="en-US" dirty="0"/>
          </a:p>
        </p:txBody>
      </p:sp>
      <p:pic>
        <p:nvPicPr>
          <p:cNvPr id="5" name="Picture 4" descr="BlockMalus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171"/>
            <a:ext cx="9144000" cy="217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71" y="6407419"/>
            <a:ext cx="75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10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x-1, 20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x-3, 30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x-3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err="1" smtClean="0"/>
              <a:t>Roosterconflict</a:t>
            </a:r>
            <a:r>
              <a:rPr lang="en-US" u="sng" dirty="0" smtClean="0"/>
              <a:t> van Jan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3" name="Picture 2" descr="ConflictMal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25" y="2564816"/>
            <a:ext cx="6162552" cy="3444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81" y="640409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1 punt </a:t>
            </a:r>
            <a:r>
              <a:rPr lang="en-US" dirty="0" err="1" smtClean="0"/>
              <a:t>af</a:t>
            </a:r>
            <a:r>
              <a:rPr lang="en-US" dirty="0" smtClean="0"/>
              <a:t> per conflict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smtClean="0"/>
              <a:t>Meer </a:t>
            </a:r>
            <a:r>
              <a:rPr lang="en-US" u="sng" dirty="0" err="1" smtClean="0"/>
              <a:t>studenten</a:t>
            </a:r>
            <a:r>
              <a:rPr lang="en-US" u="sng" dirty="0" smtClean="0"/>
              <a:t> </a:t>
            </a:r>
            <a:r>
              <a:rPr lang="en-US" u="sng" dirty="0" err="1" smtClean="0"/>
              <a:t>dan</a:t>
            </a:r>
            <a:r>
              <a:rPr lang="en-US" u="sng" dirty="0" smtClean="0"/>
              <a:t> </a:t>
            </a:r>
            <a:r>
              <a:rPr lang="en-US" u="sng" dirty="0" err="1" smtClean="0"/>
              <a:t>stoelen</a:t>
            </a:r>
            <a:endParaRPr lang="en-US" u="sng" dirty="0"/>
          </a:p>
        </p:txBody>
      </p:sp>
      <p:pic>
        <p:nvPicPr>
          <p:cNvPr id="3" name="Picture 2" descr="full_classroo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70" y="2293405"/>
            <a:ext cx="5988685" cy="3832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095" y="6398501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1 punt </a:t>
            </a:r>
            <a:r>
              <a:rPr lang="en-US" dirty="0" err="1" smtClean="0"/>
              <a:t>af</a:t>
            </a:r>
            <a:r>
              <a:rPr lang="en-US" dirty="0" smtClean="0"/>
              <a:t> per student die </a:t>
            </a:r>
            <a:r>
              <a:rPr lang="en-US" dirty="0" err="1" smtClean="0"/>
              <a:t>niet</a:t>
            </a:r>
            <a:r>
              <a:rPr lang="en-US" dirty="0" smtClean="0"/>
              <a:t> past</a:t>
            </a: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Maluspunt</a:t>
            </a:r>
            <a:r>
              <a:rPr lang="en-US" dirty="0" smtClean="0"/>
              <a:t>: </a:t>
            </a:r>
            <a:r>
              <a:rPr lang="en-US" u="sng" dirty="0" err="1" smtClean="0"/>
              <a:t>Avondslot</a:t>
            </a:r>
            <a:r>
              <a:rPr lang="en-US" u="sng" dirty="0" smtClean="0"/>
              <a:t> (17:00 – 19:00)</a:t>
            </a:r>
            <a:endParaRPr lang="en-US" u="sng" dirty="0"/>
          </a:p>
        </p:txBody>
      </p:sp>
      <p:pic>
        <p:nvPicPr>
          <p:cNvPr id="3" name="Picture 2" descr="EntireMal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21" y="2179559"/>
            <a:ext cx="5012359" cy="4141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09" y="6398543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Score: 50 </a:t>
            </a:r>
            <a:r>
              <a:rPr lang="en-US" dirty="0" err="1" smtClean="0"/>
              <a:t>punten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per </a:t>
            </a:r>
            <a:r>
              <a:rPr lang="en-US" dirty="0" err="1" smtClean="0"/>
              <a:t>gebruik</a:t>
            </a:r>
            <a:endParaRPr lang="en-US" dirty="0"/>
          </a:p>
        </p:txBody>
      </p:sp>
      <p:pic>
        <p:nvPicPr>
          <p:cNvPr id="7" name="Picture 6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1" y="315002"/>
            <a:ext cx="1235269" cy="59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</TotalTime>
  <Words>324</Words>
  <Application>Microsoft Macintosh PowerPoint</Application>
  <PresentationFormat>On-screen Show (4:3)</PresentationFormat>
  <Paragraphs>85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Apothecary</vt:lpstr>
      <vt:lpstr>Lectures&amp;Lesroosters</vt:lpstr>
      <vt:lpstr>Het probleem:</vt:lpstr>
      <vt:lpstr>PowerPoint Presentation</vt:lpstr>
      <vt:lpstr>Constraints</vt:lpstr>
      <vt:lpstr>Constraints</vt:lpstr>
      <vt:lpstr>Score functie</vt:lpstr>
      <vt:lpstr>Score functie</vt:lpstr>
      <vt:lpstr>Score functie</vt:lpstr>
      <vt:lpstr>Score functie</vt:lpstr>
      <vt:lpstr>Score functie</vt:lpstr>
      <vt:lpstr>De Score functie</vt:lpstr>
      <vt:lpstr>De verplaatser</vt:lpstr>
      <vt:lpstr>De verplaatser</vt:lpstr>
      <vt:lpstr>De verplaatser</vt:lpstr>
      <vt:lpstr>State space</vt:lpstr>
      <vt:lpstr>resultaten</vt:lpstr>
      <vt:lpstr>Hill climber</vt:lpstr>
      <vt:lpstr>Simulated annealing</vt:lpstr>
      <vt:lpstr>Simulated annealing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Lectures&amp;Lesroosters</dc:title>
  <dc:creator>Yamie</dc:creator>
  <cp:lastModifiedBy>Yamie</cp:lastModifiedBy>
  <cp:revision>38</cp:revision>
  <dcterms:created xsi:type="dcterms:W3CDTF">2017-05-03T13:26:00Z</dcterms:created>
  <dcterms:modified xsi:type="dcterms:W3CDTF">2017-06-01T21:17:59Z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