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4" r:id="rId6"/>
    <p:sldId id="258" r:id="rId7"/>
    <p:sldId id="266" r:id="rId8"/>
    <p:sldId id="262" r:id="rId9"/>
    <p:sldId id="261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2" d="100"/>
          <a:sy n="72" d="100"/>
        </p:scale>
        <p:origin x="-1800" y="-104"/>
      </p:cViewPr>
      <p:guideLst>
        <p:guide orient="horz"/>
        <p:guide pos="5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nl-NL" altLang="en-US"/>
              <a:t>Ik weet niet zeker of die 72 nog klopt. Als gaat kijken hoeveel dingen je daadwerkelijk hebt, dan is dat nu meer omdat we eerst niet het totaal aantal werkcolleges rekenden. </a:t>
            </a:r>
            <a:endParaRPr lang="nl-NL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nl-NL" altLang="en-US"/>
              <a:t>Is deze slide nodig? Hij kan op zich wel weg, lijkt me.</a:t>
            </a:r>
            <a:endParaRPr lang="nl-NL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nl-NL" altLang="en-US"/>
              <a:t>Hier wat plaatjes die we kunnen toelichten. Die moeten we dan maken met SA op T0 = 0</a:t>
            </a:r>
            <a:endParaRPr lang="nl-NL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nl-NL" altLang="en-US"/>
              <a:t>Hier hetzelfde. </a:t>
            </a:r>
            <a:endParaRPr lang="nl-NL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1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1587"/>
            <a:ext cx="9144000" cy="6856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Lectures&amp;Lesroosters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6497"/>
            <a:ext cx="6400800" cy="159321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’95: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Rob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Hesselink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Melissa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Wijngaarden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Yamie van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Wijnbergen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1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1587"/>
            <a:ext cx="9144000" cy="6856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probleem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Course </a:t>
            </a:r>
            <a:r>
              <a:rPr lang="nl-NL" dirty="0" err="1"/>
              <a:t>Timetabling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(CTP)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29 </a:t>
            </a:r>
            <a:r>
              <a:rPr lang="nl-NL" altLang="en-US" dirty="0" smtClean="0"/>
              <a:t>vakken, ruim 600 studenten. </a:t>
            </a:r>
            <a:endParaRPr lang="nl-NL" alt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het rooster: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Lectures per </a:t>
            </a:r>
            <a:r>
              <a:rPr lang="en-US" dirty="0" err="1" smtClean="0"/>
              <a:t>vak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Labs per </a:t>
            </a:r>
            <a:r>
              <a:rPr lang="en-US" dirty="0" err="1" smtClean="0"/>
              <a:t>vak</a:t>
            </a:r>
            <a:r>
              <a:rPr lang="en-US" dirty="0" smtClean="0"/>
              <a:t>					in </a:t>
            </a:r>
            <a:r>
              <a:rPr lang="en-US" dirty="0" err="1" smtClean="0"/>
              <a:t>totaal</a:t>
            </a:r>
            <a:r>
              <a:rPr lang="en-US" dirty="0" smtClean="0"/>
              <a:t> 72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Tutorials per </a:t>
            </a:r>
            <a:r>
              <a:rPr lang="en-US" dirty="0" err="1" smtClean="0"/>
              <a:t>vak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Students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Time slots (20 per week, </a:t>
            </a:r>
            <a:r>
              <a:rPr lang="en-US" dirty="0" err="1" smtClean="0"/>
              <a:t>m.u.v</a:t>
            </a:r>
            <a:r>
              <a:rPr lang="en-US" dirty="0" smtClean="0"/>
              <a:t> slots </a:t>
            </a:r>
            <a:r>
              <a:rPr lang="en-US" dirty="0" err="1" smtClean="0"/>
              <a:t>na</a:t>
            </a:r>
            <a:r>
              <a:rPr lang="en-US" dirty="0" smtClean="0"/>
              <a:t> 17:00)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3492668" y="3757567"/>
            <a:ext cx="776149" cy="111139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404040"/>
              </a:solidFill>
            </a:endParaRPr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1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1587"/>
            <a:ext cx="9144000" cy="6856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probleem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Constrained optimization problem 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nl-NL" altLang="en-US" dirty="0"/>
              <a:t>Iteratieve algoritmes: </a:t>
            </a:r>
            <a:endParaRPr lang="nl-NL" altLang="en-US" dirty="0"/>
          </a:p>
          <a:p>
            <a:pPr>
              <a:buFontTx/>
              <a:buChar char="-"/>
            </a:pPr>
            <a:r>
              <a:rPr lang="nl-NL" altLang="en-US" dirty="0" smtClean="0">
                <a:sym typeface="+mn-ea"/>
              </a:rPr>
              <a:t>Hill Climber</a:t>
            </a:r>
            <a:endParaRPr lang="nl-NL" altLang="en-US" dirty="0" smtClean="0">
              <a:sym typeface="+mn-ea"/>
            </a:endParaRPr>
          </a:p>
          <a:p>
            <a:pPr>
              <a:buFontTx/>
              <a:buChar char="-"/>
            </a:pPr>
            <a:r>
              <a:rPr lang="nl-NL" altLang="en-US" dirty="0" smtClean="0">
                <a:sym typeface="+mn-ea"/>
              </a:rPr>
              <a:t>Simulated Annealing</a:t>
            </a:r>
            <a:endParaRPr lang="nl-NL" altLang="en-US" dirty="0"/>
          </a:p>
          <a:p>
            <a:pPr marL="0" indent="0">
              <a:buFontTx/>
              <a:buNone/>
            </a:pPr>
            <a:endParaRPr lang="nl-NL" alt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1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0"/>
            <a:ext cx="9144000" cy="68756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oplossing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we tot nu toe </a:t>
            </a:r>
            <a:r>
              <a:rPr lang="en-US" dirty="0" err="1" smtClean="0"/>
              <a:t>gedaan</a:t>
            </a:r>
            <a:r>
              <a:rPr lang="en-US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Vakken</a:t>
            </a:r>
            <a:r>
              <a:rPr lang="en-US" dirty="0" smtClean="0"/>
              <a:t> en </a:t>
            </a:r>
            <a:r>
              <a:rPr lang="en-US" dirty="0" err="1" smtClean="0"/>
              <a:t>studenten </a:t>
            </a:r>
            <a:r>
              <a:rPr lang="nl-NL" altLang="en-US" dirty="0" err="1" smtClean="0"/>
              <a:t>inlezen</a:t>
            </a:r>
            <a:endParaRPr lang="nl-NL" altLang="en-US" dirty="0" err="1" smtClean="0"/>
          </a:p>
          <a:p>
            <a:pPr>
              <a:buFontTx/>
              <a:buChar char="-"/>
            </a:pPr>
            <a:r>
              <a:rPr lang="nl-NL" altLang="en-US" dirty="0" err="1" smtClean="0"/>
              <a:t>Rooster object met bijbehorende methods</a:t>
            </a:r>
            <a:endParaRPr lang="nl-NL" altLang="en-US" dirty="0" err="1" smtClean="0"/>
          </a:p>
          <a:p>
            <a:pPr>
              <a:buFontTx/>
              <a:buChar char="-"/>
            </a:pPr>
            <a:r>
              <a:rPr lang="en-US" dirty="0" smtClean="0">
                <a:sym typeface="+mn-ea"/>
              </a:rPr>
              <a:t>Rating </a:t>
            </a:r>
            <a:r>
              <a:rPr lang="en-US" dirty="0" err="1" smtClean="0">
                <a:sym typeface="+mn-ea"/>
              </a:rPr>
              <a:t>functie</a:t>
            </a:r>
            <a:endParaRPr lang="en-US" dirty="0" err="1" smtClean="0">
              <a:sym typeface="+mn-ea"/>
            </a:endParaRPr>
          </a:p>
          <a:p>
            <a:pPr>
              <a:buFontTx/>
              <a:buChar char="-"/>
            </a:pPr>
            <a:r>
              <a:rPr lang="en-US" dirty="0" smtClean="0">
                <a:sym typeface="+mn-ea"/>
              </a:rPr>
              <a:t>Random rooster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Hill Climber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Simulated Annealing</a:t>
            </a: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1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0"/>
            <a:ext cx="9144000" cy="68756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oplossing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we </a:t>
            </a:r>
            <a:r>
              <a:rPr lang="nl-NL" altLang="en-US" dirty="0" smtClean="0"/>
              <a:t>nog niet</a:t>
            </a:r>
            <a:r>
              <a:rPr lang="en-US" dirty="0" smtClean="0"/>
              <a:t> </a:t>
            </a:r>
            <a:r>
              <a:rPr lang="en-US" dirty="0" err="1" smtClean="0"/>
              <a:t>gedaan</a:t>
            </a:r>
            <a:r>
              <a:rPr lang="en-US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nl-NL" altLang="en-US" dirty="0"/>
              <a:t>Lokalen bij het probleem betrekken</a:t>
            </a:r>
            <a:endParaRPr lang="nl-NL" altLang="en-US" dirty="0"/>
          </a:p>
          <a:p>
            <a:pPr>
              <a:buFontTx/>
              <a:buChar char="-"/>
            </a:pPr>
            <a:r>
              <a:rPr lang="nl-NL" altLang="en-US" dirty="0"/>
              <a:t>Greedy algoritme als beginsituatie</a:t>
            </a:r>
            <a:endParaRPr lang="nl-NL" altLang="en-US" dirty="0"/>
          </a:p>
          <a:p>
            <a:pPr marL="0" indent="0">
              <a:buFontTx/>
              <a:buNone/>
            </a:pPr>
            <a:endParaRPr lang="nl-NL" alt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1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0"/>
            <a:ext cx="9144000" cy="6875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881987" y="1188303"/>
            <a:ext cx="7657337" cy="2040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Font typeface="Arial" panose="020B0604020202020204"/>
              <a:buNone/>
            </a:pPr>
            <a:r>
              <a:rPr lang="en-US" dirty="0" err="1" smtClean="0"/>
              <a:t>Maluspunten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Student die </a:t>
            </a:r>
            <a:r>
              <a:rPr lang="en-US" dirty="0" err="1" smtClean="0"/>
              <a:t>meedere</a:t>
            </a:r>
            <a:r>
              <a:rPr lang="en-US" dirty="0" smtClean="0"/>
              <a:t> </a:t>
            </a:r>
            <a:r>
              <a:rPr lang="en-US" dirty="0" err="1" smtClean="0"/>
              <a:t>vakken</a:t>
            </a:r>
            <a:r>
              <a:rPr lang="en-US" dirty="0" smtClean="0"/>
              <a:t> in 1 </a:t>
            </a:r>
            <a:r>
              <a:rPr lang="en-US" dirty="0" err="1" smtClean="0"/>
              <a:t>tijdslot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(</a:t>
            </a:r>
            <a:r>
              <a:rPr lang="en-US" dirty="0" err="1" smtClean="0"/>
              <a:t>dubbele</a:t>
            </a:r>
            <a:r>
              <a:rPr lang="en-US" dirty="0" smtClean="0"/>
              <a:t> </a:t>
            </a:r>
            <a:r>
              <a:rPr lang="en-US" dirty="0" err="1" smtClean="0"/>
              <a:t>boekingen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Studenten</a:t>
            </a:r>
            <a:r>
              <a:rPr lang="en-US" dirty="0" smtClean="0"/>
              <a:t> die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in het </a:t>
            </a:r>
            <a:r>
              <a:rPr lang="en-US" dirty="0" err="1" smtClean="0"/>
              <a:t>lokaal</a:t>
            </a:r>
            <a:r>
              <a:rPr lang="en-US" dirty="0" smtClean="0"/>
              <a:t> </a:t>
            </a:r>
            <a:r>
              <a:rPr lang="en-US" dirty="0" err="1" smtClean="0"/>
              <a:t>passen</a:t>
            </a:r>
            <a:r>
              <a:rPr lang="en-US" dirty="0" smtClean="0"/>
              <a:t>** (</a:t>
            </a:r>
            <a:r>
              <a:rPr lang="en-US" dirty="0" err="1" smtClean="0"/>
              <a:t>lokaalindeling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FontTx/>
              <a:buChar char="-"/>
            </a:pPr>
            <a:r>
              <a:rPr lang="nl-NL" altLang="en-US" dirty="0" smtClean="0"/>
              <a:t>N activiteiten moeten over N dagen verdeeld worden. </a:t>
            </a:r>
            <a:endParaRPr lang="nl-NL" alt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1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0"/>
            <a:ext cx="9144000" cy="6875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rooster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1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0"/>
            <a:ext cx="9144000" cy="6875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1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0"/>
            <a:ext cx="9144000" cy="6875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WPS Presentation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Office Theme</vt:lpstr>
      <vt:lpstr>Lectures&amp;Lesroosters</vt:lpstr>
      <vt:lpstr>Het probleem:</vt:lpstr>
      <vt:lpstr>Het probleem:</vt:lpstr>
      <vt:lpstr>De oplossing</vt:lpstr>
      <vt:lpstr>De oplossing</vt:lpstr>
      <vt:lpstr>Rating functie</vt:lpstr>
      <vt:lpstr>Random rooster</vt:lpstr>
      <vt:lpstr>Hill Climber</vt:lpstr>
      <vt:lpstr>Simulated Annealing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Lectures&amp;Lesroosters</dc:title>
  <dc:creator>Yamie</dc:creator>
  <cp:lastModifiedBy>Larry</cp:lastModifiedBy>
  <cp:revision>9</cp:revision>
  <dcterms:created xsi:type="dcterms:W3CDTF">2017-05-03T13:26:00Z</dcterms:created>
  <dcterms:modified xsi:type="dcterms:W3CDTF">2017-05-04T08:23:38Z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