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70" r:id="rId5"/>
    <p:sldId id="272" r:id="rId6"/>
    <p:sldId id="259" r:id="rId7"/>
    <p:sldId id="260" r:id="rId8"/>
    <p:sldId id="261" r:id="rId9"/>
    <p:sldId id="262" r:id="rId10"/>
    <p:sldId id="263" r:id="rId11"/>
    <p:sldId id="271" r:id="rId12"/>
    <p:sldId id="264" r:id="rId13"/>
    <p:sldId id="265" r:id="rId14"/>
    <p:sldId id="269" r:id="rId15"/>
    <p:sldId id="273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>
          <p15:clr>
            <a:srgbClr val="A4A3A4"/>
          </p15:clr>
        </p15:guide>
        <p15:guide id="2" pos="5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>
        <p:scale>
          <a:sx n="76" d="100"/>
          <a:sy n="76" d="100"/>
        </p:scale>
        <p:origin x="-1424" y="-208"/>
      </p:cViewPr>
      <p:guideLst>
        <p:guide orient="horz" pos="4023"/>
        <p:guide pos="10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01/06/17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06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516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nl-NL" altLang="en-US" dirty="0"/>
          </a:p>
        </p:txBody>
      </p:sp>
    </p:spTree>
    <p:extLst>
      <p:ext uri="{BB962C8B-B14F-4D97-AF65-F5344CB8AC3E}">
        <p14:creationId xmlns:p14="http://schemas.microsoft.com/office/powerpoint/2010/main" val="4435438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nl-NL" altLang="en-US" dirty="0"/>
          </a:p>
        </p:txBody>
      </p:sp>
    </p:spTree>
    <p:extLst>
      <p:ext uri="{BB962C8B-B14F-4D97-AF65-F5344CB8AC3E}">
        <p14:creationId xmlns:p14="http://schemas.microsoft.com/office/powerpoint/2010/main" val="4435438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nl-NL" altLang="en-US" dirty="0"/>
          </a:p>
        </p:txBody>
      </p:sp>
    </p:spTree>
    <p:extLst>
      <p:ext uri="{BB962C8B-B14F-4D97-AF65-F5344CB8AC3E}">
        <p14:creationId xmlns:p14="http://schemas.microsoft.com/office/powerpoint/2010/main" val="4435438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nl-NL" altLang="en-US" dirty="0"/>
          </a:p>
        </p:txBody>
      </p:sp>
    </p:spTree>
    <p:extLst>
      <p:ext uri="{BB962C8B-B14F-4D97-AF65-F5344CB8AC3E}">
        <p14:creationId xmlns:p14="http://schemas.microsoft.com/office/powerpoint/2010/main" val="4435438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nl-NL" altLang="en-US" dirty="0"/>
          </a:p>
        </p:txBody>
      </p:sp>
    </p:spTree>
    <p:extLst>
      <p:ext uri="{BB962C8B-B14F-4D97-AF65-F5344CB8AC3E}">
        <p14:creationId xmlns:p14="http://schemas.microsoft.com/office/powerpoint/2010/main" val="4435438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nl-NL" altLang="en-US" dirty="0"/>
          </a:p>
        </p:txBody>
      </p:sp>
    </p:spTree>
    <p:extLst>
      <p:ext uri="{BB962C8B-B14F-4D97-AF65-F5344CB8AC3E}">
        <p14:creationId xmlns:p14="http://schemas.microsoft.com/office/powerpoint/2010/main" val="4435438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nl-NL" altLang="en-US" dirty="0"/>
          </a:p>
        </p:txBody>
      </p:sp>
    </p:spTree>
    <p:extLst>
      <p:ext uri="{BB962C8B-B14F-4D97-AF65-F5344CB8AC3E}">
        <p14:creationId xmlns:p14="http://schemas.microsoft.com/office/powerpoint/2010/main" val="4435438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nl-NL" altLang="en-US" dirty="0"/>
          </a:p>
        </p:txBody>
      </p:sp>
    </p:spTree>
    <p:extLst>
      <p:ext uri="{BB962C8B-B14F-4D97-AF65-F5344CB8AC3E}">
        <p14:creationId xmlns:p14="http://schemas.microsoft.com/office/powerpoint/2010/main" val="4435438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nl-NL" altLang="en-US" dirty="0"/>
          </a:p>
        </p:txBody>
      </p:sp>
    </p:spTree>
    <p:extLst>
      <p:ext uri="{BB962C8B-B14F-4D97-AF65-F5344CB8AC3E}">
        <p14:creationId xmlns:p14="http://schemas.microsoft.com/office/powerpoint/2010/main" val="443543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nl-NL" altLang="en-US" dirty="0"/>
          </a:p>
        </p:txBody>
      </p:sp>
    </p:spTree>
    <p:extLst>
      <p:ext uri="{BB962C8B-B14F-4D97-AF65-F5344CB8AC3E}">
        <p14:creationId xmlns:p14="http://schemas.microsoft.com/office/powerpoint/2010/main" val="443543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nl-NL" altLang="en-US" dirty="0"/>
          </a:p>
        </p:txBody>
      </p:sp>
    </p:spTree>
    <p:extLst>
      <p:ext uri="{BB962C8B-B14F-4D97-AF65-F5344CB8AC3E}">
        <p14:creationId xmlns:p14="http://schemas.microsoft.com/office/powerpoint/2010/main" val="443543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nl-NL" altLang="en-US" dirty="0"/>
          </a:p>
        </p:txBody>
      </p:sp>
    </p:spTree>
    <p:extLst>
      <p:ext uri="{BB962C8B-B14F-4D97-AF65-F5344CB8AC3E}">
        <p14:creationId xmlns:p14="http://schemas.microsoft.com/office/powerpoint/2010/main" val="443543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nl-NL" altLang="en-US" dirty="0"/>
          </a:p>
        </p:txBody>
      </p:sp>
    </p:spTree>
    <p:extLst>
      <p:ext uri="{BB962C8B-B14F-4D97-AF65-F5344CB8AC3E}">
        <p14:creationId xmlns:p14="http://schemas.microsoft.com/office/powerpoint/2010/main" val="443543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nl-NL" altLang="en-US" dirty="0"/>
          </a:p>
        </p:txBody>
      </p:sp>
    </p:spTree>
    <p:extLst>
      <p:ext uri="{BB962C8B-B14F-4D97-AF65-F5344CB8AC3E}">
        <p14:creationId xmlns:p14="http://schemas.microsoft.com/office/powerpoint/2010/main" val="4435438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nl-NL" altLang="en-US" dirty="0"/>
          </a:p>
        </p:txBody>
      </p:sp>
    </p:spTree>
    <p:extLst>
      <p:ext uri="{BB962C8B-B14F-4D97-AF65-F5344CB8AC3E}">
        <p14:creationId xmlns:p14="http://schemas.microsoft.com/office/powerpoint/2010/main" val="4435438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nl-NL" altLang="en-US" dirty="0"/>
          </a:p>
        </p:txBody>
      </p:sp>
    </p:spTree>
    <p:extLst>
      <p:ext uri="{BB962C8B-B14F-4D97-AF65-F5344CB8AC3E}">
        <p14:creationId xmlns:p14="http://schemas.microsoft.com/office/powerpoint/2010/main" val="4435438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nl-NL" altLang="en-US" dirty="0"/>
          </a:p>
        </p:txBody>
      </p:sp>
    </p:spTree>
    <p:extLst>
      <p:ext uri="{BB962C8B-B14F-4D97-AF65-F5344CB8AC3E}">
        <p14:creationId xmlns:p14="http://schemas.microsoft.com/office/powerpoint/2010/main" val="443543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2887-A491-A045-BA09-FC89F2030B98}" type="datetimeFigureOut">
              <a:rPr lang="en-US" smtClean="0"/>
              <a:t>01/06/17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DF587FD-472B-5040-82FC-514079A450D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nl-NL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2887-A491-A045-BA09-FC89F2030B98}" type="datetimeFigureOut">
              <a:rPr lang="en-US" smtClean="0"/>
              <a:t>01/06/17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87FD-472B-5040-82FC-514079A450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2887-A491-A045-BA09-FC89F2030B98}" type="datetimeFigureOut">
              <a:rPr lang="en-US" smtClean="0"/>
              <a:t>01/06/17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87FD-472B-5040-82FC-514079A450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2887-A491-A045-BA09-FC89F2030B98}" type="datetimeFigureOut">
              <a:rPr lang="en-US" smtClean="0"/>
              <a:t>01/06/17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87FD-472B-5040-82FC-514079A450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2887-A491-A045-BA09-FC89F2030B98}" type="datetimeFigureOut">
              <a:rPr lang="en-US" smtClean="0"/>
              <a:t>01/06/17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87FD-472B-5040-82FC-514079A450D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2887-A491-A045-BA09-FC89F2030B98}" type="datetimeFigureOut">
              <a:rPr lang="en-US" smtClean="0"/>
              <a:t>01/06/17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87FD-472B-5040-82FC-514079A450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2887-A491-A045-BA09-FC89F2030B98}" type="datetimeFigureOut">
              <a:rPr lang="en-US" smtClean="0"/>
              <a:t>01/06/17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87FD-472B-5040-82FC-514079A450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2887-A491-A045-BA09-FC89F2030B98}" type="datetimeFigureOut">
              <a:rPr lang="en-US" smtClean="0"/>
              <a:t>01/06/17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87FD-472B-5040-82FC-514079A450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2887-A491-A045-BA09-FC89F2030B98}" type="datetimeFigureOut">
              <a:rPr lang="en-US" smtClean="0"/>
              <a:t>01/06/17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87FD-472B-5040-82FC-514079A450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2887-A491-A045-BA09-FC89F2030B98}" type="datetimeFigureOut">
              <a:rPr lang="en-US" smtClean="0"/>
              <a:t>01/06/17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87FD-472B-5040-82FC-514079A450D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nl-NL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Drag picture to placeholder or click icon to add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2887-A491-A045-BA09-FC89F2030B98}" type="datetimeFigureOut">
              <a:rPr lang="en-US" smtClean="0"/>
              <a:t>01/06/17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87FD-472B-5040-82FC-514079A450D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nl-NL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A2052887-A491-A045-BA09-FC89F2030B98}" type="datetimeFigureOut">
              <a:rPr lang="en-US" smtClean="0"/>
              <a:t>01/06/17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8DF587FD-472B-5040-82FC-514079A450D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431692"/>
            <a:ext cx="5681785" cy="1348022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Class ’95: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Rob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Hesselink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Melissa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Wijngaarden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Yamie van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Wijnbergen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4" y="3227033"/>
            <a:ext cx="6858987" cy="1219201"/>
          </a:xfrm>
        </p:spPr>
        <p:txBody>
          <a:bodyPr/>
          <a:lstStyle/>
          <a:p>
            <a:r>
              <a:rPr lang="en-US" dirty="0" err="1" smtClean="0"/>
              <a:t>Lectures&amp;Lesroosters</a:t>
            </a:r>
            <a:endParaRPr lang="en-US" dirty="0"/>
          </a:p>
        </p:txBody>
      </p:sp>
      <p:pic>
        <p:nvPicPr>
          <p:cNvPr id="5" name="Picture 4" descr="logo@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370" y="4576053"/>
            <a:ext cx="1285563" cy="6194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 </a:t>
            </a:r>
            <a:r>
              <a:rPr lang="en-US" dirty="0" err="1" smtClean="0"/>
              <a:t>functie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err="1" smtClean="0"/>
              <a:t>Bonuspunt</a:t>
            </a:r>
            <a:r>
              <a:rPr lang="en-US" u="sng" dirty="0" smtClean="0"/>
              <a:t>: </a:t>
            </a:r>
            <a:r>
              <a:rPr lang="en-US" u="sng" dirty="0" err="1" smtClean="0"/>
              <a:t>Gelijke</a:t>
            </a:r>
            <a:r>
              <a:rPr lang="en-US" u="sng" dirty="0" smtClean="0"/>
              <a:t> </a:t>
            </a:r>
            <a:r>
              <a:rPr lang="en-US" u="sng" dirty="0" err="1" smtClean="0"/>
              <a:t>verspreiding</a:t>
            </a:r>
            <a:r>
              <a:rPr lang="en-US" u="sng" dirty="0" smtClean="0"/>
              <a:t> van </a:t>
            </a:r>
            <a:r>
              <a:rPr lang="en-US" u="sng" dirty="0" err="1" smtClean="0"/>
              <a:t>vakken</a:t>
            </a:r>
            <a:endParaRPr lang="en-US" u="sng" dirty="0"/>
          </a:p>
        </p:txBody>
      </p:sp>
      <p:pic>
        <p:nvPicPr>
          <p:cNvPr id="3" name="Picture 2" descr="Bonuspoi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32380"/>
            <a:ext cx="9144000" cy="15115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6783" y="6411635"/>
            <a:ext cx="6513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Score: 20 </a:t>
            </a:r>
            <a:r>
              <a:rPr lang="en-US" dirty="0" err="1" smtClean="0"/>
              <a:t>punten</a:t>
            </a:r>
            <a:r>
              <a:rPr lang="en-US" dirty="0" smtClean="0"/>
              <a:t> </a:t>
            </a:r>
            <a:r>
              <a:rPr lang="en-US" dirty="0" err="1" smtClean="0"/>
              <a:t>erbij</a:t>
            </a:r>
            <a:r>
              <a:rPr lang="en-US" dirty="0" smtClean="0"/>
              <a:t> per </a:t>
            </a:r>
            <a:r>
              <a:rPr lang="en-US" dirty="0" err="1" smtClean="0"/>
              <a:t>vak</a:t>
            </a:r>
            <a:r>
              <a:rPr lang="en-US" dirty="0" smtClean="0"/>
              <a:t> met </a:t>
            </a:r>
            <a:r>
              <a:rPr lang="en-US" dirty="0" err="1" smtClean="0"/>
              <a:t>optimale</a:t>
            </a:r>
            <a:r>
              <a:rPr lang="en-US" dirty="0" smtClean="0"/>
              <a:t> </a:t>
            </a:r>
            <a:r>
              <a:rPr lang="en-US" dirty="0" err="1" smtClean="0"/>
              <a:t>verspreiding</a:t>
            </a:r>
            <a:endParaRPr lang="en-US" dirty="0" smtClean="0"/>
          </a:p>
        </p:txBody>
      </p:sp>
      <p:pic>
        <p:nvPicPr>
          <p:cNvPr id="7" name="Picture 6" descr="logo@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31" y="315002"/>
            <a:ext cx="1235269" cy="59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60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 Score </a:t>
            </a:r>
            <a:r>
              <a:rPr lang="en-US" dirty="0" err="1" smtClean="0"/>
              <a:t>functie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6128" y="1926523"/>
            <a:ext cx="7977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Score = </a:t>
            </a:r>
            <a:r>
              <a:rPr lang="en-US" sz="2400" dirty="0" err="1" smtClean="0"/>
              <a:t>Geldig</a:t>
            </a:r>
            <a:r>
              <a:rPr lang="en-US" sz="2400" dirty="0" smtClean="0"/>
              <a:t> rooster </a:t>
            </a:r>
            <a:r>
              <a:rPr lang="mr-IN" sz="2400" dirty="0" smtClean="0"/>
              <a:t>–</a:t>
            </a:r>
            <a:r>
              <a:rPr lang="en-US" sz="2400" dirty="0" smtClean="0"/>
              <a:t> </a:t>
            </a:r>
            <a:r>
              <a:rPr lang="en-US" sz="2400" dirty="0" err="1" smtClean="0"/>
              <a:t>Maluspunten</a:t>
            </a:r>
            <a:r>
              <a:rPr lang="en-US" sz="2400" dirty="0" smtClean="0"/>
              <a:t> + </a:t>
            </a:r>
            <a:r>
              <a:rPr lang="en-US" sz="2400" dirty="0" err="1" smtClean="0"/>
              <a:t>Bonuspunten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72319" y="2931807"/>
            <a:ext cx="473729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Geldig</a:t>
            </a:r>
            <a:r>
              <a:rPr lang="en-US" sz="2400" dirty="0" smtClean="0"/>
              <a:t> rooster: 1000 </a:t>
            </a:r>
            <a:r>
              <a:rPr lang="en-US" sz="2400" dirty="0" err="1" smtClean="0"/>
              <a:t>punten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Max </a:t>
            </a:r>
            <a:r>
              <a:rPr lang="en-US" sz="2400" dirty="0" err="1" smtClean="0"/>
              <a:t>bonuspunten</a:t>
            </a:r>
            <a:r>
              <a:rPr lang="en-US" sz="2400" dirty="0" smtClean="0"/>
              <a:t>: 580 </a:t>
            </a:r>
            <a:r>
              <a:rPr lang="en-US" sz="2400" dirty="0" err="1" smtClean="0"/>
              <a:t>punten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Max </a:t>
            </a:r>
            <a:r>
              <a:rPr lang="en-US" sz="2400" dirty="0" err="1" smtClean="0"/>
              <a:t>te</a:t>
            </a:r>
            <a:r>
              <a:rPr lang="en-US" sz="2400" dirty="0" smtClean="0"/>
              <a:t> </a:t>
            </a:r>
            <a:r>
              <a:rPr lang="en-US" sz="2400" dirty="0" err="1" smtClean="0"/>
              <a:t>behalen</a:t>
            </a:r>
            <a:r>
              <a:rPr lang="en-US" sz="2400" dirty="0" smtClean="0"/>
              <a:t> score: 1580</a:t>
            </a:r>
            <a:endParaRPr lang="en-US" sz="2400" dirty="0"/>
          </a:p>
        </p:txBody>
      </p:sp>
      <p:pic>
        <p:nvPicPr>
          <p:cNvPr id="6" name="Picture 5" descr="logo@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31" y="315002"/>
            <a:ext cx="1235269" cy="59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048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 </a:t>
            </a:r>
            <a:r>
              <a:rPr lang="en-US" dirty="0" err="1" smtClean="0"/>
              <a:t>verplaatser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u="sng" dirty="0" smtClean="0"/>
          </a:p>
          <a:p>
            <a:pPr marL="114300" indent="0">
              <a:buNone/>
            </a:pPr>
            <a:r>
              <a:rPr lang="en-US" dirty="0" err="1" smtClean="0"/>
              <a:t>Verplaatsingen</a:t>
            </a:r>
            <a:r>
              <a:rPr lang="en-US" dirty="0" smtClean="0"/>
              <a:t> </a:t>
            </a:r>
            <a:r>
              <a:rPr lang="en-US" dirty="0" err="1" smtClean="0"/>
              <a:t>binnen</a:t>
            </a:r>
            <a:r>
              <a:rPr lang="en-US" dirty="0" smtClean="0"/>
              <a:t> het rooster:</a:t>
            </a:r>
          </a:p>
          <a:p>
            <a:pPr marL="11430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 err="1" smtClean="0"/>
              <a:t>Studenten</a:t>
            </a:r>
            <a:r>
              <a:rPr lang="en-US" dirty="0" smtClean="0"/>
              <a:t> </a:t>
            </a:r>
            <a:r>
              <a:rPr lang="en-US" dirty="0" err="1" smtClean="0"/>
              <a:t>tussen</a:t>
            </a:r>
            <a:r>
              <a:rPr lang="en-US" dirty="0" smtClean="0"/>
              <a:t> </a:t>
            </a:r>
            <a:r>
              <a:rPr lang="en-US" dirty="0" err="1" smtClean="0"/>
              <a:t>werkgroepen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Vakken</a:t>
            </a:r>
            <a:r>
              <a:rPr lang="en-US" dirty="0" smtClean="0"/>
              <a:t> </a:t>
            </a:r>
            <a:r>
              <a:rPr lang="en-US" dirty="0" err="1" smtClean="0"/>
              <a:t>tussen</a:t>
            </a:r>
            <a:r>
              <a:rPr lang="en-US" dirty="0" smtClean="0"/>
              <a:t> </a:t>
            </a:r>
            <a:r>
              <a:rPr lang="en-US" dirty="0" err="1" smtClean="0"/>
              <a:t>tijdslots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Lokalen</a:t>
            </a:r>
            <a:r>
              <a:rPr lang="en-US" dirty="0" smtClean="0"/>
              <a:t> </a:t>
            </a:r>
            <a:r>
              <a:rPr lang="en-US" dirty="0" err="1" smtClean="0"/>
              <a:t>binnen</a:t>
            </a:r>
            <a:r>
              <a:rPr lang="en-US" dirty="0" smtClean="0"/>
              <a:t> </a:t>
            </a:r>
            <a:r>
              <a:rPr lang="en-US" dirty="0" err="1" smtClean="0"/>
              <a:t>tijdslots</a:t>
            </a:r>
            <a:endParaRPr lang="en-US" dirty="0"/>
          </a:p>
        </p:txBody>
      </p:sp>
      <p:pic>
        <p:nvPicPr>
          <p:cNvPr id="5" name="Picture 4" descr="logo@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31" y="315002"/>
            <a:ext cx="1235269" cy="59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469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 </a:t>
            </a:r>
            <a:r>
              <a:rPr lang="en-US" dirty="0" err="1" smtClean="0"/>
              <a:t>verplaatser</a:t>
            </a:r>
            <a:endParaRPr lang="en-US" dirty="0"/>
          </a:p>
        </p:txBody>
      </p:sp>
      <p:pic>
        <p:nvPicPr>
          <p:cNvPr id="3" name="Picture 2" descr="CIRooster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97" y="2354877"/>
            <a:ext cx="7581900" cy="1924050"/>
          </a:xfrm>
          <a:prstGeom prst="rect">
            <a:avLst/>
          </a:prstGeom>
        </p:spPr>
      </p:pic>
      <p:pic>
        <p:nvPicPr>
          <p:cNvPr id="5" name="Picture 4" descr="CIRooster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97" y="4786923"/>
            <a:ext cx="7581900" cy="19240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41077" y="4435231"/>
            <a:ext cx="2017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 </a:t>
            </a:r>
            <a:r>
              <a:rPr lang="en-US" dirty="0" err="1" smtClean="0"/>
              <a:t>verplaatsing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41077" y="1985545"/>
            <a:ext cx="2199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verplaatsing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9" name="Picture 8" descr="logo@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31" y="315002"/>
            <a:ext cx="1235269" cy="59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213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space</a:t>
            </a:r>
            <a:endParaRPr lang="en-US" dirty="0"/>
          </a:p>
        </p:txBody>
      </p:sp>
      <p:pic>
        <p:nvPicPr>
          <p:cNvPr id="7" name="Picture 6" descr="logo@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31" y="315002"/>
            <a:ext cx="1235269" cy="59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038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resultaten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27384" y="2785864"/>
            <a:ext cx="4826111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Hill Climber</a:t>
            </a:r>
          </a:p>
          <a:p>
            <a:endParaRPr lang="en-US" sz="3600" dirty="0"/>
          </a:p>
          <a:p>
            <a:r>
              <a:rPr lang="en-US" sz="3600" dirty="0" smtClean="0"/>
              <a:t>Simulated Annealing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648997" y="1888329"/>
            <a:ext cx="8037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Op </a:t>
            </a:r>
            <a:r>
              <a:rPr lang="en-US" sz="2800" dirty="0" err="1" smtClean="0"/>
              <a:t>een</a:t>
            </a:r>
            <a:r>
              <a:rPr lang="en-US" sz="2800" dirty="0" smtClean="0"/>
              <a:t> random </a:t>
            </a:r>
            <a:r>
              <a:rPr lang="en-US" sz="2800" dirty="0" smtClean="0"/>
              <a:t>rooster </a:t>
            </a:r>
            <a:r>
              <a:rPr lang="en-US" sz="2800" dirty="0" err="1" smtClean="0"/>
              <a:t>iteratieve</a:t>
            </a:r>
            <a:r>
              <a:rPr lang="en-US" sz="2800" dirty="0" smtClean="0"/>
              <a:t> </a:t>
            </a:r>
            <a:r>
              <a:rPr lang="en-US" sz="2800" dirty="0" err="1" smtClean="0"/>
              <a:t>algoritmes</a:t>
            </a:r>
            <a:r>
              <a:rPr lang="en-US" sz="2800" dirty="0" smtClean="0"/>
              <a:t>:</a:t>
            </a:r>
            <a:endParaRPr lang="en-US" sz="2800" dirty="0"/>
          </a:p>
        </p:txBody>
      </p:sp>
      <p:pic>
        <p:nvPicPr>
          <p:cNvPr id="7" name="Picture 6" descr="logo@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31" y="315002"/>
            <a:ext cx="1235269" cy="59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13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Hill climber</a:t>
            </a:r>
            <a:endParaRPr lang="en-US" dirty="0"/>
          </a:p>
        </p:txBody>
      </p:sp>
      <p:pic>
        <p:nvPicPr>
          <p:cNvPr id="4" name="Picture 3" descr="0 score=127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861" y="1686169"/>
            <a:ext cx="7315200" cy="5029200"/>
          </a:xfrm>
          <a:prstGeom prst="rect">
            <a:avLst/>
          </a:prstGeom>
        </p:spPr>
      </p:pic>
      <p:pic>
        <p:nvPicPr>
          <p:cNvPr id="5" name="Picture 4" descr="logo@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31" y="315002"/>
            <a:ext cx="1235269" cy="59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53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Simulated annealing</a:t>
            </a:r>
            <a:endParaRPr lang="en-US" dirty="0"/>
          </a:p>
        </p:txBody>
      </p:sp>
      <p:pic>
        <p:nvPicPr>
          <p:cNvPr id="3" name="Picture 2" descr="0 score=110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15" y="1725244"/>
            <a:ext cx="7315200" cy="5029200"/>
          </a:xfrm>
          <a:prstGeom prst="rect">
            <a:avLst/>
          </a:prstGeom>
        </p:spPr>
      </p:pic>
      <p:pic>
        <p:nvPicPr>
          <p:cNvPr id="4" name="Picture 3" descr="logo@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31" y="315002"/>
            <a:ext cx="1235269" cy="59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371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Conclusie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3385" y="3048000"/>
            <a:ext cx="7455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Hogere</a:t>
            </a:r>
            <a:r>
              <a:rPr lang="en-US" sz="2800" dirty="0" smtClean="0"/>
              <a:t> scores met de Hill Climber</a:t>
            </a:r>
            <a:endParaRPr lang="en-US" sz="2800" dirty="0"/>
          </a:p>
        </p:txBody>
      </p:sp>
      <p:pic>
        <p:nvPicPr>
          <p:cNvPr id="7" name="Picture 6" descr="logo@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31" y="315002"/>
            <a:ext cx="1235269" cy="59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908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Het </a:t>
            </a:r>
            <a:r>
              <a:rPr lang="en-US" dirty="0" err="1" smtClean="0"/>
              <a:t>probleem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dirty="0"/>
              <a:t>Course </a:t>
            </a:r>
            <a:r>
              <a:rPr lang="nl-NL" dirty="0" err="1"/>
              <a:t>Timetabling</a:t>
            </a:r>
            <a:r>
              <a:rPr lang="nl-NL" dirty="0"/>
              <a:t> </a:t>
            </a:r>
            <a:r>
              <a:rPr lang="nl-NL" dirty="0" err="1"/>
              <a:t>Problem</a:t>
            </a:r>
            <a:r>
              <a:rPr lang="nl-NL" dirty="0"/>
              <a:t> (CTP)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29 </a:t>
            </a:r>
            <a:r>
              <a:rPr lang="nl-NL" altLang="en-US" dirty="0" smtClean="0"/>
              <a:t>vakken, 609 studenten.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Elementen</a:t>
            </a:r>
            <a:r>
              <a:rPr lang="en-US" dirty="0" smtClean="0"/>
              <a:t> </a:t>
            </a:r>
            <a:r>
              <a:rPr lang="en-US" dirty="0" err="1" smtClean="0"/>
              <a:t>binnen</a:t>
            </a:r>
            <a:r>
              <a:rPr lang="en-US" dirty="0" smtClean="0"/>
              <a:t> het rooster:</a:t>
            </a:r>
          </a:p>
          <a:p>
            <a:pPr>
              <a:buFontTx/>
              <a:buChar char="-"/>
            </a:pPr>
            <a:r>
              <a:rPr lang="en-US" dirty="0" smtClean="0"/>
              <a:t>Lectures, Labs, Tutorials</a:t>
            </a:r>
          </a:p>
          <a:p>
            <a:pPr>
              <a:buFontTx/>
              <a:buChar char="-"/>
            </a:pPr>
            <a:r>
              <a:rPr lang="en-US" dirty="0" smtClean="0"/>
              <a:t>Students</a:t>
            </a:r>
          </a:p>
          <a:p>
            <a:pPr>
              <a:buFontTx/>
              <a:buChar char="-"/>
            </a:pPr>
            <a:r>
              <a:rPr lang="en-US" dirty="0" smtClean="0"/>
              <a:t>Groups</a:t>
            </a:r>
          </a:p>
          <a:p>
            <a:pPr>
              <a:buFontTx/>
              <a:buChar char="-"/>
            </a:pPr>
            <a:r>
              <a:rPr lang="en-US" dirty="0" smtClean="0"/>
              <a:t>Rooms</a:t>
            </a:r>
          </a:p>
          <a:p>
            <a:pPr>
              <a:buFontTx/>
              <a:buChar char="-"/>
            </a:pPr>
            <a:r>
              <a:rPr lang="en-US" dirty="0" smtClean="0"/>
              <a:t>Time slots (5 per dag)</a:t>
            </a:r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6" name="Picture 5" descr="logo@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31" y="315002"/>
            <a:ext cx="1235269" cy="595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EntireMalus-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059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004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0748" y="2306057"/>
            <a:ext cx="881523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Hard constraints:</a:t>
            </a:r>
          </a:p>
          <a:p>
            <a:pPr marL="285750" indent="-285750">
              <a:buFontTx/>
              <a:buChar char="-"/>
            </a:pPr>
            <a:r>
              <a:rPr lang="en-US" sz="2000" dirty="0" err="1" smtClean="0"/>
              <a:t>Alle</a:t>
            </a:r>
            <a:r>
              <a:rPr lang="en-US" sz="2000" dirty="0" smtClean="0"/>
              <a:t> </a:t>
            </a:r>
            <a:r>
              <a:rPr lang="en-US" sz="2000" dirty="0" err="1" smtClean="0"/>
              <a:t>studenten</a:t>
            </a:r>
            <a:r>
              <a:rPr lang="en-US" sz="2000" dirty="0" smtClean="0"/>
              <a:t>/</a:t>
            </a:r>
            <a:r>
              <a:rPr lang="en-US" sz="2000" dirty="0" err="1" smtClean="0"/>
              <a:t>vakken</a:t>
            </a:r>
            <a:r>
              <a:rPr lang="en-US" sz="2000" dirty="0" smtClean="0"/>
              <a:t> </a:t>
            </a:r>
            <a:r>
              <a:rPr lang="en-US" sz="2000" dirty="0" err="1"/>
              <a:t>moeten</a:t>
            </a:r>
            <a:r>
              <a:rPr lang="en-US" sz="2000" dirty="0"/>
              <a:t> </a:t>
            </a:r>
            <a:r>
              <a:rPr lang="en-US" sz="2000" dirty="0" err="1"/>
              <a:t>ingeroosterd</a:t>
            </a:r>
            <a:r>
              <a:rPr lang="en-US" sz="2000" dirty="0"/>
              <a:t> </a:t>
            </a:r>
            <a:r>
              <a:rPr lang="en-US" sz="2000" dirty="0" err="1"/>
              <a:t>worden</a:t>
            </a:r>
            <a:r>
              <a:rPr lang="en-US" sz="20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Per </a:t>
            </a:r>
            <a:r>
              <a:rPr lang="en-US" sz="2000" dirty="0" err="1"/>
              <a:t>lokaal</a:t>
            </a:r>
            <a:r>
              <a:rPr lang="en-US" sz="2000" dirty="0"/>
              <a:t> per </a:t>
            </a:r>
            <a:r>
              <a:rPr lang="en-US" sz="2000" dirty="0" err="1"/>
              <a:t>tijdslot</a:t>
            </a:r>
            <a:r>
              <a:rPr lang="en-US" sz="2000" dirty="0"/>
              <a:t> </a:t>
            </a:r>
            <a:r>
              <a:rPr lang="en-US" sz="2000" dirty="0" err="1"/>
              <a:t>kan</a:t>
            </a:r>
            <a:r>
              <a:rPr lang="en-US" sz="2000" dirty="0"/>
              <a:t> </a:t>
            </a:r>
            <a:r>
              <a:rPr lang="en-US" sz="2000" dirty="0" err="1"/>
              <a:t>er</a:t>
            </a:r>
            <a:r>
              <a:rPr lang="en-US" sz="2000" dirty="0"/>
              <a:t> maar </a:t>
            </a:r>
            <a:r>
              <a:rPr lang="en-US" sz="2000" dirty="0" err="1"/>
              <a:t>één</a:t>
            </a:r>
            <a:r>
              <a:rPr lang="en-US" sz="2000" dirty="0"/>
              <a:t> </a:t>
            </a:r>
            <a:r>
              <a:rPr lang="en-US" sz="2000" dirty="0" err="1"/>
              <a:t>vak</a:t>
            </a:r>
            <a:r>
              <a:rPr lang="en-US" sz="2000" dirty="0"/>
              <a:t> </a:t>
            </a:r>
            <a:r>
              <a:rPr lang="en-US" sz="2000" dirty="0" err="1"/>
              <a:t>ingeroosterd</a:t>
            </a:r>
            <a:r>
              <a:rPr lang="en-US" sz="2000" dirty="0"/>
              <a:t> </a:t>
            </a:r>
            <a:r>
              <a:rPr lang="en-US" sz="2000" dirty="0" err="1" smtClean="0"/>
              <a:t>zijn</a:t>
            </a:r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 err="1" smtClean="0"/>
              <a:t>Niet</a:t>
            </a:r>
            <a:r>
              <a:rPr lang="en-US" sz="2000" dirty="0" smtClean="0"/>
              <a:t> </a:t>
            </a:r>
            <a:r>
              <a:rPr lang="en-US" sz="2000" dirty="0" err="1" smtClean="0"/>
              <a:t>meer</a:t>
            </a:r>
            <a:r>
              <a:rPr lang="en-US" sz="2000" dirty="0" smtClean="0"/>
              <a:t> </a:t>
            </a:r>
            <a:r>
              <a:rPr lang="en-US" sz="2000" dirty="0" err="1" smtClean="0"/>
              <a:t>studenten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de </a:t>
            </a:r>
            <a:r>
              <a:rPr lang="en-US" sz="2000" dirty="0" err="1" smtClean="0"/>
              <a:t>maximumcapaciteit</a:t>
            </a:r>
            <a:r>
              <a:rPr lang="en-US" sz="2000" dirty="0" smtClean="0"/>
              <a:t> van </a:t>
            </a:r>
            <a:r>
              <a:rPr lang="en-US" sz="2000" dirty="0" err="1" smtClean="0"/>
              <a:t>een</a:t>
            </a:r>
            <a:r>
              <a:rPr lang="en-US" sz="2000" dirty="0" smtClean="0"/>
              <a:t> </a:t>
            </a:r>
            <a:r>
              <a:rPr lang="en-US" sz="2000" dirty="0" err="1" smtClean="0"/>
              <a:t>acitiviteit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064505" y="5266048"/>
            <a:ext cx="6985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Overtreding</a:t>
            </a:r>
            <a:r>
              <a:rPr lang="en-US" dirty="0" smtClean="0"/>
              <a:t> van </a:t>
            </a:r>
            <a:r>
              <a:rPr lang="en-US" dirty="0" err="1" smtClean="0"/>
              <a:t>een</a:t>
            </a:r>
            <a:r>
              <a:rPr lang="en-US" dirty="0" smtClean="0"/>
              <a:t> hard constraint? </a:t>
            </a:r>
            <a:r>
              <a:rPr lang="en-US" dirty="0" smtClean="0">
                <a:sym typeface="Wingdings"/>
              </a:rPr>
              <a:t> GEEN </a:t>
            </a:r>
            <a:r>
              <a:rPr lang="en-US" u="sng" dirty="0" err="1" smtClean="0">
                <a:sym typeface="Wingdings"/>
              </a:rPr>
              <a:t>geldig</a:t>
            </a:r>
            <a:r>
              <a:rPr lang="en-US" dirty="0" smtClean="0">
                <a:sym typeface="Wingdings"/>
              </a:rPr>
              <a:t> rooster</a:t>
            </a:r>
            <a:endParaRPr lang="en-US" dirty="0"/>
          </a:p>
        </p:txBody>
      </p:sp>
      <p:pic>
        <p:nvPicPr>
          <p:cNvPr id="5" name="Picture 4" descr="logo@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31" y="315002"/>
            <a:ext cx="1235269" cy="59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970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13546" y="2690336"/>
            <a:ext cx="510182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Soft constraints/ </a:t>
            </a:r>
            <a:r>
              <a:rPr lang="en-US" sz="2400" dirty="0" err="1" smtClean="0"/>
              <a:t>Maluspunten</a:t>
            </a:r>
            <a:r>
              <a:rPr lang="en-US" sz="2400" dirty="0" smtClean="0"/>
              <a:t>:</a:t>
            </a:r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 err="1"/>
              <a:t>Meermaals</a:t>
            </a:r>
            <a:r>
              <a:rPr lang="en-US" sz="2400" dirty="0"/>
              <a:t> op </a:t>
            </a:r>
            <a:r>
              <a:rPr lang="en-US" sz="2400" dirty="0" err="1"/>
              <a:t>één</a:t>
            </a:r>
            <a:r>
              <a:rPr lang="en-US" sz="2400" dirty="0"/>
              <a:t> dag</a:t>
            </a:r>
          </a:p>
          <a:p>
            <a:pPr marL="285750" indent="-285750">
              <a:buFontTx/>
              <a:buChar char="-"/>
            </a:pPr>
            <a:r>
              <a:rPr lang="en-US" sz="2400" dirty="0" err="1"/>
              <a:t>Roosterconflict</a:t>
            </a:r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 err="1"/>
              <a:t>Capaciteitsconflict</a:t>
            </a:r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 err="1"/>
              <a:t>Avondslot</a:t>
            </a:r>
            <a:endParaRPr lang="en-US" sz="2400" dirty="0"/>
          </a:p>
        </p:txBody>
      </p:sp>
      <p:pic>
        <p:nvPicPr>
          <p:cNvPr id="6" name="Picture 5" descr="logo@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31" y="315002"/>
            <a:ext cx="1235269" cy="59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922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 </a:t>
            </a:r>
            <a:r>
              <a:rPr lang="en-US" dirty="0" err="1" smtClean="0"/>
              <a:t>functie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err="1" smtClean="0"/>
              <a:t>Maluspunt</a:t>
            </a:r>
            <a:r>
              <a:rPr lang="en-US" dirty="0" smtClean="0"/>
              <a:t>: </a:t>
            </a:r>
            <a:r>
              <a:rPr lang="en-US" u="sng" dirty="0" err="1" smtClean="0"/>
              <a:t>Meermaals</a:t>
            </a:r>
            <a:r>
              <a:rPr lang="en-US" u="sng" dirty="0" smtClean="0"/>
              <a:t> op </a:t>
            </a:r>
            <a:r>
              <a:rPr lang="en-US" u="sng" dirty="0" err="1" smtClean="0"/>
              <a:t>één</a:t>
            </a:r>
            <a:r>
              <a:rPr lang="en-US" u="sng" dirty="0" smtClean="0"/>
              <a:t> dag</a:t>
            </a:r>
            <a:endParaRPr lang="en-US" dirty="0"/>
          </a:p>
        </p:txBody>
      </p:sp>
      <p:pic>
        <p:nvPicPr>
          <p:cNvPr id="5" name="Picture 4" descr="BlockMalus-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84171"/>
            <a:ext cx="9144000" cy="217350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1471" y="6407419"/>
            <a:ext cx="754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Score: 10 </a:t>
            </a:r>
            <a:r>
              <a:rPr lang="en-US" dirty="0" err="1" smtClean="0"/>
              <a:t>punten</a:t>
            </a:r>
            <a:r>
              <a:rPr lang="en-US" dirty="0" smtClean="0"/>
              <a:t> </a:t>
            </a:r>
            <a:r>
              <a:rPr lang="en-US" dirty="0" err="1" smtClean="0"/>
              <a:t>af</a:t>
            </a:r>
            <a:r>
              <a:rPr lang="en-US" dirty="0" smtClean="0"/>
              <a:t> </a:t>
            </a:r>
            <a:r>
              <a:rPr lang="en-US" dirty="0" err="1" smtClean="0"/>
              <a:t>bij</a:t>
            </a:r>
            <a:r>
              <a:rPr lang="en-US" dirty="0" smtClean="0"/>
              <a:t> x-1, 20 </a:t>
            </a:r>
            <a:r>
              <a:rPr lang="en-US" dirty="0" err="1" smtClean="0"/>
              <a:t>punten</a:t>
            </a:r>
            <a:r>
              <a:rPr lang="en-US" dirty="0" smtClean="0"/>
              <a:t> </a:t>
            </a:r>
            <a:r>
              <a:rPr lang="en-US" dirty="0" err="1" smtClean="0"/>
              <a:t>af</a:t>
            </a:r>
            <a:r>
              <a:rPr lang="en-US" dirty="0" smtClean="0"/>
              <a:t> </a:t>
            </a:r>
            <a:r>
              <a:rPr lang="en-US" dirty="0" err="1" smtClean="0"/>
              <a:t>bij</a:t>
            </a:r>
            <a:r>
              <a:rPr lang="en-US" dirty="0" smtClean="0"/>
              <a:t> x-3, 30 </a:t>
            </a:r>
            <a:r>
              <a:rPr lang="en-US" dirty="0" err="1" smtClean="0"/>
              <a:t>punten</a:t>
            </a:r>
            <a:r>
              <a:rPr lang="en-US" dirty="0" smtClean="0"/>
              <a:t> </a:t>
            </a:r>
            <a:r>
              <a:rPr lang="en-US" dirty="0" err="1" smtClean="0"/>
              <a:t>af</a:t>
            </a:r>
            <a:r>
              <a:rPr lang="en-US" dirty="0" smtClean="0"/>
              <a:t> </a:t>
            </a:r>
            <a:r>
              <a:rPr lang="en-US" dirty="0" err="1" smtClean="0"/>
              <a:t>bij</a:t>
            </a:r>
            <a:r>
              <a:rPr lang="en-US" dirty="0" smtClean="0"/>
              <a:t> x-3</a:t>
            </a:r>
            <a:endParaRPr lang="en-US" dirty="0"/>
          </a:p>
        </p:txBody>
      </p:sp>
      <p:pic>
        <p:nvPicPr>
          <p:cNvPr id="7" name="Picture 6" descr="logo@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31" y="315002"/>
            <a:ext cx="1235269" cy="59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199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 </a:t>
            </a:r>
            <a:r>
              <a:rPr lang="en-US" dirty="0" err="1" smtClean="0"/>
              <a:t>functie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err="1" smtClean="0"/>
              <a:t>Maluspunt</a:t>
            </a:r>
            <a:r>
              <a:rPr lang="en-US" dirty="0" smtClean="0"/>
              <a:t>: </a:t>
            </a:r>
            <a:r>
              <a:rPr lang="en-US" u="sng" dirty="0" err="1" smtClean="0"/>
              <a:t>Roosterconflict</a:t>
            </a:r>
            <a:r>
              <a:rPr lang="en-US" u="sng" dirty="0" smtClean="0"/>
              <a:t> van </a:t>
            </a:r>
            <a:r>
              <a:rPr lang="en-US" u="sng" dirty="0" smtClean="0"/>
              <a:t>Jan</a:t>
            </a:r>
            <a:endParaRPr lang="en-US" u="sng" dirty="0" smtClean="0"/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endParaRPr lang="en-US" dirty="0"/>
          </a:p>
        </p:txBody>
      </p:sp>
      <p:pic>
        <p:nvPicPr>
          <p:cNvPr id="3" name="Picture 2" descr="ConflictMalu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25" y="2564816"/>
            <a:ext cx="6162552" cy="34441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0681" y="6404090"/>
            <a:ext cx="328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Score: 1 punt </a:t>
            </a:r>
            <a:r>
              <a:rPr lang="en-US" dirty="0" err="1" smtClean="0"/>
              <a:t>af</a:t>
            </a:r>
            <a:r>
              <a:rPr lang="en-US" dirty="0" smtClean="0"/>
              <a:t> per conflict</a:t>
            </a:r>
            <a:endParaRPr lang="en-US" dirty="0"/>
          </a:p>
        </p:txBody>
      </p:sp>
      <p:pic>
        <p:nvPicPr>
          <p:cNvPr id="7" name="Picture 6" descr="logo@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31" y="315002"/>
            <a:ext cx="1235269" cy="59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312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 </a:t>
            </a:r>
            <a:r>
              <a:rPr lang="en-US" dirty="0" err="1" smtClean="0"/>
              <a:t>functie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err="1" smtClean="0"/>
              <a:t>Maluspunt</a:t>
            </a:r>
            <a:r>
              <a:rPr lang="en-US" dirty="0" smtClean="0"/>
              <a:t>: </a:t>
            </a:r>
            <a:r>
              <a:rPr lang="en-US" u="sng" dirty="0" smtClean="0"/>
              <a:t>Meer </a:t>
            </a:r>
            <a:r>
              <a:rPr lang="en-US" u="sng" dirty="0" err="1" smtClean="0"/>
              <a:t>studenten</a:t>
            </a:r>
            <a:r>
              <a:rPr lang="en-US" u="sng" dirty="0" smtClean="0"/>
              <a:t> </a:t>
            </a:r>
            <a:r>
              <a:rPr lang="en-US" u="sng" dirty="0" err="1" smtClean="0"/>
              <a:t>dan</a:t>
            </a:r>
            <a:r>
              <a:rPr lang="en-US" u="sng" dirty="0" smtClean="0"/>
              <a:t> </a:t>
            </a:r>
            <a:r>
              <a:rPr lang="en-US" u="sng" dirty="0" err="1" smtClean="0"/>
              <a:t>stoelen</a:t>
            </a:r>
            <a:endParaRPr lang="en-US" u="sng" dirty="0"/>
          </a:p>
        </p:txBody>
      </p:sp>
      <p:pic>
        <p:nvPicPr>
          <p:cNvPr id="3" name="Picture 2" descr="full_classroo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170" y="2293405"/>
            <a:ext cx="5988685" cy="38327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8095" y="6398501"/>
            <a:ext cx="4737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Score: 1 punt </a:t>
            </a:r>
            <a:r>
              <a:rPr lang="en-US" dirty="0" err="1" smtClean="0"/>
              <a:t>af</a:t>
            </a:r>
            <a:r>
              <a:rPr lang="en-US" dirty="0" smtClean="0"/>
              <a:t> per student die </a:t>
            </a:r>
            <a:r>
              <a:rPr lang="en-US" dirty="0" err="1" smtClean="0"/>
              <a:t>niet</a:t>
            </a:r>
            <a:r>
              <a:rPr lang="en-US" dirty="0" smtClean="0"/>
              <a:t> past</a:t>
            </a:r>
            <a:endParaRPr lang="en-US" dirty="0"/>
          </a:p>
        </p:txBody>
      </p:sp>
      <p:pic>
        <p:nvPicPr>
          <p:cNvPr id="6" name="Picture 5" descr="logo@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31" y="315002"/>
            <a:ext cx="1235269" cy="59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72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 </a:t>
            </a:r>
            <a:r>
              <a:rPr lang="en-US" dirty="0" err="1" smtClean="0"/>
              <a:t>functie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err="1" smtClean="0"/>
              <a:t>Maluspunt</a:t>
            </a:r>
            <a:r>
              <a:rPr lang="en-US" dirty="0" smtClean="0"/>
              <a:t>: </a:t>
            </a:r>
            <a:r>
              <a:rPr lang="en-US" u="sng" dirty="0" err="1" smtClean="0"/>
              <a:t>Avondslot</a:t>
            </a:r>
            <a:r>
              <a:rPr lang="en-US" u="sng" dirty="0" smtClean="0"/>
              <a:t> (17:00 </a:t>
            </a:r>
            <a:r>
              <a:rPr lang="mr-IN" u="sng" dirty="0" smtClean="0"/>
              <a:t>–</a:t>
            </a:r>
            <a:r>
              <a:rPr lang="en-US" u="sng" dirty="0" smtClean="0"/>
              <a:t> 19:00)</a:t>
            </a:r>
            <a:endParaRPr lang="en-US" u="sng" dirty="0"/>
          </a:p>
        </p:txBody>
      </p:sp>
      <p:pic>
        <p:nvPicPr>
          <p:cNvPr id="3" name="Picture 2" descr="EntireMalu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721" y="2179559"/>
            <a:ext cx="5012359" cy="41414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6409" y="6398543"/>
            <a:ext cx="371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Score: 50 </a:t>
            </a:r>
            <a:r>
              <a:rPr lang="en-US" dirty="0" err="1" smtClean="0"/>
              <a:t>punten</a:t>
            </a:r>
            <a:r>
              <a:rPr lang="en-US" dirty="0" smtClean="0"/>
              <a:t> </a:t>
            </a:r>
            <a:r>
              <a:rPr lang="en-US" dirty="0" err="1" smtClean="0"/>
              <a:t>af</a:t>
            </a:r>
            <a:r>
              <a:rPr lang="en-US" dirty="0" smtClean="0"/>
              <a:t> per </a:t>
            </a:r>
            <a:r>
              <a:rPr lang="en-US" dirty="0" err="1" smtClean="0"/>
              <a:t>gebruik</a:t>
            </a:r>
            <a:endParaRPr lang="en-US" dirty="0"/>
          </a:p>
        </p:txBody>
      </p:sp>
      <p:pic>
        <p:nvPicPr>
          <p:cNvPr id="7" name="Picture 6" descr="logo@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31" y="315002"/>
            <a:ext cx="1235269" cy="59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743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Apothecary.thmx</Template>
  <TotalTime>276</TotalTime>
  <Words>286</Words>
  <Application>Microsoft Macintosh PowerPoint</Application>
  <PresentationFormat>On-screen Show (4:3)</PresentationFormat>
  <Paragraphs>72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Apothecary</vt:lpstr>
      <vt:lpstr>Lectures&amp;Lesroosters</vt:lpstr>
      <vt:lpstr>Het probleem:</vt:lpstr>
      <vt:lpstr>PowerPoint Presentation</vt:lpstr>
      <vt:lpstr>Constraints</vt:lpstr>
      <vt:lpstr>Constraints</vt:lpstr>
      <vt:lpstr>Score functie</vt:lpstr>
      <vt:lpstr>Score functie</vt:lpstr>
      <vt:lpstr>Score functie</vt:lpstr>
      <vt:lpstr>Score functie</vt:lpstr>
      <vt:lpstr>Score functie</vt:lpstr>
      <vt:lpstr>De Score functie</vt:lpstr>
      <vt:lpstr>De verplaatser</vt:lpstr>
      <vt:lpstr>De verplaatser</vt:lpstr>
      <vt:lpstr>State space</vt:lpstr>
      <vt:lpstr>resultaten</vt:lpstr>
      <vt:lpstr>Hill climber</vt:lpstr>
      <vt:lpstr>Simulated annealing</vt:lpstr>
      <vt:lpstr>Conclusie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Lectures&amp;Lesroosters</dc:title>
  <dc:creator>Yamie</dc:creator>
  <cp:lastModifiedBy>Yamie</cp:lastModifiedBy>
  <cp:revision>31</cp:revision>
  <dcterms:created xsi:type="dcterms:W3CDTF">2017-05-03T13:26:00Z</dcterms:created>
  <dcterms:modified xsi:type="dcterms:W3CDTF">2017-06-01T19:48:32Z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1033-10.2.0.5820</vt:lpwstr>
  </property>
</Properties>
</file>