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6" r:id="rId6"/>
    <p:sldId id="261" r:id="rId7"/>
    <p:sldId id="262" r:id="rId8"/>
    <p:sldId id="259" r:id="rId9"/>
    <p:sldId id="260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864" y="72"/>
      </p:cViewPr>
      <p:guideLst>
        <p:guide orient="horz"/>
        <p:guide pos="5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nl-NL" altLang="en-US"/>
              <a:t>Ik weet niet zeker of die 72 nog klopt. Als gaat kijken hoeveel dingen je daadwerkelijk hebt, dan is dat nu meer omdat we eerst niet het totaal aantal werkcolleges rekenden. </a:t>
            </a:r>
          </a:p>
        </p:txBody>
      </p:sp>
    </p:spTree>
    <p:extLst>
      <p:ext uri="{BB962C8B-B14F-4D97-AF65-F5344CB8AC3E}">
        <p14:creationId xmlns:p14="http://schemas.microsoft.com/office/powerpoint/2010/main" val="44354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nl-NL" altLang="en-US"/>
              <a:t>Is deze slide nodig? Hij kan op zich wel weg, lijkt me.</a:t>
            </a:r>
          </a:p>
        </p:txBody>
      </p:sp>
    </p:spTree>
    <p:extLst>
      <p:ext uri="{BB962C8B-B14F-4D97-AF65-F5344CB8AC3E}">
        <p14:creationId xmlns:p14="http://schemas.microsoft.com/office/powerpoint/2010/main" val="108795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nl-NL" altLang="en-US"/>
              <a:t>Hier wat plaatjes die we kunnen toelichten. Die moeten we dan maken met SA op T0 = 0</a:t>
            </a:r>
          </a:p>
        </p:txBody>
      </p:sp>
    </p:spTree>
    <p:extLst>
      <p:ext uri="{BB962C8B-B14F-4D97-AF65-F5344CB8AC3E}">
        <p14:creationId xmlns:p14="http://schemas.microsoft.com/office/powerpoint/2010/main" val="247055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nl-NL" altLang="en-US"/>
              <a:t>Hier hetzelfde. </a:t>
            </a:r>
          </a:p>
        </p:txBody>
      </p:sp>
    </p:spTree>
    <p:extLst>
      <p:ext uri="{BB962C8B-B14F-4D97-AF65-F5344CB8AC3E}">
        <p14:creationId xmlns:p14="http://schemas.microsoft.com/office/powerpoint/2010/main" val="262913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nl-NL" altLang="en-US" dirty="0"/>
              <a:t>Hier hetzelfde. </a:t>
            </a:r>
          </a:p>
        </p:txBody>
      </p:sp>
    </p:spTree>
    <p:extLst>
      <p:ext uri="{BB962C8B-B14F-4D97-AF65-F5344CB8AC3E}">
        <p14:creationId xmlns:p14="http://schemas.microsoft.com/office/powerpoint/2010/main" val="179816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2887-A491-A045-BA09-FC89F2030B98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87FD-472B-5040-82FC-514079A450D3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1587"/>
            <a:ext cx="9144000" cy="685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Lectures&amp;Lesroosters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6497"/>
            <a:ext cx="6400800" cy="15932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 ’95: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Hesselink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Melissa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Wijngaarden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Yamie van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Wijnbergen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8797"/>
            <a:ext cx="4735773" cy="36677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03" y="1770413"/>
            <a:ext cx="4890297" cy="36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verder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881987" y="1188303"/>
            <a:ext cx="7657337" cy="4762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Lokalen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  Meer </a:t>
            </a:r>
            <a:r>
              <a:rPr lang="en-US" dirty="0" err="1"/>
              <a:t>simulaties</a:t>
            </a:r>
            <a:r>
              <a:rPr lang="en-US" dirty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Greedy </a:t>
            </a:r>
            <a:r>
              <a:rPr lang="en-US" dirty="0" err="1" smtClean="0"/>
              <a:t>beginsituatie</a:t>
            </a:r>
            <a:endParaRPr lang="en-US" dirty="0" smtClean="0"/>
          </a:p>
          <a:p>
            <a:pPr>
              <a:buFontTx/>
              <a:buChar char="-"/>
            </a:pPr>
            <a:r>
              <a:rPr lang="nl-NL" altLang="en-US" dirty="0" smtClean="0"/>
              <a:t>Meerdere </a:t>
            </a:r>
            <a:r>
              <a:rPr lang="nl-NL" altLang="en-US" dirty="0" err="1" smtClean="0"/>
              <a:t>coolingschemes</a:t>
            </a:r>
            <a:r>
              <a:rPr lang="nl-NL" altLang="en-US" dirty="0" smtClean="0"/>
              <a:t> proberen</a:t>
            </a:r>
          </a:p>
          <a:p>
            <a:pPr>
              <a:buFontTx/>
              <a:buChar char="-"/>
            </a:pPr>
            <a:r>
              <a:rPr lang="nl-NL" altLang="en-US" dirty="0" smtClean="0"/>
              <a:t>Roostervisualisatie</a:t>
            </a:r>
            <a:endParaRPr lang="nl-NL" altLang="en-US" dirty="0" smtClean="0"/>
          </a:p>
          <a:p>
            <a:pPr marL="0" indent="0">
              <a:buNone/>
            </a:pPr>
            <a:endParaRPr lang="nl-NL" altLang="en-US" dirty="0" smtClean="0"/>
          </a:p>
          <a:p>
            <a:pPr>
              <a:buFontTx/>
              <a:buChar char="-"/>
            </a:pPr>
            <a:endParaRPr lang="nl-NL" alt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1587"/>
            <a:ext cx="9144000" cy="685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probleem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Course </a:t>
            </a:r>
            <a:r>
              <a:rPr lang="nl-NL" dirty="0" err="1"/>
              <a:t>Timetabling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(CTP)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29 </a:t>
            </a:r>
            <a:r>
              <a:rPr lang="nl-NL" altLang="en-US" dirty="0" smtClean="0"/>
              <a:t>vakken, ruim 600 studenten.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rooster:</a:t>
            </a:r>
          </a:p>
          <a:p>
            <a:pPr>
              <a:buFontTx/>
              <a:buChar char="-"/>
            </a:pPr>
            <a:r>
              <a:rPr lang="en-US" dirty="0" smtClean="0"/>
              <a:t>Lectures per </a:t>
            </a:r>
            <a:r>
              <a:rPr lang="en-US" dirty="0" err="1" smtClean="0"/>
              <a:t>vak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Labs per </a:t>
            </a:r>
            <a:r>
              <a:rPr lang="en-US" dirty="0" err="1" smtClean="0"/>
              <a:t>vak</a:t>
            </a:r>
            <a:r>
              <a:rPr lang="en-US" dirty="0" smtClean="0"/>
              <a:t>			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Tutorials per </a:t>
            </a:r>
            <a:r>
              <a:rPr lang="en-US" dirty="0" err="1" smtClean="0"/>
              <a:t>vak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Students</a:t>
            </a:r>
          </a:p>
          <a:p>
            <a:pPr>
              <a:buFontTx/>
              <a:buChar char="-"/>
            </a:pPr>
            <a:r>
              <a:rPr lang="en-US" dirty="0" smtClean="0"/>
              <a:t>Time slots (20 per week, </a:t>
            </a:r>
            <a:r>
              <a:rPr lang="en-US" dirty="0" err="1" smtClean="0"/>
              <a:t>m.u.v</a:t>
            </a:r>
            <a:r>
              <a:rPr lang="en-US" dirty="0" smtClean="0"/>
              <a:t> slots </a:t>
            </a:r>
            <a:r>
              <a:rPr lang="en-US" dirty="0" err="1" smtClean="0"/>
              <a:t>na</a:t>
            </a:r>
            <a:r>
              <a:rPr lang="en-US" dirty="0" smtClean="0"/>
              <a:t> 17:00)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1587"/>
            <a:ext cx="9144000" cy="685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probleem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Constrained optimization problem 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nl-NL" altLang="en-US" dirty="0"/>
              <a:t>Iteratieve algoritmes: </a:t>
            </a:r>
          </a:p>
          <a:p>
            <a:pPr>
              <a:buFontTx/>
              <a:buChar char="-"/>
            </a:pPr>
            <a:r>
              <a:rPr lang="nl-NL" altLang="en-US" dirty="0" smtClean="0">
                <a:sym typeface="+mn-ea"/>
              </a:rPr>
              <a:t>Hill Climber</a:t>
            </a:r>
          </a:p>
          <a:p>
            <a:pPr>
              <a:buFontTx/>
              <a:buChar char="-"/>
            </a:pPr>
            <a:r>
              <a:rPr lang="nl-NL" altLang="en-US" dirty="0" smtClean="0">
                <a:sym typeface="+mn-ea"/>
              </a:rPr>
              <a:t>Simulated Annealing</a:t>
            </a:r>
            <a:endParaRPr lang="nl-NL" altLang="en-US" dirty="0"/>
          </a:p>
          <a:p>
            <a:pPr marL="0" indent="0">
              <a:buFontTx/>
              <a:buNone/>
            </a:pPr>
            <a:endParaRPr lang="nl-NL" alt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we tot nu toe </a:t>
            </a:r>
            <a:r>
              <a:rPr lang="en-US" dirty="0" err="1" smtClean="0"/>
              <a:t>gedaan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-   </a:t>
            </a:r>
            <a:r>
              <a:rPr lang="en-US" dirty="0" err="1" smtClean="0"/>
              <a:t>Literatuuronderzoek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Vakken</a:t>
            </a:r>
            <a:r>
              <a:rPr lang="en-US" dirty="0" smtClean="0"/>
              <a:t> en </a:t>
            </a:r>
            <a:r>
              <a:rPr lang="en-US" dirty="0" err="1" smtClean="0"/>
              <a:t>studenten </a:t>
            </a:r>
            <a:r>
              <a:rPr lang="nl-NL" altLang="en-US" dirty="0" err="1" smtClean="0"/>
              <a:t>inlezen</a:t>
            </a:r>
          </a:p>
          <a:p>
            <a:pPr>
              <a:buFontTx/>
              <a:buChar char="-"/>
            </a:pPr>
            <a:r>
              <a:rPr lang="nl-NL" altLang="en-US" dirty="0" err="1" smtClean="0"/>
              <a:t>Rooster object met bijbehorende methods</a:t>
            </a:r>
          </a:p>
          <a:p>
            <a:pPr>
              <a:buFontTx/>
              <a:buChar char="-"/>
            </a:pPr>
            <a:r>
              <a:rPr lang="en-US" dirty="0" smtClean="0">
                <a:sym typeface="+mn-ea"/>
              </a:rPr>
              <a:t>Rating </a:t>
            </a:r>
            <a:r>
              <a:rPr lang="en-US" dirty="0" err="1" smtClean="0">
                <a:sym typeface="+mn-ea"/>
              </a:rPr>
              <a:t>functie</a:t>
            </a:r>
          </a:p>
          <a:p>
            <a:pPr>
              <a:buFontTx/>
              <a:buChar char="-"/>
            </a:pPr>
            <a:r>
              <a:rPr lang="en-US" dirty="0" smtClean="0">
                <a:sym typeface="+mn-ea"/>
              </a:rPr>
              <a:t>Random rooster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Hill Climber </a:t>
            </a:r>
          </a:p>
          <a:p>
            <a:pPr>
              <a:buFontTx/>
              <a:buChar char="-"/>
            </a:pPr>
            <a:r>
              <a:rPr lang="en-US" dirty="0" smtClean="0"/>
              <a:t>Simulated Annealing</a:t>
            </a: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oplossing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we </a:t>
            </a:r>
            <a:r>
              <a:rPr lang="nl-NL" altLang="en-US" dirty="0" smtClean="0"/>
              <a:t>nog niet</a:t>
            </a:r>
            <a:r>
              <a:rPr lang="en-US" dirty="0" smtClean="0"/>
              <a:t> </a:t>
            </a:r>
            <a:r>
              <a:rPr lang="en-US" dirty="0" err="1" smtClean="0"/>
              <a:t>gedaan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nl-NL" altLang="en-US" dirty="0"/>
              <a:t>Lokalen bij het probleem betrekken</a:t>
            </a:r>
          </a:p>
          <a:p>
            <a:pPr>
              <a:buFontTx/>
              <a:buChar char="-"/>
            </a:pPr>
            <a:r>
              <a:rPr lang="nl-NL" altLang="en-US" dirty="0"/>
              <a:t>Greedy algoritme als </a:t>
            </a:r>
            <a:r>
              <a:rPr lang="nl-NL" altLang="en-US" dirty="0" smtClean="0"/>
              <a:t>beginsituatie</a:t>
            </a:r>
          </a:p>
          <a:p>
            <a:pPr>
              <a:buFontTx/>
              <a:buChar char="-"/>
            </a:pPr>
            <a:r>
              <a:rPr lang="nl-NL" altLang="en-US" dirty="0" smtClean="0"/>
              <a:t>Bonuspunt toevoegen</a:t>
            </a:r>
            <a:endParaRPr lang="nl-NL" altLang="en-US" dirty="0"/>
          </a:p>
          <a:p>
            <a:pPr marL="0" indent="0">
              <a:buFontTx/>
              <a:buNone/>
            </a:pPr>
            <a:endParaRPr lang="nl-NL" alt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rooster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155" y="1318279"/>
            <a:ext cx="2921226" cy="551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</a:t>
            </a:r>
            <a:r>
              <a:rPr lang="en-US" dirty="0" err="1" smtClean="0"/>
              <a:t>functie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881987" y="1188303"/>
            <a:ext cx="7657337" cy="2040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Arial" panose="020B0604020202020204"/>
              <a:buNone/>
            </a:pPr>
            <a:r>
              <a:rPr lang="en-US" dirty="0" err="1" smtClean="0"/>
              <a:t>Maluspunten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Student die </a:t>
            </a:r>
            <a:r>
              <a:rPr lang="en-US" dirty="0" err="1" smtClean="0"/>
              <a:t>meedere</a:t>
            </a:r>
            <a:r>
              <a:rPr lang="en-US" dirty="0" smtClean="0"/>
              <a:t> </a:t>
            </a:r>
            <a:r>
              <a:rPr lang="en-US" dirty="0" err="1" smtClean="0"/>
              <a:t>vakken</a:t>
            </a:r>
            <a:r>
              <a:rPr lang="en-US" dirty="0" smtClean="0"/>
              <a:t> in 1 </a:t>
            </a:r>
            <a:r>
              <a:rPr lang="en-US" dirty="0" err="1" smtClean="0"/>
              <a:t>tijdslot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(</a:t>
            </a:r>
            <a:r>
              <a:rPr lang="en-US" dirty="0" err="1" smtClean="0"/>
              <a:t>dubbele</a:t>
            </a:r>
            <a:r>
              <a:rPr lang="en-US" dirty="0" smtClean="0"/>
              <a:t> </a:t>
            </a:r>
            <a:r>
              <a:rPr lang="en-US" dirty="0" err="1" smtClean="0"/>
              <a:t>boekingen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Studenten</a:t>
            </a:r>
            <a:r>
              <a:rPr lang="en-US" dirty="0" smtClean="0"/>
              <a:t> die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in het </a:t>
            </a:r>
            <a:r>
              <a:rPr lang="en-US" dirty="0" err="1" smtClean="0"/>
              <a:t>lokaal</a:t>
            </a:r>
            <a:r>
              <a:rPr lang="en-US" dirty="0" smtClean="0"/>
              <a:t> </a:t>
            </a:r>
            <a:r>
              <a:rPr lang="en-US" dirty="0" err="1" smtClean="0"/>
              <a:t>passen</a:t>
            </a:r>
            <a:r>
              <a:rPr lang="en-US" dirty="0" smtClean="0"/>
              <a:t>** (</a:t>
            </a:r>
            <a:r>
              <a:rPr lang="en-US" dirty="0" err="1" smtClean="0"/>
              <a:t>lokaalindeling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nl-NL" altLang="en-US" dirty="0" smtClean="0"/>
              <a:t>N activiteiten moeten over N dagen verdeeld worden.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32" y="3860121"/>
            <a:ext cx="3916080" cy="293706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737" y="1137350"/>
            <a:ext cx="4126774" cy="295815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27" y="1137350"/>
            <a:ext cx="4031539" cy="2889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WI-UvA.jpg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" r="11075"/>
          <a:stretch>
            <a:fillRect/>
          </a:stretch>
        </p:blipFill>
        <p:spPr>
          <a:xfrm>
            <a:off x="0" y="0"/>
            <a:ext cx="9144000" cy="6875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6" name="Picture 5" descr="logo@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6126162"/>
            <a:ext cx="1465796" cy="70624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713943" cy="353545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95" y="1600200"/>
            <a:ext cx="4713942" cy="3535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245</Words>
  <Application>Microsoft Office PowerPoint</Application>
  <PresentationFormat>Diavoorstelling (4:3)</PresentationFormat>
  <Paragraphs>68</Paragraphs>
  <Slides>11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Lectures&amp;Lesroosters</vt:lpstr>
      <vt:lpstr>Het probleem:</vt:lpstr>
      <vt:lpstr>Het probleem:</vt:lpstr>
      <vt:lpstr>De oplossing</vt:lpstr>
      <vt:lpstr>De oplossing</vt:lpstr>
      <vt:lpstr>Random rooster</vt:lpstr>
      <vt:lpstr>Rating functie</vt:lpstr>
      <vt:lpstr>Hill Climber</vt:lpstr>
      <vt:lpstr>Simulated Annealing</vt:lpstr>
      <vt:lpstr>Simulated Annealing</vt:lpstr>
      <vt:lpstr>Hoe verder?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Lectures&amp;Lesroosters</dc:title>
  <dc:creator>Yamie</dc:creator>
  <cp:lastModifiedBy>Melissa Wijngaarden</cp:lastModifiedBy>
  <cp:revision>14</cp:revision>
  <dcterms:created xsi:type="dcterms:W3CDTF">2017-05-03T13:26:00Z</dcterms:created>
  <dcterms:modified xsi:type="dcterms:W3CDTF">2017-05-04T12:48:08Z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