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58" r:id="rId6"/>
    <p:sldId id="265" r:id="rId7"/>
    <p:sldId id="262" r:id="rId8"/>
    <p:sldId id="259" r:id="rId9"/>
    <p:sldId id="263" r:id="rId10"/>
    <p:sldId id="26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5BAD-5024-4EDC-8A4F-2FCD2D4A2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3DE15C-E5D7-43A1-9E19-A11988D1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A40ED5E-E27A-490D-B88F-0BE01B395115}"/>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5" name="Footer Placeholder 4">
            <a:extLst>
              <a:ext uri="{FF2B5EF4-FFF2-40B4-BE49-F238E27FC236}">
                <a16:creationId xmlns:a16="http://schemas.microsoft.com/office/drawing/2014/main" id="{FEDAC699-CD8C-4E9B-B40D-0BD8BFCB81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813E0C-AE6E-4BA4-B09F-0075A7B923BE}"/>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307236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4E00-BDDB-4C02-AD1C-B66CC82B09A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A07D59-C2E2-4F9E-A033-1341A4DC04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9B1485-1185-4EA6-BB18-62926F36DAFA}"/>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5" name="Footer Placeholder 4">
            <a:extLst>
              <a:ext uri="{FF2B5EF4-FFF2-40B4-BE49-F238E27FC236}">
                <a16:creationId xmlns:a16="http://schemas.microsoft.com/office/drawing/2014/main" id="{DE818618-713B-4396-8A41-C06E1CBC04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D0CE5E-E892-4E46-ADC8-BFA23EFDB4B9}"/>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365836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CFF92-5089-4A2F-9AC9-C9FC33EC00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7F7D5-D7AC-450C-ABDF-07FD9D7784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E15AD5-0D2B-401C-A3A1-1B8B07812820}"/>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5" name="Footer Placeholder 4">
            <a:extLst>
              <a:ext uri="{FF2B5EF4-FFF2-40B4-BE49-F238E27FC236}">
                <a16:creationId xmlns:a16="http://schemas.microsoft.com/office/drawing/2014/main" id="{A3F3AAD6-6D2F-4608-ACB5-A6DD7D8299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D4E35A-92F5-4753-847B-353589C3ED3A}"/>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322447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5B12-194D-4CD2-9445-66AFD6F37A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39D61B-C53F-4CE0-B12F-EB0D0A731C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C6D89E-95E0-4466-BA16-DDAC740FF118}"/>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5" name="Footer Placeholder 4">
            <a:extLst>
              <a:ext uri="{FF2B5EF4-FFF2-40B4-BE49-F238E27FC236}">
                <a16:creationId xmlns:a16="http://schemas.microsoft.com/office/drawing/2014/main" id="{1078E7B5-C58F-4D27-8848-13FF6695FF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68A3D5-C52B-43DE-AFDC-F9BD1A1EA8B5}"/>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263843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4AC1-B678-4046-96D9-7F7A7D726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704C13E-2F7E-4130-8158-AE7350C1E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849901-1771-481A-AF17-D9F803628B45}"/>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5" name="Footer Placeholder 4">
            <a:extLst>
              <a:ext uri="{FF2B5EF4-FFF2-40B4-BE49-F238E27FC236}">
                <a16:creationId xmlns:a16="http://schemas.microsoft.com/office/drawing/2014/main" id="{F6B47379-8E9A-430E-9B33-95D3BE4695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98B436-90FA-4B29-B7FC-9830926922EF}"/>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383870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FA34-FE50-42D2-8518-8A1A10064D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93E120-4171-4DAB-B51B-BAFE502F26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851BD24-40E5-458A-99B2-D4F96BE213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DBB6AEF-B343-4B55-B66E-A314C55E2711}"/>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6" name="Footer Placeholder 5">
            <a:extLst>
              <a:ext uri="{FF2B5EF4-FFF2-40B4-BE49-F238E27FC236}">
                <a16:creationId xmlns:a16="http://schemas.microsoft.com/office/drawing/2014/main" id="{1A5D54A6-8033-43C6-BDBC-CA55390D2E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4647A0-7695-4A91-9030-4FFD8C1D4820}"/>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278167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F7BB-2398-4BB2-A217-2C2BAAB2C6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D75771-0BB2-427E-8031-94A17281B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6462B0-C20E-4165-BBAD-38AD53CE27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BD77DA5-EF27-435D-AAA6-02E4E78B5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C16732-0CD3-429F-A450-1AA86F35B5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65AD9FF-A636-432A-AA5F-52698D58520A}"/>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8" name="Footer Placeholder 7">
            <a:extLst>
              <a:ext uri="{FF2B5EF4-FFF2-40B4-BE49-F238E27FC236}">
                <a16:creationId xmlns:a16="http://schemas.microsoft.com/office/drawing/2014/main" id="{EC401911-8BC3-43DF-B868-7C76A31AA0F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052C132-DC0D-40D7-9683-33E4C67A8273}"/>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417111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6710-39C3-4437-81B5-7F31B567F85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372A4B9-9315-4930-9FE8-923F475E6D44}"/>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4" name="Footer Placeholder 3">
            <a:extLst>
              <a:ext uri="{FF2B5EF4-FFF2-40B4-BE49-F238E27FC236}">
                <a16:creationId xmlns:a16="http://schemas.microsoft.com/office/drawing/2014/main" id="{E3BA1232-CC7A-4D84-9FA2-46E7B451B97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12B2A8-C221-4EEE-8460-F6E760060408}"/>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139763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C68EE-66FB-4B53-A184-FBCB652AAD11}"/>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3" name="Footer Placeholder 2">
            <a:extLst>
              <a:ext uri="{FF2B5EF4-FFF2-40B4-BE49-F238E27FC236}">
                <a16:creationId xmlns:a16="http://schemas.microsoft.com/office/drawing/2014/main" id="{DDC1A6C4-F1C6-4B0E-8199-CD442D5601E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E3EF960-B6CF-417A-97C1-175DA3F2DB8F}"/>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350125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F91E-7C8D-4394-9DD8-FA518939A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ADFE44C-D0AE-41A6-906D-40C125EEE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84518E6-4040-4884-84B5-6EC66EBAA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670666-AD71-48BF-87F6-1C8D1F86B9D7}"/>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6" name="Footer Placeholder 5">
            <a:extLst>
              <a:ext uri="{FF2B5EF4-FFF2-40B4-BE49-F238E27FC236}">
                <a16:creationId xmlns:a16="http://schemas.microsoft.com/office/drawing/2014/main" id="{91F133F5-AA11-42CB-AD81-18516F0D4D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B2C05A-7F13-4384-AA44-F01180AC97C4}"/>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51270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F595-5AC5-46DD-BE6D-34B2D0821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3AF90E5-4715-4585-ADF7-0942B991F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2FE9A4-7720-46B1-9AC6-B1685A76F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6C90CB-A60A-4068-9F07-6764655C2711}"/>
              </a:ext>
            </a:extLst>
          </p:cNvPr>
          <p:cNvSpPr>
            <a:spLocks noGrp="1"/>
          </p:cNvSpPr>
          <p:nvPr>
            <p:ph type="dt" sz="half" idx="10"/>
          </p:nvPr>
        </p:nvSpPr>
        <p:spPr/>
        <p:txBody>
          <a:bodyPr/>
          <a:lstStyle/>
          <a:p>
            <a:fld id="{4FFE3557-54BB-42B8-A256-772E7D5DBB59}" type="datetimeFigureOut">
              <a:rPr lang="en-GB" smtClean="0"/>
              <a:t>15/03/2019</a:t>
            </a:fld>
            <a:endParaRPr lang="en-GB"/>
          </a:p>
        </p:txBody>
      </p:sp>
      <p:sp>
        <p:nvSpPr>
          <p:cNvPr id="6" name="Footer Placeholder 5">
            <a:extLst>
              <a:ext uri="{FF2B5EF4-FFF2-40B4-BE49-F238E27FC236}">
                <a16:creationId xmlns:a16="http://schemas.microsoft.com/office/drawing/2014/main" id="{276D4F6B-4B14-4967-8CFA-7D4B7973E2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C2E362-0CE5-47DE-9B44-D13A5BFC57FC}"/>
              </a:ext>
            </a:extLst>
          </p:cNvPr>
          <p:cNvSpPr>
            <a:spLocks noGrp="1"/>
          </p:cNvSpPr>
          <p:nvPr>
            <p:ph type="sldNum" sz="quarter" idx="12"/>
          </p:nvPr>
        </p:nvSpPr>
        <p:spPr/>
        <p:txBody>
          <a:bodyPr/>
          <a:lstStyle/>
          <a:p>
            <a:fld id="{97F1629A-EBA9-438C-A4A1-2CBC61757E5E}" type="slidenum">
              <a:rPr lang="en-GB" smtClean="0"/>
              <a:t>‹#›</a:t>
            </a:fld>
            <a:endParaRPr lang="en-GB"/>
          </a:p>
        </p:txBody>
      </p:sp>
    </p:spTree>
    <p:extLst>
      <p:ext uri="{BB962C8B-B14F-4D97-AF65-F5344CB8AC3E}">
        <p14:creationId xmlns:p14="http://schemas.microsoft.com/office/powerpoint/2010/main" val="324636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0AAA8-3FD9-40A8-BF65-0EB733F3C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A49DA5-CC72-414D-9FA9-740A52970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944498-4065-46DC-9374-8A9967891F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E3557-54BB-42B8-A256-772E7D5DBB59}" type="datetimeFigureOut">
              <a:rPr lang="en-GB" smtClean="0"/>
              <a:t>15/03/2019</a:t>
            </a:fld>
            <a:endParaRPr lang="en-GB"/>
          </a:p>
        </p:txBody>
      </p:sp>
      <p:sp>
        <p:nvSpPr>
          <p:cNvPr id="5" name="Footer Placeholder 4">
            <a:extLst>
              <a:ext uri="{FF2B5EF4-FFF2-40B4-BE49-F238E27FC236}">
                <a16:creationId xmlns:a16="http://schemas.microsoft.com/office/drawing/2014/main" id="{7EA7E238-738B-4F7C-BA90-DE11726CE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4AC5DE-D273-43A1-8917-DA170E1AC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1629A-EBA9-438C-A4A1-2CBC61757E5E}" type="slidenum">
              <a:rPr lang="en-GB" smtClean="0"/>
              <a:t>‹#›</a:t>
            </a:fld>
            <a:endParaRPr lang="en-GB"/>
          </a:p>
        </p:txBody>
      </p:sp>
    </p:spTree>
    <p:extLst>
      <p:ext uri="{BB962C8B-B14F-4D97-AF65-F5344CB8AC3E}">
        <p14:creationId xmlns:p14="http://schemas.microsoft.com/office/powerpoint/2010/main" val="2126127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AEFE-4B56-4C16-82F9-AB85347AB7BA}"/>
              </a:ext>
            </a:extLst>
          </p:cNvPr>
          <p:cNvSpPr>
            <a:spLocks noGrp="1"/>
          </p:cNvSpPr>
          <p:nvPr>
            <p:ph type="ctrTitle"/>
          </p:nvPr>
        </p:nvSpPr>
        <p:spPr/>
        <p:txBody>
          <a:bodyPr/>
          <a:lstStyle/>
          <a:p>
            <a:r>
              <a:rPr lang="en-GB" dirty="0"/>
              <a:t>Jungle Run</a:t>
            </a:r>
          </a:p>
        </p:txBody>
      </p:sp>
      <p:sp>
        <p:nvSpPr>
          <p:cNvPr id="3" name="Subtitle 2">
            <a:extLst>
              <a:ext uri="{FF2B5EF4-FFF2-40B4-BE49-F238E27FC236}">
                <a16:creationId xmlns:a16="http://schemas.microsoft.com/office/drawing/2014/main" id="{18B1D696-C86F-4448-8472-68C043C5A621}"/>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03535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10FD-AE89-493A-8010-3FB792D32D53}"/>
              </a:ext>
            </a:extLst>
          </p:cNvPr>
          <p:cNvSpPr>
            <a:spLocks noGrp="1"/>
          </p:cNvSpPr>
          <p:nvPr>
            <p:ph type="title"/>
          </p:nvPr>
        </p:nvSpPr>
        <p:spPr/>
        <p:txBody>
          <a:bodyPr/>
          <a:lstStyle/>
          <a:p>
            <a:r>
              <a:rPr lang="en-GB" dirty="0"/>
              <a:t>Post Production- User Evaluation </a:t>
            </a:r>
          </a:p>
        </p:txBody>
      </p:sp>
      <p:graphicFrame>
        <p:nvGraphicFramePr>
          <p:cNvPr id="4" name="Table 3">
            <a:extLst>
              <a:ext uri="{FF2B5EF4-FFF2-40B4-BE49-F238E27FC236}">
                <a16:creationId xmlns:a16="http://schemas.microsoft.com/office/drawing/2014/main" id="{380749A9-FAC4-4CF6-838A-19CD396587DD}"/>
              </a:ext>
            </a:extLst>
          </p:cNvPr>
          <p:cNvGraphicFramePr>
            <a:graphicFrameLocks noGrp="1"/>
          </p:cNvGraphicFramePr>
          <p:nvPr>
            <p:extLst>
              <p:ext uri="{D42A27DB-BD31-4B8C-83A1-F6EECF244321}">
                <p14:modId xmlns:p14="http://schemas.microsoft.com/office/powerpoint/2010/main" val="2219072764"/>
              </p:ext>
            </p:extLst>
          </p:nvPr>
        </p:nvGraphicFramePr>
        <p:xfrm>
          <a:off x="362998" y="1545290"/>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82101200"/>
                    </a:ext>
                  </a:extLst>
                </a:gridCol>
                <a:gridCol w="4064000">
                  <a:extLst>
                    <a:ext uri="{9D8B030D-6E8A-4147-A177-3AD203B41FA5}">
                      <a16:colId xmlns:a16="http://schemas.microsoft.com/office/drawing/2014/main" val="3606416438"/>
                    </a:ext>
                  </a:extLst>
                </a:gridCol>
              </a:tblGrid>
              <a:tr h="370840">
                <a:tc>
                  <a:txBody>
                    <a:bodyPr/>
                    <a:lstStyle/>
                    <a:p>
                      <a:r>
                        <a:rPr lang="en-GB" dirty="0"/>
                        <a:t>User Testing </a:t>
                      </a:r>
                    </a:p>
                  </a:txBody>
                  <a:tcPr/>
                </a:tc>
                <a:tc>
                  <a:txBody>
                    <a:bodyPr/>
                    <a:lstStyle/>
                    <a:p>
                      <a:r>
                        <a:rPr lang="en-GB" dirty="0"/>
                        <a:t>Ratings </a:t>
                      </a:r>
                    </a:p>
                  </a:txBody>
                  <a:tcPr/>
                </a:tc>
                <a:extLst>
                  <a:ext uri="{0D108BD9-81ED-4DB2-BD59-A6C34878D82A}">
                    <a16:rowId xmlns:a16="http://schemas.microsoft.com/office/drawing/2014/main" val="4152718168"/>
                  </a:ext>
                </a:extLst>
              </a:tr>
              <a:tr h="370840">
                <a:tc>
                  <a:txBody>
                    <a:bodyPr/>
                    <a:lstStyle/>
                    <a:p>
                      <a:r>
                        <a:rPr lang="en-GB" dirty="0"/>
                        <a:t>Menu Works </a:t>
                      </a:r>
                    </a:p>
                  </a:txBody>
                  <a:tcPr/>
                </a:tc>
                <a:tc>
                  <a:txBody>
                    <a:bodyPr/>
                    <a:lstStyle/>
                    <a:p>
                      <a:r>
                        <a:rPr lang="en-GB" dirty="0"/>
                        <a:t>5</a:t>
                      </a:r>
                    </a:p>
                  </a:txBody>
                  <a:tcPr/>
                </a:tc>
                <a:extLst>
                  <a:ext uri="{0D108BD9-81ED-4DB2-BD59-A6C34878D82A}">
                    <a16:rowId xmlns:a16="http://schemas.microsoft.com/office/drawing/2014/main" val="3264182277"/>
                  </a:ext>
                </a:extLst>
              </a:tr>
              <a:tr h="370840">
                <a:tc>
                  <a:txBody>
                    <a:bodyPr/>
                    <a:lstStyle/>
                    <a:p>
                      <a:r>
                        <a:rPr lang="en-GB" dirty="0"/>
                        <a:t>Character Walks</a:t>
                      </a:r>
                    </a:p>
                  </a:txBody>
                  <a:tcPr/>
                </a:tc>
                <a:tc>
                  <a:txBody>
                    <a:bodyPr/>
                    <a:lstStyle/>
                    <a:p>
                      <a:r>
                        <a:rPr lang="en-GB" dirty="0"/>
                        <a:t>5</a:t>
                      </a:r>
                    </a:p>
                  </a:txBody>
                  <a:tcPr/>
                </a:tc>
                <a:extLst>
                  <a:ext uri="{0D108BD9-81ED-4DB2-BD59-A6C34878D82A}">
                    <a16:rowId xmlns:a16="http://schemas.microsoft.com/office/drawing/2014/main" val="3738428959"/>
                  </a:ext>
                </a:extLst>
              </a:tr>
              <a:tr h="370840">
                <a:tc>
                  <a:txBody>
                    <a:bodyPr/>
                    <a:lstStyle/>
                    <a:p>
                      <a:r>
                        <a:rPr lang="en-GB" dirty="0"/>
                        <a:t>Animation looks good </a:t>
                      </a:r>
                    </a:p>
                  </a:txBody>
                  <a:tcPr/>
                </a:tc>
                <a:tc>
                  <a:txBody>
                    <a:bodyPr/>
                    <a:lstStyle/>
                    <a:p>
                      <a:r>
                        <a:rPr lang="en-GB" dirty="0"/>
                        <a:t>4</a:t>
                      </a:r>
                    </a:p>
                  </a:txBody>
                  <a:tcPr/>
                </a:tc>
                <a:extLst>
                  <a:ext uri="{0D108BD9-81ED-4DB2-BD59-A6C34878D82A}">
                    <a16:rowId xmlns:a16="http://schemas.microsoft.com/office/drawing/2014/main" val="3418583922"/>
                  </a:ext>
                </a:extLst>
              </a:tr>
              <a:tr h="370840">
                <a:tc>
                  <a:txBody>
                    <a:bodyPr/>
                    <a:lstStyle/>
                    <a:p>
                      <a:r>
                        <a:rPr lang="en-GB" dirty="0"/>
                        <a:t>Enemies Work</a:t>
                      </a:r>
                    </a:p>
                  </a:txBody>
                  <a:tcPr/>
                </a:tc>
                <a:tc>
                  <a:txBody>
                    <a:bodyPr/>
                    <a:lstStyle/>
                    <a:p>
                      <a:r>
                        <a:rPr lang="en-GB" dirty="0"/>
                        <a:t>3</a:t>
                      </a:r>
                    </a:p>
                  </a:txBody>
                  <a:tcPr/>
                </a:tc>
                <a:extLst>
                  <a:ext uri="{0D108BD9-81ED-4DB2-BD59-A6C34878D82A}">
                    <a16:rowId xmlns:a16="http://schemas.microsoft.com/office/drawing/2014/main" val="3963082255"/>
                  </a:ext>
                </a:extLst>
              </a:tr>
              <a:tr h="370840">
                <a:tc>
                  <a:txBody>
                    <a:bodyPr/>
                    <a:lstStyle/>
                    <a:p>
                      <a:r>
                        <a:rPr lang="en-GB" dirty="0"/>
                        <a:t>Restarting After death </a:t>
                      </a:r>
                    </a:p>
                  </a:txBody>
                  <a:tcPr/>
                </a:tc>
                <a:tc>
                  <a:txBody>
                    <a:bodyPr/>
                    <a:lstStyle/>
                    <a:p>
                      <a:r>
                        <a:rPr lang="en-GB" dirty="0"/>
                        <a:t>4</a:t>
                      </a:r>
                    </a:p>
                  </a:txBody>
                  <a:tcPr/>
                </a:tc>
                <a:extLst>
                  <a:ext uri="{0D108BD9-81ED-4DB2-BD59-A6C34878D82A}">
                    <a16:rowId xmlns:a16="http://schemas.microsoft.com/office/drawing/2014/main" val="610613386"/>
                  </a:ext>
                </a:extLst>
              </a:tr>
              <a:tr h="370840">
                <a:tc>
                  <a:txBody>
                    <a:bodyPr/>
                    <a:lstStyle/>
                    <a:p>
                      <a:r>
                        <a:rPr lang="en-GB" dirty="0"/>
                        <a:t>Win/Lose Screen works  </a:t>
                      </a:r>
                    </a:p>
                  </a:txBody>
                  <a:tcPr/>
                </a:tc>
                <a:tc>
                  <a:txBody>
                    <a:bodyPr/>
                    <a:lstStyle/>
                    <a:p>
                      <a:r>
                        <a:rPr lang="en-GB" dirty="0"/>
                        <a:t>4</a:t>
                      </a:r>
                    </a:p>
                  </a:txBody>
                  <a:tcPr/>
                </a:tc>
                <a:extLst>
                  <a:ext uri="{0D108BD9-81ED-4DB2-BD59-A6C34878D82A}">
                    <a16:rowId xmlns:a16="http://schemas.microsoft.com/office/drawing/2014/main" val="1663176444"/>
                  </a:ext>
                </a:extLst>
              </a:tr>
              <a:tr h="370840">
                <a:tc>
                  <a:txBody>
                    <a:bodyPr/>
                    <a:lstStyle/>
                    <a:p>
                      <a:r>
                        <a:rPr lang="en-GB" dirty="0"/>
                        <a:t>Sound Effects Work</a:t>
                      </a:r>
                    </a:p>
                  </a:txBody>
                  <a:tcPr/>
                </a:tc>
                <a:tc>
                  <a:txBody>
                    <a:bodyPr/>
                    <a:lstStyle/>
                    <a:p>
                      <a:r>
                        <a:rPr lang="en-GB" dirty="0"/>
                        <a:t>4</a:t>
                      </a:r>
                    </a:p>
                  </a:txBody>
                  <a:tcPr/>
                </a:tc>
                <a:extLst>
                  <a:ext uri="{0D108BD9-81ED-4DB2-BD59-A6C34878D82A}">
                    <a16:rowId xmlns:a16="http://schemas.microsoft.com/office/drawing/2014/main" val="1217904180"/>
                  </a:ext>
                </a:extLst>
              </a:tr>
            </a:tbl>
          </a:graphicData>
        </a:graphic>
      </p:graphicFrame>
    </p:spTree>
    <p:extLst>
      <p:ext uri="{BB962C8B-B14F-4D97-AF65-F5344CB8AC3E}">
        <p14:creationId xmlns:p14="http://schemas.microsoft.com/office/powerpoint/2010/main" val="320069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9BD9-6828-48AF-801A-7B130CE2FEEE}"/>
              </a:ext>
            </a:extLst>
          </p:cNvPr>
          <p:cNvSpPr>
            <a:spLocks noGrp="1"/>
          </p:cNvSpPr>
          <p:nvPr>
            <p:ph type="title"/>
          </p:nvPr>
        </p:nvSpPr>
        <p:spPr/>
        <p:txBody>
          <a:bodyPr/>
          <a:lstStyle/>
          <a:p>
            <a:r>
              <a:rPr lang="en-GB" dirty="0"/>
              <a:t>How it could be improved</a:t>
            </a:r>
          </a:p>
        </p:txBody>
      </p:sp>
      <p:sp>
        <p:nvSpPr>
          <p:cNvPr id="3" name="Content Placeholder 2">
            <a:extLst>
              <a:ext uri="{FF2B5EF4-FFF2-40B4-BE49-F238E27FC236}">
                <a16:creationId xmlns:a16="http://schemas.microsoft.com/office/drawing/2014/main" id="{2931A57C-F0F2-4D8D-B825-D3D228B843AF}"/>
              </a:ext>
            </a:extLst>
          </p:cNvPr>
          <p:cNvSpPr>
            <a:spLocks noGrp="1"/>
          </p:cNvSpPr>
          <p:nvPr>
            <p:ph idx="1"/>
          </p:nvPr>
        </p:nvSpPr>
        <p:spPr/>
        <p:txBody>
          <a:bodyPr/>
          <a:lstStyle/>
          <a:p>
            <a:r>
              <a:rPr lang="en-GB" dirty="0"/>
              <a:t>Having the levels and the game be more longer, with checkpoints. </a:t>
            </a:r>
          </a:p>
          <a:p>
            <a:r>
              <a:rPr lang="en-GB" dirty="0"/>
              <a:t>Making the levels tougher and also adding a few more animations, maybe a jump animation. </a:t>
            </a:r>
          </a:p>
        </p:txBody>
      </p:sp>
    </p:spTree>
    <p:extLst>
      <p:ext uri="{BB962C8B-B14F-4D97-AF65-F5344CB8AC3E}">
        <p14:creationId xmlns:p14="http://schemas.microsoft.com/office/powerpoint/2010/main" val="287348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5F94-A744-4738-9FF3-718104C2760A}"/>
              </a:ext>
            </a:extLst>
          </p:cNvPr>
          <p:cNvSpPr>
            <a:spLocks noGrp="1"/>
          </p:cNvSpPr>
          <p:nvPr>
            <p:ph type="title"/>
          </p:nvPr>
        </p:nvSpPr>
        <p:spPr/>
        <p:txBody>
          <a:bodyPr/>
          <a:lstStyle/>
          <a:p>
            <a:r>
              <a:rPr lang="en-GB" dirty="0"/>
              <a:t>Group Members and Roles </a:t>
            </a:r>
          </a:p>
        </p:txBody>
      </p:sp>
      <p:sp>
        <p:nvSpPr>
          <p:cNvPr id="3" name="Content Placeholder 2">
            <a:extLst>
              <a:ext uri="{FF2B5EF4-FFF2-40B4-BE49-F238E27FC236}">
                <a16:creationId xmlns:a16="http://schemas.microsoft.com/office/drawing/2014/main" id="{6694C5FD-AA6B-4D60-8BB7-69B1316A18CE}"/>
              </a:ext>
            </a:extLst>
          </p:cNvPr>
          <p:cNvSpPr>
            <a:spLocks noGrp="1"/>
          </p:cNvSpPr>
          <p:nvPr>
            <p:ph idx="1"/>
          </p:nvPr>
        </p:nvSpPr>
        <p:spPr/>
        <p:txBody>
          <a:bodyPr/>
          <a:lstStyle/>
          <a:p>
            <a:r>
              <a:rPr lang="en-GB" dirty="0"/>
              <a:t>Yamil Tarabin- Designer </a:t>
            </a:r>
          </a:p>
          <a:p>
            <a:r>
              <a:rPr lang="en-GB" dirty="0"/>
              <a:t>Jonathan Toulson- Designer </a:t>
            </a:r>
          </a:p>
          <a:p>
            <a:r>
              <a:rPr lang="en-GB" dirty="0"/>
              <a:t>Thomas Gilchrist- Artist </a:t>
            </a:r>
          </a:p>
          <a:p>
            <a:r>
              <a:rPr lang="en-GB" dirty="0"/>
              <a:t>Jamie Barnes- Artist </a:t>
            </a:r>
          </a:p>
          <a:p>
            <a:r>
              <a:rPr lang="en-GB" dirty="0"/>
              <a:t>Harvin Johal- Programmer</a:t>
            </a:r>
          </a:p>
        </p:txBody>
      </p:sp>
    </p:spTree>
    <p:extLst>
      <p:ext uri="{BB962C8B-B14F-4D97-AF65-F5344CB8AC3E}">
        <p14:creationId xmlns:p14="http://schemas.microsoft.com/office/powerpoint/2010/main" val="316374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695E-C8AC-4FFA-BA02-CB352F6545EF}"/>
              </a:ext>
            </a:extLst>
          </p:cNvPr>
          <p:cNvSpPr>
            <a:spLocks noGrp="1"/>
          </p:cNvSpPr>
          <p:nvPr>
            <p:ph type="title"/>
          </p:nvPr>
        </p:nvSpPr>
        <p:spPr/>
        <p:txBody>
          <a:bodyPr/>
          <a:lstStyle/>
          <a:p>
            <a:r>
              <a:rPr lang="en-GB" dirty="0"/>
              <a:t>Idea And Concept </a:t>
            </a:r>
          </a:p>
        </p:txBody>
      </p:sp>
      <p:sp>
        <p:nvSpPr>
          <p:cNvPr id="3" name="Content Placeholder 2">
            <a:extLst>
              <a:ext uri="{FF2B5EF4-FFF2-40B4-BE49-F238E27FC236}">
                <a16:creationId xmlns:a16="http://schemas.microsoft.com/office/drawing/2014/main" id="{C879FB06-7E8A-456F-9ED9-0B0D42D7E160}"/>
              </a:ext>
            </a:extLst>
          </p:cNvPr>
          <p:cNvSpPr>
            <a:spLocks noGrp="1"/>
          </p:cNvSpPr>
          <p:nvPr>
            <p:ph idx="1"/>
          </p:nvPr>
        </p:nvSpPr>
        <p:spPr/>
        <p:txBody>
          <a:bodyPr>
            <a:normAutofit fontScale="77500" lnSpcReduction="20000"/>
          </a:bodyPr>
          <a:lstStyle/>
          <a:p>
            <a:r>
              <a:rPr lang="en-GB" dirty="0"/>
              <a:t>The artefact that the group envisions is a 2D platformer game called Jungle Run with a cartoon art style, the player will control a female scientist with white hair that works in the research and development department of a company that produces energy drinks, the scientist has gone to a tropical jungle to find new ingredients to create new flavours of energy drinks. On her journey to find new ingredients, the scientist encounters various obstacles that she will have to surpass in order to continue. </a:t>
            </a:r>
          </a:p>
          <a:p>
            <a:r>
              <a:rPr lang="en-GB" dirty="0"/>
              <a:t>The game will revolve around the scientist finding the ingredients, and when the obstacles are encountered, the scientist will use the aforementioned ingredients to make the energy drink that will grant her a power up (each ingredient has its own power up) and permit her to surpass the obstacle. </a:t>
            </a:r>
          </a:p>
          <a:p>
            <a:r>
              <a:rPr lang="en-GB" dirty="0"/>
              <a:t>The game will feature a level system with stages. There will be two levels and in each there will be three stages, each stage will feature one of the ingredients and an obstacle that can only be surpassed when the ingredient found in that stage is converted into an energy drink and drank. The player will have three lives, when the player dies, he will respawn in the last checkpoint. If all three lives are lost the player will be sent back to the start of the level. </a:t>
            </a:r>
          </a:p>
        </p:txBody>
      </p:sp>
    </p:spTree>
    <p:extLst>
      <p:ext uri="{BB962C8B-B14F-4D97-AF65-F5344CB8AC3E}">
        <p14:creationId xmlns:p14="http://schemas.microsoft.com/office/powerpoint/2010/main" val="295158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F665-C8D8-42C1-AD66-7CA023994564}"/>
              </a:ext>
            </a:extLst>
          </p:cNvPr>
          <p:cNvSpPr>
            <a:spLocks noGrp="1"/>
          </p:cNvSpPr>
          <p:nvPr>
            <p:ph type="title"/>
          </p:nvPr>
        </p:nvSpPr>
        <p:spPr/>
        <p:txBody>
          <a:bodyPr/>
          <a:lstStyle/>
          <a:p>
            <a:r>
              <a:rPr lang="en-GB" dirty="0"/>
              <a:t>Pre-Production- Low Fidelity</a:t>
            </a:r>
          </a:p>
        </p:txBody>
      </p:sp>
      <p:pic>
        <p:nvPicPr>
          <p:cNvPr id="4098" name="Picture 2" descr="Book 1.PNG">
            <a:extLst>
              <a:ext uri="{FF2B5EF4-FFF2-40B4-BE49-F238E27FC236}">
                <a16:creationId xmlns:a16="http://schemas.microsoft.com/office/drawing/2014/main" id="{4250560C-2810-4056-A7D9-4385EECF1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88" y="1906387"/>
            <a:ext cx="1440446" cy="128455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ook 2.PNG">
            <a:extLst>
              <a:ext uri="{FF2B5EF4-FFF2-40B4-BE49-F238E27FC236}">
                <a16:creationId xmlns:a16="http://schemas.microsoft.com/office/drawing/2014/main" id="{C3FAC3A6-2462-4A7B-8114-2762E7036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480" y="2001148"/>
            <a:ext cx="1315697" cy="11897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ackgrounds.PNG">
            <a:extLst>
              <a:ext uri="{FF2B5EF4-FFF2-40B4-BE49-F238E27FC236}">
                <a16:creationId xmlns:a16="http://schemas.microsoft.com/office/drawing/2014/main" id="{DA576878-AF2B-442D-9B16-1D43BC9BC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89" y="3667060"/>
            <a:ext cx="1676492" cy="9206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Drinks.PNG">
            <a:extLst>
              <a:ext uri="{FF2B5EF4-FFF2-40B4-BE49-F238E27FC236}">
                <a16:creationId xmlns:a16="http://schemas.microsoft.com/office/drawing/2014/main" id="{97E84934-DF1B-479D-BDF5-654D96D6F0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2" y="4816163"/>
            <a:ext cx="2032937" cy="114711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Enemy.PNG">
            <a:extLst>
              <a:ext uri="{FF2B5EF4-FFF2-40B4-BE49-F238E27FC236}">
                <a16:creationId xmlns:a16="http://schemas.microsoft.com/office/drawing/2014/main" id="{F33480AA-6835-479C-85ED-DC2CBAFB0C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4795" y="1882151"/>
            <a:ext cx="32480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Fruit 1.PNG">
            <a:extLst>
              <a:ext uri="{FF2B5EF4-FFF2-40B4-BE49-F238E27FC236}">
                <a16:creationId xmlns:a16="http://schemas.microsoft.com/office/drawing/2014/main" id="{E8B5384D-341F-4973-B0C6-97C98028EC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9099" y="3501401"/>
            <a:ext cx="1167182" cy="137939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Fruit 2.PNG">
            <a:extLst>
              <a:ext uri="{FF2B5EF4-FFF2-40B4-BE49-F238E27FC236}">
                <a16:creationId xmlns:a16="http://schemas.microsoft.com/office/drawing/2014/main" id="{AA609036-9D89-4254-8B47-143FD12F8F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4665" y="4941017"/>
            <a:ext cx="1052512" cy="1323711"/>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Low Fidelity.jpg">
            <a:extLst>
              <a:ext uri="{FF2B5EF4-FFF2-40B4-BE49-F238E27FC236}">
                <a16:creationId xmlns:a16="http://schemas.microsoft.com/office/drawing/2014/main" id="{307C04CB-1394-4A97-BF15-29A3CD8181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3899" y="3692864"/>
            <a:ext cx="2481263" cy="1399467"/>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Run 1.PNG">
            <a:extLst>
              <a:ext uri="{FF2B5EF4-FFF2-40B4-BE49-F238E27FC236}">
                <a16:creationId xmlns:a16="http://schemas.microsoft.com/office/drawing/2014/main" id="{3FB65F98-EE25-47D3-B579-7B433D231E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0500" y="5283794"/>
            <a:ext cx="1143507" cy="1382030"/>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Run 2.PNG">
            <a:extLst>
              <a:ext uri="{FF2B5EF4-FFF2-40B4-BE49-F238E27FC236}">
                <a16:creationId xmlns:a16="http://schemas.microsoft.com/office/drawing/2014/main" id="{5156FA52-F6DE-478F-8687-58F35780C2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5183" y="5283794"/>
            <a:ext cx="1302952" cy="13994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A559E3E3-4EA5-42F0-B183-148E414BAFE5}"/>
              </a:ext>
            </a:extLst>
          </p:cNvPr>
          <p:cNvCxnSpPr>
            <a:cxnSpLocks/>
          </p:cNvCxnSpPr>
          <p:nvPr/>
        </p:nvCxnSpPr>
        <p:spPr>
          <a:xfrm flipV="1">
            <a:off x="6992780" y="4055245"/>
            <a:ext cx="15757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9A712EB-3A6E-4BC1-8CFB-406924973109}"/>
              </a:ext>
            </a:extLst>
          </p:cNvPr>
          <p:cNvSpPr txBox="1"/>
          <p:nvPr/>
        </p:nvSpPr>
        <p:spPr>
          <a:xfrm>
            <a:off x="8646850" y="3369076"/>
            <a:ext cx="2574525" cy="2308324"/>
          </a:xfrm>
          <a:prstGeom prst="rect">
            <a:avLst/>
          </a:prstGeom>
          <a:noFill/>
        </p:spPr>
        <p:txBody>
          <a:bodyPr wrap="square" rtlCol="0">
            <a:spAutoFit/>
          </a:bodyPr>
          <a:lstStyle/>
          <a:p>
            <a:r>
              <a:rPr lang="en-GB" dirty="0"/>
              <a:t>Here are some low level fidelity screenshots that the artists worked on together. A lot of these designs were not used and scrapped, however some were used but just improved upon.   </a:t>
            </a:r>
          </a:p>
        </p:txBody>
      </p:sp>
    </p:spTree>
    <p:extLst>
      <p:ext uri="{BB962C8B-B14F-4D97-AF65-F5344CB8AC3E}">
        <p14:creationId xmlns:p14="http://schemas.microsoft.com/office/powerpoint/2010/main" val="367374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C853-46BF-4C0C-87A2-06C8944D5CBE}"/>
              </a:ext>
            </a:extLst>
          </p:cNvPr>
          <p:cNvSpPr>
            <a:spLocks noGrp="1"/>
          </p:cNvSpPr>
          <p:nvPr>
            <p:ph type="title"/>
          </p:nvPr>
        </p:nvSpPr>
        <p:spPr/>
        <p:txBody>
          <a:bodyPr/>
          <a:lstStyle/>
          <a:p>
            <a:r>
              <a:rPr lang="en-GB" dirty="0"/>
              <a:t>Pre-Production Work- Level Design  </a:t>
            </a:r>
          </a:p>
        </p:txBody>
      </p:sp>
      <p:pic>
        <p:nvPicPr>
          <p:cNvPr id="22" name="Picture 6" descr="Middle Level Jungle.jpg">
            <a:extLst>
              <a:ext uri="{FF2B5EF4-FFF2-40B4-BE49-F238E27FC236}">
                <a16:creationId xmlns:a16="http://schemas.microsoft.com/office/drawing/2014/main" id="{CC32446E-8F9D-48BA-93A6-7665F3877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 y="1484601"/>
            <a:ext cx="2933244" cy="19554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ottom Level Caves.jpg">
            <a:extLst>
              <a:ext uri="{FF2B5EF4-FFF2-40B4-BE49-F238E27FC236}">
                <a16:creationId xmlns:a16="http://schemas.microsoft.com/office/drawing/2014/main" id="{314D1D2E-C2D0-4861-A1B4-4CBDF6F53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198" y="1484601"/>
            <a:ext cx="2933244" cy="19554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op Level Jungle.jpg">
            <a:extLst>
              <a:ext uri="{FF2B5EF4-FFF2-40B4-BE49-F238E27FC236}">
                <a16:creationId xmlns:a16="http://schemas.microsoft.com/office/drawing/2014/main" id="{C68AC1B3-F3C4-438C-9CA0-DDD8772D5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574" y="1484601"/>
            <a:ext cx="3262359" cy="19554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9A07F6-CF9A-44B7-A6BB-A5AF095F6318}"/>
              </a:ext>
            </a:extLst>
          </p:cNvPr>
          <p:cNvSpPr txBox="1"/>
          <p:nvPr/>
        </p:nvSpPr>
        <p:spPr>
          <a:xfrm>
            <a:off x="594804" y="4136994"/>
            <a:ext cx="7288567" cy="369332"/>
          </a:xfrm>
          <a:prstGeom prst="rect">
            <a:avLst/>
          </a:prstGeom>
          <a:noFill/>
        </p:spPr>
        <p:txBody>
          <a:bodyPr wrap="square" rtlCol="0">
            <a:spAutoFit/>
          </a:bodyPr>
          <a:lstStyle/>
          <a:p>
            <a:r>
              <a:rPr lang="en-GB" dirty="0"/>
              <a:t>  </a:t>
            </a:r>
          </a:p>
        </p:txBody>
      </p:sp>
    </p:spTree>
    <p:extLst>
      <p:ext uri="{BB962C8B-B14F-4D97-AF65-F5344CB8AC3E}">
        <p14:creationId xmlns:p14="http://schemas.microsoft.com/office/powerpoint/2010/main" val="23865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3A39-B83F-4E1B-B6C7-C4F5CAFF3AC7}"/>
              </a:ext>
            </a:extLst>
          </p:cNvPr>
          <p:cNvSpPr>
            <a:spLocks noGrp="1"/>
          </p:cNvSpPr>
          <p:nvPr>
            <p:ph type="title"/>
          </p:nvPr>
        </p:nvSpPr>
        <p:spPr/>
        <p:txBody>
          <a:bodyPr/>
          <a:lstStyle/>
          <a:p>
            <a:r>
              <a:rPr lang="en-GB" dirty="0"/>
              <a:t>Pre-Production-High Fidelity </a:t>
            </a:r>
          </a:p>
        </p:txBody>
      </p:sp>
      <p:pic>
        <p:nvPicPr>
          <p:cNvPr id="4" name="Picture 2" descr="Storyboard - Start of Game.png">
            <a:extLst>
              <a:ext uri="{FF2B5EF4-FFF2-40B4-BE49-F238E27FC236}">
                <a16:creationId xmlns:a16="http://schemas.microsoft.com/office/drawing/2014/main" id="{52267C9E-1880-4754-B610-826E8C4E8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674" y="1798375"/>
            <a:ext cx="4598725" cy="26031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A48E42-B584-4348-B4EE-23AC2E9505E0}"/>
              </a:ext>
            </a:extLst>
          </p:cNvPr>
          <p:cNvSpPr txBox="1"/>
          <p:nvPr/>
        </p:nvSpPr>
        <p:spPr>
          <a:xfrm>
            <a:off x="8792414" y="215208"/>
            <a:ext cx="1611389" cy="1200329"/>
          </a:xfrm>
          <a:prstGeom prst="rect">
            <a:avLst/>
          </a:prstGeom>
          <a:noFill/>
        </p:spPr>
        <p:txBody>
          <a:bodyPr wrap="square" rtlCol="0">
            <a:spAutoFit/>
          </a:bodyPr>
          <a:lstStyle/>
          <a:p>
            <a:r>
              <a:rPr lang="en-GB" dirty="0"/>
              <a:t>Storyboard detailing the opening of the game.</a:t>
            </a:r>
          </a:p>
        </p:txBody>
      </p:sp>
      <p:pic>
        <p:nvPicPr>
          <p:cNvPr id="6" name="Picture 4" descr="White hair.PNG">
            <a:extLst>
              <a:ext uri="{FF2B5EF4-FFF2-40B4-BE49-F238E27FC236}">
                <a16:creationId xmlns:a16="http://schemas.microsoft.com/office/drawing/2014/main" id="{B15F5697-5D96-4B16-A38E-5DF351B30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157" y="5276848"/>
            <a:ext cx="2086504" cy="15906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reen Hair.PNG">
            <a:extLst>
              <a:ext uri="{FF2B5EF4-FFF2-40B4-BE49-F238E27FC236}">
                <a16:creationId xmlns:a16="http://schemas.microsoft.com/office/drawing/2014/main" id="{2ADBFBA7-CC9F-47DB-B986-92818831C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860" y="5276848"/>
            <a:ext cx="2235297" cy="15906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d hair.PNG">
            <a:extLst>
              <a:ext uri="{FF2B5EF4-FFF2-40B4-BE49-F238E27FC236}">
                <a16:creationId xmlns:a16="http://schemas.microsoft.com/office/drawing/2014/main" id="{001B92E0-8922-4B4E-8C51-33F40FE7F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785" y="5267321"/>
            <a:ext cx="2505075" cy="15906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urple Hair.PNG">
            <a:extLst>
              <a:ext uri="{FF2B5EF4-FFF2-40B4-BE49-F238E27FC236}">
                <a16:creationId xmlns:a16="http://schemas.microsoft.com/office/drawing/2014/main" id="{A9408C6D-214D-4CFE-893A-8BC60F5A96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03" y="5276848"/>
            <a:ext cx="2457450" cy="15811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83337B3-07F2-4008-ABED-A23B049BA052}"/>
              </a:ext>
            </a:extLst>
          </p:cNvPr>
          <p:cNvSpPr txBox="1"/>
          <p:nvPr/>
        </p:nvSpPr>
        <p:spPr>
          <a:xfrm>
            <a:off x="1208822" y="3849057"/>
            <a:ext cx="5134320" cy="1200329"/>
          </a:xfrm>
          <a:prstGeom prst="rect">
            <a:avLst/>
          </a:prstGeom>
          <a:noFill/>
        </p:spPr>
        <p:txBody>
          <a:bodyPr wrap="square" rtlCol="0">
            <a:spAutoFit/>
          </a:bodyPr>
          <a:lstStyle/>
          <a:p>
            <a:r>
              <a:rPr lang="en-GB" dirty="0"/>
              <a:t>Some design’s of the main character that weren't used. The main character’s hair would change depending on the fruit they picked up. This would be scrapped later.</a:t>
            </a:r>
          </a:p>
        </p:txBody>
      </p:sp>
      <p:cxnSp>
        <p:nvCxnSpPr>
          <p:cNvPr id="12" name="Straight Arrow Connector 11">
            <a:extLst>
              <a:ext uri="{FF2B5EF4-FFF2-40B4-BE49-F238E27FC236}">
                <a16:creationId xmlns:a16="http://schemas.microsoft.com/office/drawing/2014/main" id="{1441117B-0201-4B59-AC2F-805AA0FCC82C}"/>
              </a:ext>
            </a:extLst>
          </p:cNvPr>
          <p:cNvCxnSpPr/>
          <p:nvPr/>
        </p:nvCxnSpPr>
        <p:spPr>
          <a:xfrm flipV="1">
            <a:off x="4101483" y="4671920"/>
            <a:ext cx="0" cy="585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47B09B-89F1-469B-B4BF-95E24664D1B9}"/>
              </a:ext>
            </a:extLst>
          </p:cNvPr>
          <p:cNvCxnSpPr>
            <a:cxnSpLocks/>
          </p:cNvCxnSpPr>
          <p:nvPr/>
        </p:nvCxnSpPr>
        <p:spPr>
          <a:xfrm flipH="1" flipV="1">
            <a:off x="9259661" y="1415537"/>
            <a:ext cx="1" cy="27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Yellow hair.PNG">
            <a:extLst>
              <a:ext uri="{FF2B5EF4-FFF2-40B4-BE49-F238E27FC236}">
                <a16:creationId xmlns:a16="http://schemas.microsoft.com/office/drawing/2014/main" id="{C11D8B4E-5B41-4A83-B08C-C51CBBD13D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59661" y="5286373"/>
            <a:ext cx="2177315"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ackground.PNG">
            <a:extLst>
              <a:ext uri="{FF2B5EF4-FFF2-40B4-BE49-F238E27FC236}">
                <a16:creationId xmlns:a16="http://schemas.microsoft.com/office/drawing/2014/main" id="{98E39E33-DAD0-499B-80F4-D4CB0F7121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9" y="1536847"/>
            <a:ext cx="2710186" cy="138112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7493DA23-50D9-4439-B5D5-41A202E1BB8C}"/>
              </a:ext>
            </a:extLst>
          </p:cNvPr>
          <p:cNvCxnSpPr/>
          <p:nvPr/>
        </p:nvCxnSpPr>
        <p:spPr>
          <a:xfrm flipV="1">
            <a:off x="2725445" y="2254928"/>
            <a:ext cx="843378"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488514-E388-4DDA-B19C-641A02F0D6DF}"/>
              </a:ext>
            </a:extLst>
          </p:cNvPr>
          <p:cNvSpPr txBox="1"/>
          <p:nvPr/>
        </p:nvSpPr>
        <p:spPr>
          <a:xfrm>
            <a:off x="3568823" y="1864311"/>
            <a:ext cx="2024109" cy="923330"/>
          </a:xfrm>
          <a:prstGeom prst="rect">
            <a:avLst/>
          </a:prstGeom>
          <a:noFill/>
        </p:spPr>
        <p:txBody>
          <a:bodyPr wrap="square" rtlCol="0">
            <a:spAutoFit/>
          </a:bodyPr>
          <a:lstStyle/>
          <a:p>
            <a:r>
              <a:rPr lang="en-GB" dirty="0"/>
              <a:t>A basic background that for the jungle level.</a:t>
            </a:r>
          </a:p>
        </p:txBody>
      </p:sp>
    </p:spTree>
    <p:extLst>
      <p:ext uri="{BB962C8B-B14F-4D97-AF65-F5344CB8AC3E}">
        <p14:creationId xmlns:p14="http://schemas.microsoft.com/office/powerpoint/2010/main" val="255899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FAAC-D52E-40A8-AAC6-AC44173C4438}"/>
              </a:ext>
            </a:extLst>
          </p:cNvPr>
          <p:cNvSpPr>
            <a:spLocks noGrp="1"/>
          </p:cNvSpPr>
          <p:nvPr>
            <p:ph type="title"/>
          </p:nvPr>
        </p:nvSpPr>
        <p:spPr/>
        <p:txBody>
          <a:bodyPr/>
          <a:lstStyle/>
          <a:p>
            <a:r>
              <a:rPr lang="en-GB" dirty="0"/>
              <a:t>Pre-Production Work- Heuristics</a:t>
            </a:r>
          </a:p>
        </p:txBody>
      </p:sp>
      <p:graphicFrame>
        <p:nvGraphicFramePr>
          <p:cNvPr id="4" name="Table 3">
            <a:extLst>
              <a:ext uri="{FF2B5EF4-FFF2-40B4-BE49-F238E27FC236}">
                <a16:creationId xmlns:a16="http://schemas.microsoft.com/office/drawing/2014/main" id="{85F4456D-A19F-459A-BF11-86F837FCD7CF}"/>
              </a:ext>
            </a:extLst>
          </p:cNvPr>
          <p:cNvGraphicFramePr>
            <a:graphicFrameLocks noGrp="1"/>
          </p:cNvGraphicFramePr>
          <p:nvPr>
            <p:extLst>
              <p:ext uri="{D42A27DB-BD31-4B8C-83A1-F6EECF244321}">
                <p14:modId xmlns:p14="http://schemas.microsoft.com/office/powerpoint/2010/main" val="3353059928"/>
              </p:ext>
            </p:extLst>
          </p:nvPr>
        </p:nvGraphicFramePr>
        <p:xfrm>
          <a:off x="429768" y="1541460"/>
          <a:ext cx="4999229" cy="5019488"/>
        </p:xfrm>
        <a:graphic>
          <a:graphicData uri="http://schemas.openxmlformats.org/drawingml/2006/table">
            <a:tbl>
              <a:tblPr firstRow="1" firstCol="1" bandRow="1">
                <a:tableStyleId>{5C22544A-7EE6-4342-B048-85BDC9FD1C3A}</a:tableStyleId>
              </a:tblPr>
              <a:tblGrid>
                <a:gridCol w="1666225">
                  <a:extLst>
                    <a:ext uri="{9D8B030D-6E8A-4147-A177-3AD203B41FA5}">
                      <a16:colId xmlns:a16="http://schemas.microsoft.com/office/drawing/2014/main" val="1406788702"/>
                    </a:ext>
                  </a:extLst>
                </a:gridCol>
                <a:gridCol w="1666225">
                  <a:extLst>
                    <a:ext uri="{9D8B030D-6E8A-4147-A177-3AD203B41FA5}">
                      <a16:colId xmlns:a16="http://schemas.microsoft.com/office/drawing/2014/main" val="1349179650"/>
                    </a:ext>
                  </a:extLst>
                </a:gridCol>
                <a:gridCol w="1666779">
                  <a:extLst>
                    <a:ext uri="{9D8B030D-6E8A-4147-A177-3AD203B41FA5}">
                      <a16:colId xmlns:a16="http://schemas.microsoft.com/office/drawing/2014/main" val="2045294485"/>
                    </a:ext>
                  </a:extLst>
                </a:gridCol>
              </a:tblGrid>
              <a:tr h="151597">
                <a:tc>
                  <a:txBody>
                    <a:bodyPr/>
                    <a:lstStyle/>
                    <a:p>
                      <a:pPr>
                        <a:lnSpc>
                          <a:spcPct val="107000"/>
                        </a:lnSpc>
                        <a:spcAft>
                          <a:spcPts val="0"/>
                        </a:spcAft>
                      </a:pPr>
                      <a:r>
                        <a:rPr lang="en-GB" sz="1200">
                          <a:effectLst/>
                        </a:rPr>
                        <a:t>Task</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Issue</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Recommendation</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119818"/>
                  </a:ext>
                </a:extLst>
              </a:tr>
              <a:tr h="470846">
                <a:tc>
                  <a:txBody>
                    <a:bodyPr/>
                    <a:lstStyle/>
                    <a:p>
                      <a:pPr>
                        <a:lnSpc>
                          <a:spcPct val="107000"/>
                        </a:lnSpc>
                        <a:spcAft>
                          <a:spcPts val="0"/>
                        </a:spcAft>
                      </a:pPr>
                      <a:r>
                        <a:rPr lang="en-GB" sz="1200" dirty="0">
                          <a:effectLst/>
                        </a:rPr>
                        <a:t>Making sure the player knows how to interact with the project</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Minor Usability Problem: Fixing this should be given low priority</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The instructions could be made available in the menu</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735629"/>
                  </a:ext>
                </a:extLst>
              </a:tr>
              <a:tr h="470846">
                <a:tc>
                  <a:txBody>
                    <a:bodyPr/>
                    <a:lstStyle/>
                    <a:p>
                      <a:pPr>
                        <a:lnSpc>
                          <a:spcPct val="107000"/>
                        </a:lnSpc>
                        <a:spcAft>
                          <a:spcPts val="0"/>
                        </a:spcAft>
                      </a:pPr>
                      <a:r>
                        <a:rPr lang="en-GB" sz="1200">
                          <a:effectLst/>
                        </a:rPr>
                        <a:t>The player should have the ability to skip dialogue</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Minor Usability Problem: Fixing this should be given low priority</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Show a small indicator that the dialogue can be skipped</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1706923"/>
                  </a:ext>
                </a:extLst>
              </a:tr>
              <a:tr h="630470">
                <a:tc>
                  <a:txBody>
                    <a:bodyPr/>
                    <a:lstStyle/>
                    <a:p>
                      <a:pPr>
                        <a:lnSpc>
                          <a:spcPct val="107000"/>
                        </a:lnSpc>
                        <a:spcAft>
                          <a:spcPts val="0"/>
                        </a:spcAft>
                      </a:pPr>
                      <a:r>
                        <a:rPr lang="en-GB" sz="1200">
                          <a:effectLst/>
                        </a:rPr>
                        <a:t>The process of making the energy drink will always be the same</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Cosmetic Problem Only: Need not be fixed unless extra time is available on project</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The menu where the crafting mechanic is could have a single “make” button for all drinks</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764730"/>
                  </a:ext>
                </a:extLst>
              </a:tr>
              <a:tr h="630470">
                <a:tc>
                  <a:txBody>
                    <a:bodyPr/>
                    <a:lstStyle/>
                    <a:p>
                      <a:pPr>
                        <a:lnSpc>
                          <a:spcPct val="107000"/>
                        </a:lnSpc>
                        <a:spcAft>
                          <a:spcPts val="0"/>
                        </a:spcAft>
                      </a:pPr>
                      <a:r>
                        <a:rPr lang="en-GB" sz="1200">
                          <a:effectLst/>
                        </a:rPr>
                        <a:t>A prompt should appear before quitting the game and before moving through stages</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Minor Usability Problem: Fixing this should be given low priority</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The prompt should have a message to the player asking for confirmation</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4234897"/>
                  </a:ext>
                </a:extLst>
              </a:tr>
              <a:tr h="630470">
                <a:tc>
                  <a:txBody>
                    <a:bodyPr/>
                    <a:lstStyle/>
                    <a:p>
                      <a:pPr>
                        <a:lnSpc>
                          <a:spcPct val="107000"/>
                        </a:lnSpc>
                        <a:spcAft>
                          <a:spcPts val="0"/>
                        </a:spcAft>
                      </a:pPr>
                      <a:r>
                        <a:rPr lang="en-GB" sz="1200">
                          <a:effectLst/>
                        </a:rPr>
                        <a:t>Have the required ingredients to make the energy drink listed on the screen</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Cosmetic Problem Only: Need not be fixed unless extra time is available on project</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The ingredients could be in the top right, below the amount of lives the player has</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5747269"/>
                  </a:ext>
                </a:extLst>
              </a:tr>
              <a:tr h="470846">
                <a:tc>
                  <a:txBody>
                    <a:bodyPr/>
                    <a:lstStyle/>
                    <a:p>
                      <a:pPr>
                        <a:lnSpc>
                          <a:spcPct val="107000"/>
                        </a:lnSpc>
                        <a:spcAft>
                          <a:spcPts val="0"/>
                        </a:spcAft>
                      </a:pPr>
                      <a:r>
                        <a:rPr lang="en-GB" sz="1200">
                          <a:effectLst/>
                        </a:rPr>
                        <a:t>The player should be able to go into the menu and see the current objectives</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Minor Usability Problem: Fixing this should be given low priority</a:t>
                      </a:r>
                      <a:endParaRPr lang="en-GB"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dirty="0">
                          <a:effectLst/>
                        </a:rPr>
                        <a:t>The objectives should be clearly visible when the player pauses the game</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3179640"/>
                  </a:ext>
                </a:extLst>
              </a:tr>
            </a:tbl>
          </a:graphicData>
        </a:graphic>
      </p:graphicFrame>
      <p:sp>
        <p:nvSpPr>
          <p:cNvPr id="5" name="Rectangle 1">
            <a:extLst>
              <a:ext uri="{FF2B5EF4-FFF2-40B4-BE49-F238E27FC236}">
                <a16:creationId xmlns:a16="http://schemas.microsoft.com/office/drawing/2014/main" id="{1494B939-CFAC-492D-A88D-C16C3B0D2ABB}"/>
              </a:ext>
            </a:extLst>
          </p:cNvPr>
          <p:cNvSpPr>
            <a:spLocks noChangeArrowheads="1"/>
          </p:cNvSpPr>
          <p:nvPr/>
        </p:nvSpPr>
        <p:spPr bwMode="auto">
          <a:xfrm>
            <a:off x="3233738" y="1898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0" name="TextBox 9">
            <a:extLst>
              <a:ext uri="{FF2B5EF4-FFF2-40B4-BE49-F238E27FC236}">
                <a16:creationId xmlns:a16="http://schemas.microsoft.com/office/drawing/2014/main" id="{B1901921-AA7B-4B3E-9D40-832891AA8615}"/>
              </a:ext>
            </a:extLst>
          </p:cNvPr>
          <p:cNvSpPr txBox="1"/>
          <p:nvPr/>
        </p:nvSpPr>
        <p:spPr>
          <a:xfrm>
            <a:off x="5837429" y="1541460"/>
            <a:ext cx="4760468" cy="1477328"/>
          </a:xfrm>
          <a:prstGeom prst="rect">
            <a:avLst/>
          </a:prstGeom>
          <a:noFill/>
        </p:spPr>
        <p:txBody>
          <a:bodyPr wrap="square" rtlCol="0">
            <a:spAutoFit/>
          </a:bodyPr>
          <a:lstStyle/>
          <a:p>
            <a:r>
              <a:rPr lang="en-GB" dirty="0"/>
              <a:t>● This Heuristics Evaluation would be used to make sure the player understands what is going on within the game. Also it is a checklist for us so we can promote the product as well as make a good game to advertise it as well.</a:t>
            </a:r>
          </a:p>
        </p:txBody>
      </p:sp>
    </p:spTree>
    <p:extLst>
      <p:ext uri="{BB962C8B-B14F-4D97-AF65-F5344CB8AC3E}">
        <p14:creationId xmlns:p14="http://schemas.microsoft.com/office/powerpoint/2010/main" val="139894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5EC1-7ED4-4ED1-B2E3-1E854E394D68}"/>
              </a:ext>
            </a:extLst>
          </p:cNvPr>
          <p:cNvSpPr>
            <a:spLocks noGrp="1"/>
          </p:cNvSpPr>
          <p:nvPr>
            <p:ph type="title"/>
          </p:nvPr>
        </p:nvSpPr>
        <p:spPr/>
        <p:txBody>
          <a:bodyPr/>
          <a:lstStyle/>
          <a:p>
            <a:r>
              <a:rPr lang="en-GB" dirty="0"/>
              <a:t>Production Work </a:t>
            </a:r>
          </a:p>
        </p:txBody>
      </p:sp>
      <p:cxnSp>
        <p:nvCxnSpPr>
          <p:cNvPr id="6" name="Straight Arrow Connector 5">
            <a:extLst>
              <a:ext uri="{FF2B5EF4-FFF2-40B4-BE49-F238E27FC236}">
                <a16:creationId xmlns:a16="http://schemas.microsoft.com/office/drawing/2014/main" id="{A1B75F70-C022-4FDB-9355-04BE2F0446A3}"/>
              </a:ext>
            </a:extLst>
          </p:cNvPr>
          <p:cNvCxnSpPr>
            <a:cxnSpLocks/>
          </p:cNvCxnSpPr>
          <p:nvPr/>
        </p:nvCxnSpPr>
        <p:spPr>
          <a:xfrm flipV="1">
            <a:off x="5104659" y="3098307"/>
            <a:ext cx="1322772" cy="99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AB453C-5D9C-474A-AC31-E2D25821B0D8}"/>
              </a:ext>
            </a:extLst>
          </p:cNvPr>
          <p:cNvSpPr txBox="1"/>
          <p:nvPr/>
        </p:nvSpPr>
        <p:spPr>
          <a:xfrm>
            <a:off x="6427431" y="1811627"/>
            <a:ext cx="2574525" cy="1477328"/>
          </a:xfrm>
          <a:prstGeom prst="rect">
            <a:avLst/>
          </a:prstGeom>
          <a:noFill/>
        </p:spPr>
        <p:txBody>
          <a:bodyPr wrap="square" rtlCol="0">
            <a:spAutoFit/>
          </a:bodyPr>
          <a:lstStyle/>
          <a:p>
            <a:r>
              <a:rPr lang="en-GB" dirty="0"/>
              <a:t>The Tutorial Level of the will let the player know what buttons to press and what the focus of the game will be.  </a:t>
            </a:r>
          </a:p>
        </p:txBody>
      </p:sp>
      <p:pic>
        <p:nvPicPr>
          <p:cNvPr id="8" name="Picture 7">
            <a:extLst>
              <a:ext uri="{FF2B5EF4-FFF2-40B4-BE49-F238E27FC236}">
                <a16:creationId xmlns:a16="http://schemas.microsoft.com/office/drawing/2014/main" id="{13FA5DD0-2BB3-484D-B8DD-5750D260BB45}"/>
              </a:ext>
            </a:extLst>
          </p:cNvPr>
          <p:cNvPicPr>
            <a:picLocks noChangeAspect="1"/>
          </p:cNvPicPr>
          <p:nvPr/>
        </p:nvPicPr>
        <p:blipFill rotWithShape="1">
          <a:blip r:embed="rId2"/>
          <a:srcRect t="12695" b="8499"/>
          <a:stretch/>
        </p:blipFill>
        <p:spPr>
          <a:xfrm>
            <a:off x="8877" y="1749108"/>
            <a:ext cx="4962618" cy="2636462"/>
          </a:xfrm>
          <a:prstGeom prst="rect">
            <a:avLst/>
          </a:prstGeom>
        </p:spPr>
      </p:pic>
    </p:spTree>
    <p:extLst>
      <p:ext uri="{BB962C8B-B14F-4D97-AF65-F5344CB8AC3E}">
        <p14:creationId xmlns:p14="http://schemas.microsoft.com/office/powerpoint/2010/main" val="203545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1F97-71E6-4480-8694-874396DC9FE3}"/>
              </a:ext>
            </a:extLst>
          </p:cNvPr>
          <p:cNvSpPr>
            <a:spLocks noGrp="1"/>
          </p:cNvSpPr>
          <p:nvPr>
            <p:ph type="title"/>
          </p:nvPr>
        </p:nvSpPr>
        <p:spPr/>
        <p:txBody>
          <a:bodyPr/>
          <a:lstStyle/>
          <a:p>
            <a:r>
              <a:rPr lang="en-GB" dirty="0"/>
              <a:t>Production Work </a:t>
            </a:r>
          </a:p>
        </p:txBody>
      </p:sp>
      <p:sp>
        <p:nvSpPr>
          <p:cNvPr id="3" name="Content Placeholder 2">
            <a:extLst>
              <a:ext uri="{FF2B5EF4-FFF2-40B4-BE49-F238E27FC236}">
                <a16:creationId xmlns:a16="http://schemas.microsoft.com/office/drawing/2014/main" id="{47DB8381-D577-447D-95C4-67B890B9A40E}"/>
              </a:ext>
            </a:extLst>
          </p:cNvPr>
          <p:cNvSpPr>
            <a:spLocks noGrp="1"/>
          </p:cNvSpPr>
          <p:nvPr>
            <p:ph idx="1"/>
          </p:nvPr>
        </p:nvSpPr>
        <p:spPr/>
        <p:txBody>
          <a:bodyPr/>
          <a:lstStyle/>
          <a:p>
            <a:r>
              <a:rPr lang="en-GB" dirty="0"/>
              <a:t>The software that was used to develop Jungle Run was unity. Within unity some scripts were developed which allows the player to be able to fire rocks at the enemies, also the player can pick up fruit which once all 5 fruits have been collected, the player gains powerups and can reach the end of the stage.</a:t>
            </a:r>
          </a:p>
          <a:p>
            <a:r>
              <a:rPr lang="en-GB" dirty="0"/>
              <a:t>The audio was downloaded through the unity store.</a:t>
            </a:r>
          </a:p>
          <a:p>
            <a:r>
              <a:rPr lang="en-GB" dirty="0"/>
              <a:t>The assets were developed by the artists on the team and edited using photoshop.  </a:t>
            </a:r>
          </a:p>
        </p:txBody>
      </p:sp>
    </p:spTree>
    <p:extLst>
      <p:ext uri="{BB962C8B-B14F-4D97-AF65-F5344CB8AC3E}">
        <p14:creationId xmlns:p14="http://schemas.microsoft.com/office/powerpoint/2010/main" val="421126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814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Jungle Run</vt:lpstr>
      <vt:lpstr>Group Members and Roles </vt:lpstr>
      <vt:lpstr>Idea And Concept </vt:lpstr>
      <vt:lpstr>Pre-Production- Low Fidelity</vt:lpstr>
      <vt:lpstr>Pre-Production Work- Level Design  </vt:lpstr>
      <vt:lpstr>Pre-Production-High Fidelity </vt:lpstr>
      <vt:lpstr>Pre-Production Work- Heuristics</vt:lpstr>
      <vt:lpstr>Production Work </vt:lpstr>
      <vt:lpstr>Production Work </vt:lpstr>
      <vt:lpstr>Post Production- User Evaluation </vt:lpstr>
      <vt:lpstr>How it could be improved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Jungle Run</dc:title>
  <dc:creator>Jonathan Toulson</dc:creator>
  <cp:lastModifiedBy>Jonathan Toulson</cp:lastModifiedBy>
  <cp:revision>27</cp:revision>
  <dcterms:created xsi:type="dcterms:W3CDTF">2019-03-15T09:36:15Z</dcterms:created>
  <dcterms:modified xsi:type="dcterms:W3CDTF">2019-03-15T18:39:08Z</dcterms:modified>
</cp:coreProperties>
</file>