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jpeg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microsoft.com/office/2007/relationships/hdphoto" Target="../media/hdphoto6.wdp"/><Relationship Id="rId2" Type="http://schemas.openxmlformats.org/officeDocument/2006/relationships/image" Target="../media/image1.jpeg"/><Relationship Id="rId16" Type="http://schemas.openxmlformats.org/officeDocument/2006/relationships/image" Target="../media/image10.png"/><Relationship Id="rId20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4.png"/><Relationship Id="rId10" Type="http://schemas.microsoft.com/office/2007/relationships/hdphoto" Target="../media/hdphoto4.wdp"/><Relationship Id="rId19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microsoft.com/office/2007/relationships/hdphoto" Target="../media/hdphoto8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8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9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8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10" Type="http://schemas.microsoft.com/office/2007/relationships/hdphoto" Target="../media/hdphoto9.wdp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8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“PROXY”</a:t>
            </a:r>
            <a:endParaRPr lang="es-A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52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226311" y="376227"/>
            <a:ext cx="2468240" cy="2410425"/>
            <a:chOff x="0" y="0"/>
            <a:chExt cx="5612130" cy="3156585"/>
          </a:xfrm>
        </p:grpSpPr>
        <p:pic>
          <p:nvPicPr>
            <p:cNvPr id="5" name="Imagen 4" descr="Bosque Mágico 2K descarga de fondo de pantalla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612130" cy="3156585"/>
            </a:xfrm>
            <a:prstGeom prst="can">
              <a:avLst/>
            </a:prstGeom>
            <a:noFill/>
            <a:ln>
              <a:noFill/>
            </a:ln>
          </p:spPr>
        </p:pic>
        <p:pic>
          <p:nvPicPr>
            <p:cNvPr id="6" name="Imagen 5" descr="Descarga Vector De Conjunto De Ilustración De Mariposa Colorida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067" b="91600" l="4600" r="99000">
                          <a14:foregroundMark x1="30067" y1="26000" x2="30067" y2="26000"/>
                          <a14:foregroundMark x1="22933" y1="33600" x2="22933" y2="33600"/>
                          <a14:foregroundMark x1="22933" y1="33600" x2="22933" y2="33600"/>
                          <a14:foregroundMark x1="22933" y1="33600" x2="22933" y2="33600"/>
                          <a14:foregroundMark x1="18333" y1="42800" x2="18333" y2="42800"/>
                          <a14:foregroundMark x1="25467" y1="19867" x2="25467" y2="19867"/>
                          <a14:foregroundMark x1="37200" y1="17333" x2="37200" y2="17333"/>
                          <a14:foregroundMark x1="29533" y1="26467" x2="29533" y2="26467"/>
                          <a14:foregroundMark x1="28533" y1="32067" x2="28533" y2="32067"/>
                          <a14:foregroundMark x1="36667" y1="24933" x2="36667" y2="24933"/>
                          <a14:foregroundMark x1="22467" y1="67400" x2="22467" y2="67400"/>
                          <a14:foregroundMark x1="29600" y1="72333" x2="29600" y2="72333"/>
                          <a14:foregroundMark x1="13600" y1="61733" x2="13600" y2="61733"/>
                          <a14:foregroundMark x1="42933" y1="73800" x2="42933" y2="73800"/>
                          <a14:foregroundMark x1="62733" y1="71333" x2="62733" y2="71333"/>
                          <a14:foregroundMark x1="58733" y1="66400" x2="58733" y2="66400"/>
                          <a14:foregroundMark x1="57267" y1="62933" x2="57267" y2="62933"/>
                          <a14:foregroundMark x1="93533" y1="64200" x2="86400" y2="60467"/>
                          <a14:foregroundMark x1="14333" y1="63933" x2="44200" y2="77000"/>
                          <a14:foregroundMark x1="66667" y1="78533" x2="84200" y2="71600"/>
                          <a14:foregroundMark x1="30600" y1="20267" x2="14800" y2="427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7" b="48405"/>
            <a:stretch/>
          </p:blipFill>
          <p:spPr bwMode="auto">
            <a:xfrm>
              <a:off x="3897443" y="1873771"/>
              <a:ext cx="889000" cy="516890"/>
            </a:xfrm>
            <a:prstGeom prst="can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 descr="Descarga Vector De Conjunto De Ilustración De Mariposa Colorida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067" b="91600" l="4600" r="99000">
                          <a14:foregroundMark x1="30067" y1="26000" x2="30067" y2="26000"/>
                          <a14:foregroundMark x1="22933" y1="33600" x2="22933" y2="33600"/>
                          <a14:foregroundMark x1="22933" y1="33600" x2="22933" y2="33600"/>
                          <a14:foregroundMark x1="22933" y1="33600" x2="22933" y2="33600"/>
                          <a14:foregroundMark x1="18333" y1="42800" x2="18333" y2="42800"/>
                          <a14:foregroundMark x1="25467" y1="19867" x2="25467" y2="19867"/>
                          <a14:foregroundMark x1="37200" y1="17333" x2="37200" y2="17333"/>
                          <a14:foregroundMark x1="29533" y1="26467" x2="29533" y2="26467"/>
                          <a14:foregroundMark x1="28533" y1="32067" x2="28533" y2="32067"/>
                          <a14:foregroundMark x1="36667" y1="24933" x2="36667" y2="24933"/>
                          <a14:foregroundMark x1="22467" y1="67400" x2="22467" y2="67400"/>
                          <a14:foregroundMark x1="29600" y1="72333" x2="29600" y2="72333"/>
                          <a14:foregroundMark x1="13600" y1="61733" x2="13600" y2="61733"/>
                          <a14:foregroundMark x1="42933" y1="73800" x2="42933" y2="73800"/>
                          <a14:foregroundMark x1="62733" y1="71333" x2="62733" y2="71333"/>
                          <a14:foregroundMark x1="58733" y1="66400" x2="58733" y2="66400"/>
                          <a14:foregroundMark x1="57267" y1="62933" x2="57267" y2="62933"/>
                          <a14:foregroundMark x1="93533" y1="64200" x2="86400" y2="60467"/>
                          <a14:foregroundMark x1="14333" y1="63933" x2="44200" y2="77000"/>
                          <a14:foregroundMark x1="66667" y1="78533" x2="84200" y2="71600"/>
                          <a14:foregroundMark x1="30600" y1="20267" x2="14800" y2="427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332"/>
            <a:stretch/>
          </p:blipFill>
          <p:spPr bwMode="auto">
            <a:xfrm>
              <a:off x="1199213" y="584617"/>
              <a:ext cx="1102995" cy="558800"/>
            </a:xfrm>
            <a:prstGeom prst="can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Imagen 7" descr="Imágenes de Pajaro Dibujo - Descarga gratuita en Freepik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42200" l="0" r="99568">
                          <a14:foregroundMark x1="8570" y1="11400" x2="18126" y2="9550"/>
                          <a14:foregroundMark x1="6350" y1="9550" x2="16769" y2="8800"/>
                          <a14:foregroundMark x1="63810" y1="7350" x2="73305" y2="9900"/>
                          <a14:foregroundMark x1="62022" y1="11000" x2="73798" y2="14700"/>
                          <a14:foregroundMark x1="62454" y1="14700" x2="76942" y2="6250"/>
                          <a14:foregroundMark x1="61097" y1="11400" x2="67016" y2="12850"/>
                          <a14:foregroundMark x1="75639" y1="23077" x2="95038" y2="382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439"/>
            <a:stretch/>
          </p:blipFill>
          <p:spPr bwMode="auto">
            <a:xfrm>
              <a:off x="2353456" y="2308485"/>
              <a:ext cx="889000" cy="466725"/>
            </a:xfrm>
            <a:prstGeom prst="can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Imagen 8" descr="Imágenes de Pajaro Dibujo - Descarga gratuita en Freepik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7050" b="99450" l="21887" r="100000">
                          <a14:foregroundMark x1="28237" y1="52850" x2="51110" y2="61300"/>
                          <a14:foregroundMark x1="32306" y1="63500" x2="43527" y2="62750"/>
                          <a14:foregroundMark x1="40814" y1="65300" x2="40814" y2="65300"/>
                          <a14:foregroundMark x1="31381" y1="64600" x2="36313" y2="60550"/>
                          <a14:foregroundMark x1="35018" y1="59450" x2="56967" y2="51350"/>
                          <a14:foregroundMark x1="29162" y1="45850" x2="33662" y2="53200"/>
                          <a14:foregroundMark x1="50678" y1="63500" x2="59679" y2="60900"/>
                          <a14:foregroundMark x1="52035" y1="50650" x2="54254" y2="46950"/>
                          <a14:foregroundMark x1="59186" y1="49900" x2="65043" y2="45500"/>
                          <a14:foregroundMark x1="28237" y1="55800" x2="26017" y2="52500"/>
                          <a14:foregroundMark x1="43095" y1="65700" x2="33169" y2="62750"/>
                          <a14:foregroundMark x1="59679" y1="51000" x2="66831" y2="46600"/>
                          <a14:foregroundMark x1="56104" y1="74500" x2="65043" y2="6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36695" r="-1"/>
            <a:stretch/>
          </p:blipFill>
          <p:spPr bwMode="auto">
            <a:xfrm>
              <a:off x="3837482" y="209862"/>
              <a:ext cx="1193800" cy="1177290"/>
            </a:xfrm>
            <a:prstGeom prst="can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2050" name="Picture 2" descr="prévoir selon rejet dibujo de base de datos microscopique Il faut Réfrigérer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891" y="264887"/>
            <a:ext cx="3728424" cy="289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 descr="Muro de piedra rural de dibujos animados 266974 Vector en Vecteezy"/>
          <p:cNvPicPr/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" t="28133" r="570" b="50783"/>
          <a:stretch/>
        </p:blipFill>
        <p:spPr bwMode="auto">
          <a:xfrm>
            <a:off x="1404186" y="3696719"/>
            <a:ext cx="3777414" cy="670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 descr="Pueblo medieval con aldeanos sobre fondo blanco. | Vector Premium"/>
          <p:cNvPicPr/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5" t="59687" r="30151" b="3959"/>
          <a:stretch/>
        </p:blipFill>
        <p:spPr bwMode="auto">
          <a:xfrm>
            <a:off x="2229261" y="4549452"/>
            <a:ext cx="2465290" cy="2118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n 12" descr="Zorro Dibujos Animados Negro - Imagen gratis en Pixabay - Pixabay"/>
          <p:cNvPicPr/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04"/>
          <a:stretch/>
        </p:blipFill>
        <p:spPr bwMode="auto">
          <a:xfrm>
            <a:off x="4543467" y="2326380"/>
            <a:ext cx="972315" cy="16027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2" name="Picture 4" descr="Interfaz gráfica de usuario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backgroundMark x1="50313" y1="80408" x2="70000" y2="60204"/>
                        <a14:backgroundMark x1="41094" y1="25306" x2="62187" y2="24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36" t="26212" r="21139" b="25774"/>
          <a:stretch/>
        </p:blipFill>
        <p:spPr bwMode="auto">
          <a:xfrm>
            <a:off x="6271400" y="3376968"/>
            <a:ext cx="3638243" cy="128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6013641" y="4670392"/>
            <a:ext cx="3896002" cy="1997283"/>
            <a:chOff x="6013641" y="4670392"/>
            <a:chExt cx="3896002" cy="1997283"/>
          </a:xfrm>
        </p:grpSpPr>
        <p:pic>
          <p:nvPicPr>
            <p:cNvPr id="2054" name="Picture 6" descr="Caso de uso - Wikipedia, la enciclopedia libre"/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" t="5460" r="78361" b="71322"/>
            <a:stretch/>
          </p:blipFill>
          <p:spPr bwMode="auto">
            <a:xfrm>
              <a:off x="7067144" y="4670392"/>
              <a:ext cx="938171" cy="938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aso de uso - Wikipedia, la enciclopedia libre"/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" t="5460" r="78361" b="71322"/>
            <a:stretch/>
          </p:blipFill>
          <p:spPr bwMode="auto">
            <a:xfrm>
              <a:off x="8180206" y="4854951"/>
              <a:ext cx="938171" cy="938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Caso de uso - Wikipedia, la enciclopedia libre"/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" t="5460" r="78361" b="71322"/>
            <a:stretch/>
          </p:blipFill>
          <p:spPr bwMode="auto">
            <a:xfrm>
              <a:off x="6531288" y="5729504"/>
              <a:ext cx="938171" cy="938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aso de uso - Wikipedia, la enciclopedia libre"/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" t="5460" r="78361" b="71322"/>
            <a:stretch/>
          </p:blipFill>
          <p:spPr bwMode="auto">
            <a:xfrm>
              <a:off x="6013641" y="4768907"/>
              <a:ext cx="938171" cy="938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Caso de uso - Wikipedia, la enciclopedia libre"/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" t="5460" r="78361" b="71322"/>
            <a:stretch/>
          </p:blipFill>
          <p:spPr bwMode="auto">
            <a:xfrm>
              <a:off x="7625032" y="5707078"/>
              <a:ext cx="938171" cy="938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Caso de uso - Wikipedia, la enciclopedia libre"/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" t="5460" r="78361" b="71322"/>
            <a:stretch/>
          </p:blipFill>
          <p:spPr bwMode="auto">
            <a:xfrm>
              <a:off x="8971472" y="5608563"/>
              <a:ext cx="938171" cy="938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Señales de tránsito poco conocidas en Colombia - Viajar - Vida -  ELTIEMPO.COM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83" y="2147993"/>
            <a:ext cx="2678688" cy="178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n 23"/>
          <p:cNvPicPr/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42969" b="84375" l="16911" r="20571">
                        <a14:foregroundMark x1="18155" y1="46615" x2="18302" y2="50130"/>
                        <a14:foregroundMark x1="18228" y1="63411" x2="18960" y2="62630"/>
                        <a14:foregroundMark x1="18228" y1="70703" x2="18960" y2="72266"/>
                        <a14:foregroundMark x1="18594" y1="79557" x2="18960" y2="81771"/>
                      </a14:backgroundRemoval>
                    </a14:imgEffect>
                  </a14:imgLayer>
                </a14:imgProps>
              </a:ext>
            </a:extLst>
          </a:blip>
          <a:srcRect l="16525" t="42653" r="79347" b="15298"/>
          <a:stretch/>
        </p:blipFill>
        <p:spPr bwMode="auto">
          <a:xfrm>
            <a:off x="10250647" y="498374"/>
            <a:ext cx="1442359" cy="6048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Imagen 25" descr="Zorro Dibujos Animados Negro - Imagen gratis en Pixabay - Pixabay"/>
          <p:cNvPicPr/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4" t="56929"/>
          <a:stretch/>
        </p:blipFill>
        <p:spPr bwMode="auto">
          <a:xfrm>
            <a:off x="10524402" y="528011"/>
            <a:ext cx="743183" cy="5892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022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roxy - Patrones estructur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83" y="675249"/>
            <a:ext cx="8223674" cy="257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10250647" y="498374"/>
            <a:ext cx="1442359" cy="6048360"/>
            <a:chOff x="10250647" y="498374"/>
            <a:chExt cx="1442359" cy="6048360"/>
          </a:xfrm>
        </p:grpSpPr>
        <p:pic>
          <p:nvPicPr>
            <p:cNvPr id="6" name="Imagen 5"/>
            <p:cNvPicPr/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2969" b="84375" l="16911" r="20571">
                          <a14:foregroundMark x1="18155" y1="46615" x2="18302" y2="50130"/>
                          <a14:foregroundMark x1="18228" y1="63411" x2="18960" y2="62630"/>
                          <a14:foregroundMark x1="18228" y1="70703" x2="18960" y2="72266"/>
                          <a14:foregroundMark x1="18594" y1="79557" x2="18960" y2="81771"/>
                        </a14:backgroundRemoval>
                      </a14:imgEffect>
                    </a14:imgLayer>
                  </a14:imgProps>
                </a:ext>
              </a:extLst>
            </a:blip>
            <a:srcRect l="16525" t="42653" r="79347" b="15298"/>
            <a:stretch/>
          </p:blipFill>
          <p:spPr bwMode="auto">
            <a:xfrm>
              <a:off x="10250647" y="498374"/>
              <a:ext cx="1442359" cy="60483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 descr="Zorro Dibujos Animados Negro - Imagen gratis en Pixabay - Pixabay"/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84" t="56929"/>
            <a:stretch/>
          </p:blipFill>
          <p:spPr bwMode="auto">
            <a:xfrm>
              <a:off x="10524065" y="498374"/>
              <a:ext cx="895521" cy="61077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CuadroTexto 7"/>
          <p:cNvSpPr txBox="1"/>
          <p:nvPr/>
        </p:nvSpPr>
        <p:spPr>
          <a:xfrm>
            <a:off x="1057629" y="3522554"/>
            <a:ext cx="9052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/>
              <a:t>E</a:t>
            </a:r>
            <a:r>
              <a:rPr lang="es-AR" sz="2400" dirty="0" smtClean="0"/>
              <a:t>s </a:t>
            </a:r>
            <a:r>
              <a:rPr lang="es-AR" sz="2400" dirty="0"/>
              <a:t>un </a:t>
            </a:r>
            <a:r>
              <a:rPr lang="es-AR" sz="2400" b="1" u="sng" dirty="0"/>
              <a:t>patrón de diseño </a:t>
            </a:r>
            <a:r>
              <a:rPr lang="es-AR" sz="2400" dirty="0" smtClean="0"/>
              <a:t>utilizado </a:t>
            </a:r>
            <a:r>
              <a:rPr lang="es-AR" sz="2400" dirty="0"/>
              <a:t>en la programación orientada a objetos. </a:t>
            </a:r>
          </a:p>
          <a:p>
            <a:pPr algn="just"/>
            <a:r>
              <a:rPr lang="es-AR" sz="2400" dirty="0" smtClean="0"/>
              <a:t>El objetivo es proporcionar </a:t>
            </a:r>
            <a:r>
              <a:rPr lang="es-AR" sz="2400" dirty="0"/>
              <a:t>un </a:t>
            </a:r>
            <a:r>
              <a:rPr lang="es-AR" sz="2400" b="1" u="sng" dirty="0"/>
              <a:t>sustituto o representante </a:t>
            </a:r>
            <a:r>
              <a:rPr lang="es-AR" sz="2400" dirty="0"/>
              <a:t>de otro objeto para </a:t>
            </a:r>
            <a:r>
              <a:rPr lang="es-AR" sz="2400" b="1" u="sng" dirty="0"/>
              <a:t>controlar el acceso </a:t>
            </a:r>
            <a:r>
              <a:rPr lang="es-AR" sz="2400" dirty="0"/>
              <a:t>a él. </a:t>
            </a:r>
            <a:endParaRPr lang="es-AR" sz="2400" dirty="0" smtClean="0"/>
          </a:p>
          <a:p>
            <a:pPr algn="just"/>
            <a:r>
              <a:rPr lang="es-AR" sz="2400" dirty="0" smtClean="0"/>
              <a:t>Se </a:t>
            </a:r>
            <a:r>
              <a:rPr lang="es-AR" sz="2400" dirty="0"/>
              <a:t>utiliza para agregar una capa de </a:t>
            </a:r>
            <a:r>
              <a:rPr lang="es-AR" sz="2400" b="1" u="sng" dirty="0"/>
              <a:t>intermediación</a:t>
            </a:r>
            <a:r>
              <a:rPr lang="es-AR" sz="2400" dirty="0"/>
              <a:t> entre el cliente (quien realiza la solicitud) y el objeto real (el objeto al que se desea acceder o utilizar).</a:t>
            </a:r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90719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500" dirty="0" smtClean="0">
                <a:solidFill>
                  <a:srgbClr val="00B050"/>
                </a:solidFill>
              </a:rPr>
              <a:t>Algunos tipos:</a:t>
            </a:r>
            <a:endParaRPr lang="es-AR" sz="5500" dirty="0">
              <a:solidFill>
                <a:srgbClr val="00B05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3197" y="1758462"/>
            <a:ext cx="3207781" cy="4670474"/>
          </a:xfrm>
        </p:spPr>
        <p:txBody>
          <a:bodyPr>
            <a:noAutofit/>
          </a:bodyPr>
          <a:lstStyle/>
          <a:p>
            <a:pPr algn="ctr"/>
            <a:r>
              <a:rPr lang="es-AR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Proxy de Protección:</a:t>
            </a:r>
            <a:r>
              <a:rPr lang="es-AR" sz="2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es-AR" sz="26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s-AR" sz="2600" dirty="0" smtClean="0">
                <a:solidFill>
                  <a:schemeClr val="tx1"/>
                </a:solidFill>
              </a:rPr>
              <a:t>Se </a:t>
            </a:r>
            <a:r>
              <a:rPr lang="es-AR" sz="2600" dirty="0">
                <a:solidFill>
                  <a:schemeClr val="tx1"/>
                </a:solidFill>
              </a:rPr>
              <a:t>utiliza para controlar el acceso a un objeto protegido, permitiendo o denegando solicitudes según las reglas de seguridad</a:t>
            </a:r>
            <a:r>
              <a:rPr lang="es-AR" sz="2600" dirty="0" smtClean="0">
                <a:solidFill>
                  <a:schemeClr val="tx1"/>
                </a:solidFill>
              </a:rPr>
              <a:t>.</a:t>
            </a:r>
            <a:endParaRPr lang="es-AR" sz="2600" dirty="0">
              <a:solidFill>
                <a:schemeClr val="tx1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0250647" y="498374"/>
            <a:ext cx="1442359" cy="6048360"/>
            <a:chOff x="10250647" y="498374"/>
            <a:chExt cx="1442359" cy="6048360"/>
          </a:xfrm>
        </p:grpSpPr>
        <p:pic>
          <p:nvPicPr>
            <p:cNvPr id="5" name="Imagen 4"/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969" b="84375" l="16911" r="20571">
                          <a14:foregroundMark x1="18155" y1="46615" x2="18302" y2="50130"/>
                          <a14:foregroundMark x1="18228" y1="63411" x2="18960" y2="62630"/>
                          <a14:foregroundMark x1="18228" y1="70703" x2="18960" y2="72266"/>
                          <a14:foregroundMark x1="18594" y1="79557" x2="18960" y2="81771"/>
                        </a14:backgroundRemoval>
                      </a14:imgEffect>
                    </a14:imgLayer>
                  </a14:imgProps>
                </a:ext>
              </a:extLst>
            </a:blip>
            <a:srcRect l="16525" t="42653" r="79347" b="15298"/>
            <a:stretch/>
          </p:blipFill>
          <p:spPr bwMode="auto">
            <a:xfrm>
              <a:off x="10250647" y="498374"/>
              <a:ext cx="1442359" cy="60483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Imagen 5" descr="Zorro Dibujos Animados Negro - Imagen gratis en Pixabay - Pixabay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84" t="56929"/>
            <a:stretch/>
          </p:blipFill>
          <p:spPr bwMode="auto">
            <a:xfrm>
              <a:off x="10524065" y="498374"/>
              <a:ext cx="895521" cy="61077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7" name="Imagen 6" descr="Zorro Dibujos Animados Negro - Imagen gratis en Pixabay - Pixabay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04"/>
          <a:stretch/>
        </p:blipFill>
        <p:spPr bwMode="auto">
          <a:xfrm>
            <a:off x="6356922" y="2189018"/>
            <a:ext cx="1623298" cy="27397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 descr="C:\Users\Bangho\AppData\Local\Microsoft\Windows\INetCache\Content.MSO\5AA5B38A.tmp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682">
            <a:off x="7588667" y="4347307"/>
            <a:ext cx="2145030" cy="2145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36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138238" y="660527"/>
            <a:ext cx="33387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AR" sz="2600" dirty="0"/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s-AR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Proxy Virtual:</a:t>
            </a:r>
            <a:r>
              <a:rPr lang="es-AR" sz="2600" dirty="0"/>
              <a:t> Se utiliza para retrasar la creación o inicialización de un objeto hasta que sea realmente necesario, lo que ahorra recursos</a:t>
            </a:r>
            <a:r>
              <a:rPr lang="es-AR" sz="2600" dirty="0" smtClean="0"/>
              <a:t>.</a:t>
            </a:r>
            <a:endParaRPr lang="es-AR" sz="2600" dirty="0"/>
          </a:p>
        </p:txBody>
      </p:sp>
      <p:grpSp>
        <p:nvGrpSpPr>
          <p:cNvPr id="6" name="Grupo 5"/>
          <p:cNvGrpSpPr/>
          <p:nvPr/>
        </p:nvGrpSpPr>
        <p:grpSpPr>
          <a:xfrm>
            <a:off x="10250647" y="498374"/>
            <a:ext cx="1442359" cy="6048360"/>
            <a:chOff x="10250647" y="498374"/>
            <a:chExt cx="1442359" cy="6048360"/>
          </a:xfrm>
        </p:grpSpPr>
        <p:pic>
          <p:nvPicPr>
            <p:cNvPr id="7" name="Imagen 6"/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969" b="84375" l="16911" r="20571">
                          <a14:foregroundMark x1="18155" y1="46615" x2="18302" y2="50130"/>
                          <a14:foregroundMark x1="18228" y1="63411" x2="18960" y2="62630"/>
                          <a14:foregroundMark x1="18228" y1="70703" x2="18960" y2="72266"/>
                          <a14:foregroundMark x1="18594" y1="79557" x2="18960" y2="81771"/>
                        </a14:backgroundRemoval>
                      </a14:imgEffect>
                    </a14:imgLayer>
                  </a14:imgProps>
                </a:ext>
              </a:extLst>
            </a:blip>
            <a:srcRect l="16525" t="42653" r="79347" b="15298"/>
            <a:stretch/>
          </p:blipFill>
          <p:spPr bwMode="auto">
            <a:xfrm>
              <a:off x="10250647" y="498374"/>
              <a:ext cx="1442359" cy="60483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Imagen 7" descr="Zorro Dibujos Animados Negro - Imagen gratis en Pixabay - Pixabay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84" t="56929"/>
            <a:stretch/>
          </p:blipFill>
          <p:spPr bwMode="auto">
            <a:xfrm>
              <a:off x="10524065" y="498374"/>
              <a:ext cx="895521" cy="61077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9" name="Imagen 8" descr="Niña en diferentes acciones ilustración - 5124439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31415" r="41666" b="-2040"/>
          <a:stretch/>
        </p:blipFill>
        <p:spPr bwMode="auto">
          <a:xfrm>
            <a:off x="1217850" y="2329772"/>
            <a:ext cx="3067099" cy="4385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589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30547" y="604913"/>
            <a:ext cx="297297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s-A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AR" sz="2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Proxy de Referencia Inteligente:</a:t>
            </a:r>
            <a:r>
              <a:rPr lang="es-AR" sz="2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es-AR" sz="26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s-AR" sz="2600" dirty="0" smtClean="0"/>
              <a:t>Se </a:t>
            </a:r>
            <a:r>
              <a:rPr lang="es-AR" sz="2600" dirty="0"/>
              <a:t>utiliza para llevar un recuento de referencias al objeto real y liberar recursos cuando ya no hay referencias activas</a:t>
            </a:r>
            <a:r>
              <a:rPr lang="es-AR" sz="2600" dirty="0" smtClean="0"/>
              <a:t>. </a:t>
            </a:r>
            <a:r>
              <a:rPr lang="es-AR" sz="2600" dirty="0"/>
              <a:t> </a:t>
            </a:r>
            <a:r>
              <a:rPr lang="es-AR" sz="2600" dirty="0" smtClean="0"/>
              <a:t>Contribuye al correcto funcionamiento.</a:t>
            </a:r>
            <a:endParaRPr lang="es-AR" sz="2600" dirty="0"/>
          </a:p>
        </p:txBody>
      </p:sp>
      <p:grpSp>
        <p:nvGrpSpPr>
          <p:cNvPr id="11" name="Grupo 10"/>
          <p:cNvGrpSpPr/>
          <p:nvPr/>
        </p:nvGrpSpPr>
        <p:grpSpPr>
          <a:xfrm>
            <a:off x="5839653" y="1272246"/>
            <a:ext cx="3253350" cy="3615397"/>
            <a:chOff x="5862513" y="2335236"/>
            <a:chExt cx="3253350" cy="3615397"/>
          </a:xfrm>
        </p:grpSpPr>
        <p:pic>
          <p:nvPicPr>
            <p:cNvPr id="6" name="Imagen 5" descr="Descarga Vector De Conjunto De Ilustración De Mariposa Colorida"/>
            <p:cNvPicPr/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067" b="91600" l="4600" r="99000">
                          <a14:foregroundMark x1="30067" y1="26000" x2="30067" y2="26000"/>
                          <a14:foregroundMark x1="22933" y1="33600" x2="22933" y2="33600"/>
                          <a14:foregroundMark x1="22933" y1="33600" x2="22933" y2="33600"/>
                          <a14:foregroundMark x1="22933" y1="33600" x2="22933" y2="33600"/>
                          <a14:foregroundMark x1="18333" y1="42800" x2="18333" y2="42800"/>
                          <a14:foregroundMark x1="25467" y1="19867" x2="25467" y2="19867"/>
                          <a14:foregroundMark x1="37200" y1="17333" x2="37200" y2="17333"/>
                          <a14:foregroundMark x1="29533" y1="26467" x2="29533" y2="26467"/>
                          <a14:foregroundMark x1="28533" y1="32067" x2="28533" y2="32067"/>
                          <a14:foregroundMark x1="36667" y1="24933" x2="36667" y2="24933"/>
                          <a14:foregroundMark x1="22467" y1="67400" x2="22467" y2="67400"/>
                          <a14:foregroundMark x1="29600" y1="72333" x2="29600" y2="72333"/>
                          <a14:foregroundMark x1="13600" y1="61733" x2="13600" y2="61733"/>
                          <a14:foregroundMark x1="42933" y1="73800" x2="42933" y2="73800"/>
                          <a14:foregroundMark x1="62733" y1="71333" x2="62733" y2="71333"/>
                          <a14:foregroundMark x1="58733" y1="66400" x2="58733" y2="66400"/>
                          <a14:foregroundMark x1="57267" y1="62933" x2="57267" y2="62933"/>
                          <a14:foregroundMark x1="93533" y1="64200" x2="86400" y2="60467"/>
                          <a14:foregroundMark x1="14333" y1="63933" x2="44200" y2="77000"/>
                          <a14:foregroundMark x1="66667" y1="78533" x2="84200" y2="71600"/>
                          <a14:foregroundMark x1="30600" y1="20267" x2="14800" y2="427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7" b="48405"/>
            <a:stretch/>
          </p:blipFill>
          <p:spPr bwMode="auto">
            <a:xfrm rot="20900476">
              <a:off x="6509628" y="2335236"/>
              <a:ext cx="2606235" cy="15632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 descr="Imágenes de Pajaro Dibujo - Descarga gratuita en Freepik"/>
            <p:cNvPicPr/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42200" l="0" r="99568">
                          <a14:foregroundMark x1="8570" y1="11400" x2="18126" y2="9550"/>
                          <a14:foregroundMark x1="6350" y1="9550" x2="16769" y2="8800"/>
                          <a14:foregroundMark x1="63810" y1="7350" x2="73305" y2="9900"/>
                          <a14:foregroundMark x1="62022" y1="11000" x2="73798" y2="14700"/>
                          <a14:foregroundMark x1="62454" y1="14700" x2="76942" y2="6250"/>
                          <a14:foregroundMark x1="61097" y1="11400" x2="67016" y2="12850"/>
                          <a14:foregroundMark x1="75639" y1="23077" x2="95038" y2="382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439"/>
            <a:stretch/>
          </p:blipFill>
          <p:spPr bwMode="auto">
            <a:xfrm>
              <a:off x="5862513" y="4560203"/>
              <a:ext cx="2184205" cy="139043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8" name="Grupo 7"/>
          <p:cNvGrpSpPr/>
          <p:nvPr/>
        </p:nvGrpSpPr>
        <p:grpSpPr>
          <a:xfrm>
            <a:off x="10250647" y="498374"/>
            <a:ext cx="1442359" cy="6048360"/>
            <a:chOff x="10250647" y="498374"/>
            <a:chExt cx="1442359" cy="6048360"/>
          </a:xfrm>
        </p:grpSpPr>
        <p:pic>
          <p:nvPicPr>
            <p:cNvPr id="9" name="Imagen 8"/>
            <p:cNvPicPr/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2969" b="84375" l="16911" r="20571">
                          <a14:foregroundMark x1="18155" y1="46615" x2="18302" y2="50130"/>
                          <a14:foregroundMark x1="18228" y1="63411" x2="18960" y2="62630"/>
                          <a14:foregroundMark x1="18228" y1="70703" x2="18960" y2="72266"/>
                          <a14:foregroundMark x1="18594" y1="79557" x2="18960" y2="81771"/>
                        </a14:backgroundRemoval>
                      </a14:imgEffect>
                    </a14:imgLayer>
                  </a14:imgProps>
                </a:ext>
              </a:extLst>
            </a:blip>
            <a:srcRect l="16525" t="42653" r="79347" b="15298"/>
            <a:stretch/>
          </p:blipFill>
          <p:spPr bwMode="auto">
            <a:xfrm>
              <a:off x="10250647" y="498374"/>
              <a:ext cx="1442359" cy="60483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Imagen 9" descr="Zorro Dibujos Animados Negro - Imagen gratis en Pixabay - Pixabay"/>
            <p:cNvPicPr/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84" t="56929"/>
            <a:stretch/>
          </p:blipFill>
          <p:spPr bwMode="auto">
            <a:xfrm>
              <a:off x="10524065" y="498374"/>
              <a:ext cx="895521" cy="61077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2" name="Imagen 11" descr="C:\Users\Bangho\AppData\Local\Microsoft\Windows\INetCache\Content.MSO\5AA5B38A.tmp"/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682">
            <a:off x="7588667" y="4358738"/>
            <a:ext cx="2145030" cy="2145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7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24375" y="212624"/>
            <a:ext cx="758397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AR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AR" sz="25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Proxy Remoto:</a:t>
            </a:r>
            <a:r>
              <a:rPr lang="es-AR" sz="25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es-AR" sz="25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0" algn="just"/>
            <a:r>
              <a:rPr lang="es-AR" sz="2500" dirty="0" smtClean="0"/>
              <a:t>Se </a:t>
            </a:r>
            <a:r>
              <a:rPr lang="es-AR" sz="2500" dirty="0"/>
              <a:t>utiliza para representar un objeto en un espacio de direcciones diferente, como cuando se accede a un objeto a través de una red</a:t>
            </a:r>
            <a:r>
              <a:rPr lang="es-AR" sz="2500" dirty="0" smtClean="0"/>
              <a:t>.</a:t>
            </a:r>
          </a:p>
          <a:p>
            <a:pPr lvl="0" algn="just"/>
            <a:endParaRPr lang="es-ES" sz="25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ES" sz="2500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ES" sz="25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s-AR" sz="25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s-AR" sz="25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Proxy de Registro:</a:t>
            </a:r>
            <a:r>
              <a:rPr lang="es-AR" sz="25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es-AR" sz="25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0" algn="just"/>
            <a:r>
              <a:rPr lang="es-AR" sz="2500" dirty="0" smtClean="0"/>
              <a:t>Se </a:t>
            </a:r>
            <a:r>
              <a:rPr lang="es-AR" sz="2500" dirty="0"/>
              <a:t>utiliza para llevar un registro de las solicitudes realizadas a un objeto, lo que puede ser útil para fines de auditoría o seguimiento.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0250647" y="498374"/>
            <a:ext cx="1442359" cy="6048360"/>
            <a:chOff x="10250647" y="498374"/>
            <a:chExt cx="1442359" cy="6048360"/>
          </a:xfrm>
        </p:grpSpPr>
        <p:pic>
          <p:nvPicPr>
            <p:cNvPr id="6" name="Imagen 5"/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969" b="84375" l="16911" r="20571">
                          <a14:foregroundMark x1="18155" y1="46615" x2="18302" y2="50130"/>
                          <a14:foregroundMark x1="18228" y1="63411" x2="18960" y2="62630"/>
                          <a14:foregroundMark x1="18228" y1="70703" x2="18960" y2="72266"/>
                          <a14:foregroundMark x1="18594" y1="79557" x2="18960" y2="81771"/>
                        </a14:backgroundRemoval>
                      </a14:imgEffect>
                    </a14:imgLayer>
                  </a14:imgProps>
                </a:ext>
              </a:extLst>
            </a:blip>
            <a:srcRect l="16525" t="42653" r="79347" b="15298"/>
            <a:stretch/>
          </p:blipFill>
          <p:spPr bwMode="auto">
            <a:xfrm>
              <a:off x="10250647" y="498374"/>
              <a:ext cx="1442359" cy="60483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 descr="Zorro Dibujos Animados Negro - Imagen gratis en Pixabay - Pixabay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84" t="56929"/>
            <a:stretch/>
          </p:blipFill>
          <p:spPr bwMode="auto">
            <a:xfrm>
              <a:off x="10524065" y="498374"/>
              <a:ext cx="895521" cy="61077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030" name="Picture 6" descr="Qué es un proxy y cómo puedes utilizarlo para navegar de forma más anóni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748" y="2219057"/>
            <a:ext cx="3239136" cy="199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figuración de la configuración de proxy en Windows mediante las  preferencias de la directiva de grupo - informaticamadridmayor.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198" y="4789170"/>
            <a:ext cx="3265686" cy="191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7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500" dirty="0" err="1" smtClean="0">
                <a:solidFill>
                  <a:srgbClr val="92D050"/>
                </a:solidFill>
              </a:rPr>
              <a:t>Copypaste</a:t>
            </a:r>
            <a:r>
              <a:rPr lang="es-ES" sz="5500" dirty="0" smtClean="0">
                <a:solidFill>
                  <a:srgbClr val="92D050"/>
                </a:solidFill>
              </a:rPr>
              <a:t> de un Ejemplo:</a:t>
            </a:r>
            <a:endParaRPr lang="es-AR" sz="5500" dirty="0">
              <a:solidFill>
                <a:srgbClr val="92D050"/>
              </a:solidFill>
            </a:endParaRPr>
          </a:p>
        </p:txBody>
      </p:sp>
      <p:pic>
        <p:nvPicPr>
          <p:cNvPr id="4" name="Imagen 3" descr="Estructura del patrón de diseño Prox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324" l="0" r="100000">
                        <a14:foregroundMark x1="8649" y1="7297" x2="68378" y2="12973"/>
                        <a14:foregroundMark x1="72973" y1="43243" x2="84865" y2="61081"/>
                        <a14:foregroundMark x1="53514" y1="53243" x2="60270" y2="53243"/>
                        <a14:foregroundMark x1="24054" y1="40541" x2="28108" y2="40270"/>
                        <a14:foregroundMark x1="3514" y1="40541" x2="41622" y2="40541"/>
                        <a14:foregroundMark x1="3514" y1="76757" x2="43784" y2="76757"/>
                        <a14:foregroundMark x1="2703" y1="41892" x2="2703" y2="75135"/>
                        <a14:foregroundMark x1="45676" y1="41351" x2="45676" y2="75135"/>
                        <a14:foregroundMark x1="43243" y1="40270" x2="44595" y2="40270"/>
                        <a14:foregroundMark x1="24054" y1="35405" x2="79730" y2="34865"/>
                        <a14:foregroundMark x1="35676" y1="25135" x2="72703" y2="24865"/>
                        <a14:foregroundMark x1="62432" y1="40811" x2="96486" y2="40541"/>
                        <a14:foregroundMark x1="79459" y1="37568" x2="79189" y2="38108"/>
                        <a14:foregroundMark x1="61892" y1="41622" x2="62162" y2="66216"/>
                        <a14:foregroundMark x1="62973" y1="66757" x2="96757" y2="66486"/>
                        <a14:foregroundMark x1="97027" y1="40811" x2="97297" y2="65676"/>
                        <a14:foregroundMark x1="36216" y1="2973" x2="36216" y2="2973"/>
                        <a14:foregroundMark x1="36486" y1="2703" x2="71892" y2="2432"/>
                        <a14:foregroundMark x1="35135" y1="3784" x2="35135" y2="23514"/>
                        <a14:foregroundMark x1="72703" y1="4324" x2="72703" y2="23514"/>
                        <a14:foregroundMark x1="3243" y1="5676" x2="23784" y2="5405"/>
                        <a14:foregroundMark x1="51892" y1="29730" x2="56216" y2="29730"/>
                        <a14:foregroundMark x1="53784" y1="32432" x2="53784" y2="33514"/>
                        <a14:foregroundMark x1="61892" y1="25676" x2="61892" y2="26757"/>
                        <a14:foregroundMark x1="3514" y1="14054" x2="24054" y2="13784"/>
                        <a14:backgroundMark x1="54865" y1="72703" x2="75946" y2="74595"/>
                        <a14:backgroundMark x1="64595" y1="70270" x2="74865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047" y="1874517"/>
            <a:ext cx="5039653" cy="4668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upo 4"/>
          <p:cNvGrpSpPr/>
          <p:nvPr/>
        </p:nvGrpSpPr>
        <p:grpSpPr>
          <a:xfrm>
            <a:off x="10250647" y="498374"/>
            <a:ext cx="1442359" cy="6048360"/>
            <a:chOff x="10250647" y="498374"/>
            <a:chExt cx="1442359" cy="6048360"/>
          </a:xfrm>
        </p:grpSpPr>
        <p:pic>
          <p:nvPicPr>
            <p:cNvPr id="6" name="Imagen 5"/>
            <p:cNvPicPr/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969" b="84375" l="16911" r="20571">
                          <a14:foregroundMark x1="18155" y1="46615" x2="18302" y2="50130"/>
                          <a14:foregroundMark x1="18228" y1="63411" x2="18960" y2="62630"/>
                          <a14:foregroundMark x1="18228" y1="70703" x2="18960" y2="72266"/>
                          <a14:foregroundMark x1="18594" y1="79557" x2="18960" y2="81771"/>
                        </a14:backgroundRemoval>
                      </a14:imgEffect>
                    </a14:imgLayer>
                  </a14:imgProps>
                </a:ext>
              </a:extLst>
            </a:blip>
            <a:srcRect l="16525" t="42653" r="79347" b="15298"/>
            <a:stretch/>
          </p:blipFill>
          <p:spPr bwMode="auto">
            <a:xfrm>
              <a:off x="10250647" y="498374"/>
              <a:ext cx="1442359" cy="60483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Imagen 6" descr="Zorro Dibujos Animados Negro - Imagen gratis en Pixabay - Pixabay"/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84" t="56929"/>
            <a:stretch/>
          </p:blipFill>
          <p:spPr bwMode="auto">
            <a:xfrm>
              <a:off x="10524065" y="498374"/>
              <a:ext cx="895521" cy="61077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15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0250647" y="498374"/>
            <a:ext cx="1442359" cy="6048360"/>
            <a:chOff x="10250647" y="498374"/>
            <a:chExt cx="1442359" cy="6048360"/>
          </a:xfrm>
        </p:grpSpPr>
        <p:pic>
          <p:nvPicPr>
            <p:cNvPr id="5" name="Imagen 4"/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969" b="84375" l="16911" r="20571">
                          <a14:foregroundMark x1="18155" y1="46615" x2="18302" y2="50130"/>
                          <a14:foregroundMark x1="18228" y1="63411" x2="18960" y2="62630"/>
                          <a14:foregroundMark x1="18228" y1="70703" x2="18960" y2="72266"/>
                          <a14:foregroundMark x1="18594" y1="79557" x2="18960" y2="81771"/>
                        </a14:backgroundRemoval>
                      </a14:imgEffect>
                    </a14:imgLayer>
                  </a14:imgProps>
                </a:ext>
              </a:extLst>
            </a:blip>
            <a:srcRect l="16525" t="42653" r="79347" b="15298"/>
            <a:stretch/>
          </p:blipFill>
          <p:spPr bwMode="auto">
            <a:xfrm>
              <a:off x="10250647" y="498374"/>
              <a:ext cx="1442359" cy="60483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Imagen 5" descr="Zorro Dibujos Animados Negro - Imagen gratis en Pixabay - Pixabay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84" t="56929"/>
            <a:stretch/>
          </p:blipFill>
          <p:spPr bwMode="auto">
            <a:xfrm>
              <a:off x="10524065" y="498374"/>
              <a:ext cx="895521" cy="61077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35731" t="9944" r="23912" b="34185"/>
          <a:stretch/>
        </p:blipFill>
        <p:spPr>
          <a:xfrm>
            <a:off x="215287" y="1128451"/>
            <a:ext cx="6295659" cy="490031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6"/>
          <a:srcRect l="36584" t="19792" r="23699" b="28503"/>
          <a:stretch/>
        </p:blipFill>
        <p:spPr>
          <a:xfrm>
            <a:off x="3626123" y="1587492"/>
            <a:ext cx="6890328" cy="5043055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ES" sz="5500" dirty="0" smtClean="0">
                <a:solidFill>
                  <a:srgbClr val="92D050"/>
                </a:solidFill>
              </a:rPr>
              <a:t>Otro ejemplo </a:t>
            </a:r>
            <a:r>
              <a:rPr lang="es-ES" sz="2800" dirty="0" smtClean="0">
                <a:solidFill>
                  <a:srgbClr val="92D050"/>
                </a:solidFill>
                <a:latin typeface="Bahnschrift SemiBold Condensed" panose="020B0502040204020203" pitchFamily="34" charset="0"/>
              </a:rPr>
              <a:t>(cortesía de chat </a:t>
            </a:r>
            <a:r>
              <a:rPr lang="es-ES" sz="2800" dirty="0" err="1" smtClean="0">
                <a:solidFill>
                  <a:srgbClr val="92D050"/>
                </a:solidFill>
                <a:latin typeface="Bahnschrift SemiBold Condensed" panose="020B0502040204020203" pitchFamily="34" charset="0"/>
              </a:rPr>
              <a:t>gpt</a:t>
            </a:r>
            <a:r>
              <a:rPr lang="es-ES" sz="2800" dirty="0" smtClean="0">
                <a:solidFill>
                  <a:srgbClr val="92D050"/>
                </a:solidFill>
                <a:latin typeface="Bahnschrift SemiBold Condensed" panose="020B0502040204020203" pitchFamily="34" charset="0"/>
              </a:rPr>
              <a:t>)</a:t>
            </a:r>
            <a:r>
              <a:rPr lang="es-ES" sz="5500" dirty="0" smtClean="0">
                <a:solidFill>
                  <a:srgbClr val="92D050"/>
                </a:solidFill>
              </a:rPr>
              <a:t>:</a:t>
            </a:r>
            <a:endParaRPr lang="es-AR" sz="55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34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127</TotalTime>
  <Words>222</Words>
  <Application>Microsoft Office PowerPoint</Application>
  <PresentationFormat>Panorámica</PresentationFormat>
  <Paragraphs>23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Bahnschrift SemiBold Condensed</vt:lpstr>
      <vt:lpstr>Gill Sans MT</vt:lpstr>
      <vt:lpstr>Impact</vt:lpstr>
      <vt:lpstr>Badge</vt:lpstr>
      <vt:lpstr>“PROXY”</vt:lpstr>
      <vt:lpstr>Presentación de PowerPoint</vt:lpstr>
      <vt:lpstr>Presentación de PowerPoint</vt:lpstr>
      <vt:lpstr>Algunos tipos:</vt:lpstr>
      <vt:lpstr>Presentación de PowerPoint</vt:lpstr>
      <vt:lpstr>Presentación de PowerPoint</vt:lpstr>
      <vt:lpstr>Presentación de PowerPoint</vt:lpstr>
      <vt:lpstr>Copypaste de un Ejemplo:</vt:lpstr>
      <vt:lpstr>Otro ejemplo (cortesía de chat gpt):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Bangho</dc:creator>
  <cp:lastModifiedBy>Bangho</cp:lastModifiedBy>
  <cp:revision>17</cp:revision>
  <dcterms:created xsi:type="dcterms:W3CDTF">2023-09-09T03:28:54Z</dcterms:created>
  <dcterms:modified xsi:type="dcterms:W3CDTF">2023-09-15T01:23:18Z</dcterms:modified>
</cp:coreProperties>
</file>