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65" r:id="rId3"/>
    <p:sldId id="267" r:id="rId4"/>
    <p:sldId id="266" r:id="rId5"/>
    <p:sldId id="269" r:id="rId6"/>
    <p:sldId id="274" r:id="rId7"/>
    <p:sldId id="275" r:id="rId8"/>
    <p:sldId id="279" r:id="rId9"/>
    <p:sldId id="278"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013" autoAdjust="0"/>
  </p:normalViewPr>
  <p:slideViewPr>
    <p:cSldViewPr>
      <p:cViewPr>
        <p:scale>
          <a:sx n="70" d="100"/>
          <a:sy n="70" d="100"/>
        </p:scale>
        <p:origin x="1166"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1/15/2020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1/15/2020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-Context being the variety of aspects surrounding a mobile device user like geo-location, time, environment, temperature,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navigation apps need to know this in order to determine what location mechanisms to use—GPS is useful for outdoor environments while other phone sensors and </a:t>
            </a:r>
            <a:r>
              <a:rPr lang="en-US" dirty="0" err="1"/>
              <a:t>wifi</a:t>
            </a:r>
            <a:r>
              <a:rPr lang="en-US" dirty="0"/>
              <a:t>-networks are more useful for indoor environments</a:t>
            </a:r>
          </a:p>
          <a:p>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4065817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-Electronic Scooter Apps face the problem of making sure people leave them outside rather than stock them up in their house. When docking an electronic scooter after use, the apps usually require you to take a picture of where you leave them. Wanting them to be publicly available, the apps photo mechanism would want to make sure the environment for the photo is outdoors</a:t>
            </a:r>
          </a:p>
          <a:p>
            <a:endParaRPr lang="en-US" dirty="0"/>
          </a:p>
          <a:p>
            <a:r>
              <a:rPr lang="en-US" dirty="0"/>
              <a:t>-Indoor photos are often personal and tend to not require the user to capture a wide area. Contrast this with outdoor photos where one would usually like to capture a landscape or tall structure. If the phone can automatically sense whether you are indoor or outdoor, it can adjust the zoom of the camera accordingly</a:t>
            </a:r>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739049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1/15/2020</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1/15/2020</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1/15/2020</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1/15/2020</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1/15/2020</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1/15/2020</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048001"/>
            <a:ext cx="10058400" cy="1828800"/>
          </a:xfrm>
        </p:spPr>
        <p:txBody>
          <a:bodyPr>
            <a:normAutofit/>
          </a:bodyPr>
          <a:lstStyle/>
          <a:p>
            <a:r>
              <a:rPr lang="en-US" dirty="0"/>
              <a:t>Image Recognition: Indoor/Outdoor Setting</a:t>
            </a:r>
            <a:endParaRPr dirty="0"/>
          </a:p>
        </p:txBody>
      </p:sp>
      <p:sp>
        <p:nvSpPr>
          <p:cNvPr id="3" name="Subtitle 2"/>
          <p:cNvSpPr>
            <a:spLocks noGrp="1"/>
          </p:cNvSpPr>
          <p:nvPr>
            <p:ph type="subTitle" idx="1"/>
          </p:nvPr>
        </p:nvSpPr>
        <p:spPr/>
        <p:txBody>
          <a:bodyPr/>
          <a:lstStyle/>
          <a:p>
            <a:r>
              <a:rPr lang="en-US" dirty="0"/>
              <a:t>David Cimino, Tohibur Paiker, Yamin Alam</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9E06-7B6F-4597-8B6C-1913CEA7397F}"/>
              </a:ext>
            </a:extLst>
          </p:cNvPr>
          <p:cNvSpPr>
            <a:spLocks noGrp="1"/>
          </p:cNvSpPr>
          <p:nvPr>
            <p:ph type="title"/>
          </p:nvPr>
        </p:nvSpPr>
        <p:spPr>
          <a:xfrm>
            <a:off x="8002587" y="1600200"/>
            <a:ext cx="3122613" cy="1828800"/>
          </a:xfrm>
          <a:prstGeom prst="rect">
            <a:avLst/>
          </a:prstGeom>
        </p:spPr>
        <p:txBody>
          <a:bodyPr anchor="b">
            <a:normAutofit/>
          </a:bodyPr>
          <a:lstStyle/>
          <a:p>
            <a:r>
              <a:rPr lang="en-US" sz="3100" dirty="0"/>
              <a:t>Taking a Deeper Look Into the Errors</a:t>
            </a:r>
          </a:p>
        </p:txBody>
      </p:sp>
      <p:pic>
        <p:nvPicPr>
          <p:cNvPr id="4" name="Content Placeholder 3">
            <a:extLst>
              <a:ext uri="{FF2B5EF4-FFF2-40B4-BE49-F238E27FC236}">
                <a16:creationId xmlns:a16="http://schemas.microsoft.com/office/drawing/2014/main" id="{622A582F-4EC0-4695-9AF9-E4704A8463D7}"/>
              </a:ext>
            </a:extLst>
          </p:cNvPr>
          <p:cNvPicPr>
            <a:picLocks noGrp="1" noChangeAspect="1"/>
          </p:cNvPicPr>
          <p:nvPr>
            <p:ph idx="1"/>
          </p:nvPr>
        </p:nvPicPr>
        <p:blipFill>
          <a:blip r:embed="rId2"/>
          <a:stretch>
            <a:fillRect/>
          </a:stretch>
        </p:blipFill>
        <p:spPr>
          <a:xfrm>
            <a:off x="804599" y="762000"/>
            <a:ext cx="6312426" cy="5334000"/>
          </a:xfrm>
          <a:prstGeom prst="rect">
            <a:avLst/>
          </a:prstGeom>
          <a:noFill/>
        </p:spPr>
      </p:pic>
      <p:sp>
        <p:nvSpPr>
          <p:cNvPr id="11" name="Text Placeholder 3">
            <a:extLst>
              <a:ext uri="{FF2B5EF4-FFF2-40B4-BE49-F238E27FC236}">
                <a16:creationId xmlns:a16="http://schemas.microsoft.com/office/drawing/2014/main" id="{8970D0A4-C0EF-40D1-9D48-F31365CC7B87}"/>
              </a:ext>
            </a:extLst>
          </p:cNvPr>
          <p:cNvSpPr>
            <a:spLocks noGrp="1"/>
          </p:cNvSpPr>
          <p:nvPr>
            <p:ph type="body" sz="half" idx="2"/>
          </p:nvPr>
        </p:nvSpPr>
        <p:spPr>
          <a:xfrm>
            <a:off x="8001039" y="3429000"/>
            <a:ext cx="3124161" cy="1828800"/>
          </a:xfrm>
        </p:spPr>
        <p:txBody>
          <a:bodyPr/>
          <a:lstStyle/>
          <a:p>
            <a:endParaRPr lang="en-US"/>
          </a:p>
        </p:txBody>
      </p:sp>
    </p:spTree>
    <p:extLst>
      <p:ext uri="{BB962C8B-B14F-4D97-AF65-F5344CB8AC3E}">
        <p14:creationId xmlns:p14="http://schemas.microsoft.com/office/powerpoint/2010/main" val="360768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t>Motivations</a:t>
            </a:r>
            <a:endParaRPr sz="4800" dirty="0"/>
          </a:p>
        </p:txBody>
      </p:sp>
      <p:sp>
        <p:nvSpPr>
          <p:cNvPr id="14" name="Content Placeholder 13"/>
          <p:cNvSpPr>
            <a:spLocks noGrp="1"/>
          </p:cNvSpPr>
          <p:nvPr>
            <p:ph idx="1"/>
          </p:nvPr>
        </p:nvSpPr>
        <p:spPr/>
        <p:txBody>
          <a:bodyPr>
            <a:normAutofit/>
          </a:bodyPr>
          <a:lstStyle/>
          <a:p>
            <a:r>
              <a:rPr lang="en-US" sz="2400" dirty="0"/>
              <a:t>The widespread adoption of mobile devices has created the need for “context” aware applications</a:t>
            </a:r>
          </a:p>
          <a:p>
            <a:pPr lvl="1"/>
            <a:endParaRPr sz="2000" dirty="0"/>
          </a:p>
          <a:p>
            <a:r>
              <a:rPr lang="en-US" sz="2400" dirty="0"/>
              <a:t>Robotic navigation and navigation applications often need to know whether the current location is indoor or outdoor</a:t>
            </a:r>
            <a:endParaRPr sz="2400"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a:prstGeom prst="rect">
            <a:avLst/>
          </a:prstGeom>
        </p:spPr>
        <p:txBody>
          <a:bodyPr anchor="b">
            <a:normAutofit fontScale="90000"/>
          </a:bodyPr>
          <a:lstStyle/>
          <a:p>
            <a:r>
              <a:rPr lang="en-US" sz="4000" dirty="0"/>
              <a:t>Real World Practical Applications</a:t>
            </a:r>
          </a:p>
        </p:txBody>
      </p:sp>
      <p:pic>
        <p:nvPicPr>
          <p:cNvPr id="7" name="Content Placeholder 6">
            <a:extLst>
              <a:ext uri="{FF2B5EF4-FFF2-40B4-BE49-F238E27FC236}">
                <a16:creationId xmlns:a16="http://schemas.microsoft.com/office/drawing/2014/main" id="{EB32E2E2-6A66-4953-AFFA-2AB2CD677F17}"/>
              </a:ext>
            </a:extLst>
          </p:cNvPr>
          <p:cNvPicPr>
            <a:picLocks noGrp="1" noChangeAspect="1"/>
          </p:cNvPicPr>
          <p:nvPr>
            <p:ph sz="half" idx="1"/>
          </p:nvPr>
        </p:nvPicPr>
        <p:blipFill rotWithShape="1">
          <a:blip r:embed="rId3"/>
          <a:srcRect r="15075" b="3"/>
          <a:stretch/>
        </p:blipFill>
        <p:spPr>
          <a:xfrm>
            <a:off x="1524000" y="1825625"/>
            <a:ext cx="4343400" cy="4270375"/>
          </a:xfrm>
          <a:prstGeom prst="rect">
            <a:avLst/>
          </a:prstGeom>
          <a:noFill/>
        </p:spPr>
      </p:pic>
      <p:sp>
        <p:nvSpPr>
          <p:cNvPr id="3" name="Content Placeholder 2"/>
          <p:cNvSpPr>
            <a:spLocks noGrp="1"/>
          </p:cNvSpPr>
          <p:nvPr>
            <p:ph sz="half" idx="2"/>
          </p:nvPr>
        </p:nvSpPr>
        <p:spPr>
          <a:xfrm>
            <a:off x="6324600" y="1825625"/>
            <a:ext cx="4343400" cy="4270375"/>
          </a:xfrm>
          <a:prstGeom prst="rect">
            <a:avLst/>
          </a:prstGeom>
        </p:spPr>
        <p:txBody>
          <a:bodyPr>
            <a:normAutofit/>
          </a:bodyPr>
          <a:lstStyle/>
          <a:p>
            <a:pPr marL="285750" indent="-285750">
              <a:spcAft>
                <a:spcPts val="600"/>
              </a:spcAft>
              <a:buFont typeface="Arial" panose="020B0604020202020204" pitchFamily="34" charset="0"/>
              <a:buChar char="•"/>
            </a:pPr>
            <a:r>
              <a:rPr lang="en-US" sz="2800" dirty="0"/>
              <a:t>Electronic Scooter Apps</a:t>
            </a:r>
          </a:p>
          <a:p>
            <a:pPr>
              <a:spcAft>
                <a:spcPts val="600"/>
              </a:spcAft>
            </a:pPr>
            <a:endParaRPr lang="en-US" sz="2800" dirty="0"/>
          </a:p>
          <a:p>
            <a:pPr>
              <a:spcAft>
                <a:spcPts val="600"/>
              </a:spcAft>
            </a:pPr>
            <a:endParaRPr lang="en-US" sz="2800" dirty="0"/>
          </a:p>
          <a:p>
            <a:pPr marL="285750" indent="-285750">
              <a:spcAft>
                <a:spcPts val="600"/>
              </a:spcAft>
              <a:buFont typeface="Arial" panose="020B0604020202020204" pitchFamily="34" charset="0"/>
              <a:buChar char="•"/>
            </a:pPr>
            <a:r>
              <a:rPr lang="en-US" sz="2800" dirty="0"/>
              <a:t>Mobile Cameras</a:t>
            </a:r>
          </a:p>
          <a:p>
            <a:pPr>
              <a:spcAft>
                <a:spcPts val="600"/>
              </a:spcAft>
            </a:pPr>
            <a:endParaRPr lang="en-US" dirty="0"/>
          </a:p>
        </p:txBody>
      </p:sp>
    </p:spTree>
    <p:extLst>
      <p:ext uri="{BB962C8B-B14F-4D97-AF65-F5344CB8AC3E}">
        <p14:creationId xmlns:p14="http://schemas.microsoft.com/office/powerpoint/2010/main" val="414526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a:prstGeom prst="rect">
            <a:avLst/>
          </a:prstGeom>
        </p:spPr>
        <p:txBody>
          <a:bodyPr anchor="b">
            <a:normAutofit/>
          </a:bodyPr>
          <a:lstStyle/>
          <a:p>
            <a:r>
              <a:rPr lang="en-US" sz="4800" dirty="0"/>
              <a:t>LARGE DATASET REQUIRED! </a:t>
            </a:r>
            <a:endParaRPr sz="4800" dirty="0"/>
          </a:p>
        </p:txBody>
      </p:sp>
      <p:sp>
        <p:nvSpPr>
          <p:cNvPr id="4" name="Content Placeholder 3">
            <a:extLst>
              <a:ext uri="{FF2B5EF4-FFF2-40B4-BE49-F238E27FC236}">
                <a16:creationId xmlns:a16="http://schemas.microsoft.com/office/drawing/2014/main" id="{B70CC51E-4C71-4D42-BBE9-51CA7C27450C}"/>
              </a:ext>
            </a:extLst>
          </p:cNvPr>
          <p:cNvSpPr>
            <a:spLocks noGrp="1"/>
          </p:cNvSpPr>
          <p:nvPr>
            <p:ph sz="half" idx="2"/>
          </p:nvPr>
        </p:nvSpPr>
        <p:spPr>
          <a:xfrm>
            <a:off x="1527048" y="2514600"/>
            <a:ext cx="4343400" cy="3581401"/>
          </a:xfrm>
          <a:prstGeom prst="rect">
            <a:avLst/>
          </a:prstGeom>
        </p:spPr>
        <p:txBody>
          <a:bodyPr>
            <a:normAutofit/>
          </a:bodyPr>
          <a:lstStyle/>
          <a:p>
            <a:r>
              <a:rPr lang="en-US" dirty="0"/>
              <a:t>Image Recognition Machine Learning models tend to require large datasets</a:t>
            </a:r>
          </a:p>
          <a:p>
            <a:endParaRPr lang="en-US" dirty="0"/>
          </a:p>
          <a:p>
            <a:r>
              <a:rPr lang="en-US" dirty="0"/>
              <a:t>Flickr provides an easy option to download many images</a:t>
            </a:r>
          </a:p>
          <a:p>
            <a:endParaRPr lang="en-US" dirty="0"/>
          </a:p>
          <a:p>
            <a:r>
              <a:rPr lang="en-US" dirty="0"/>
              <a:t>Also allows us to classify images for modeling purposes</a:t>
            </a:r>
          </a:p>
        </p:txBody>
      </p:sp>
      <p:pic>
        <p:nvPicPr>
          <p:cNvPr id="5" name="Picture 4">
            <a:extLst>
              <a:ext uri="{FF2B5EF4-FFF2-40B4-BE49-F238E27FC236}">
                <a16:creationId xmlns:a16="http://schemas.microsoft.com/office/drawing/2014/main" id="{7DB90A9A-4E21-4FAB-9C78-FEBE55DB4820}"/>
              </a:ext>
            </a:extLst>
          </p:cNvPr>
          <p:cNvPicPr>
            <a:picLocks noChangeAspect="1"/>
          </p:cNvPicPr>
          <p:nvPr/>
        </p:nvPicPr>
        <p:blipFill rotWithShape="1">
          <a:blip r:embed="rId2"/>
          <a:srcRect l="10120" r="20145" b="-2"/>
          <a:stretch/>
        </p:blipFill>
        <p:spPr>
          <a:xfrm>
            <a:off x="6327648" y="2514600"/>
            <a:ext cx="4343400" cy="3581401"/>
          </a:xfrm>
          <a:prstGeom prst="rect">
            <a:avLst/>
          </a:prstGeom>
          <a:noFill/>
        </p:spPr>
      </p:pic>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a:t>
            </a:r>
            <a:endParaRPr sz="4800" dirty="0"/>
          </a:p>
        </p:txBody>
      </p:sp>
      <p:sp>
        <p:nvSpPr>
          <p:cNvPr id="4" name="Content Placeholder 3">
            <a:extLst>
              <a:ext uri="{FF2B5EF4-FFF2-40B4-BE49-F238E27FC236}">
                <a16:creationId xmlns:a16="http://schemas.microsoft.com/office/drawing/2014/main" id="{FE4C7E92-029B-42A6-AD61-47AD063693E0}"/>
              </a:ext>
            </a:extLst>
          </p:cNvPr>
          <p:cNvSpPr>
            <a:spLocks noGrp="1"/>
          </p:cNvSpPr>
          <p:nvPr>
            <p:ph idx="1"/>
          </p:nvPr>
        </p:nvSpPr>
        <p:spPr>
          <a:xfrm>
            <a:off x="1524000" y="1632857"/>
            <a:ext cx="9144000" cy="4267200"/>
          </a:xfrm>
        </p:spPr>
        <p:txBody>
          <a:bodyPr/>
          <a:lstStyle/>
          <a:p>
            <a:r>
              <a:rPr lang="en-US" dirty="0"/>
              <a:t>Training Set: 1400 Images</a:t>
            </a:r>
          </a:p>
          <a:p>
            <a:r>
              <a:rPr lang="en-US" dirty="0"/>
              <a:t>Test Set: 600 Images</a:t>
            </a:r>
          </a:p>
          <a:p>
            <a:r>
              <a:rPr lang="en-US" dirty="0"/>
              <a:t>Each set split in half between indoor images and outdoor images </a:t>
            </a:r>
          </a:p>
          <a:p>
            <a:r>
              <a:rPr lang="en-US" dirty="0"/>
              <a:t>Used a neural network classifier model (sequential)</a:t>
            </a:r>
          </a:p>
        </p:txBody>
      </p:sp>
      <p:pic>
        <p:nvPicPr>
          <p:cNvPr id="6" name="Picture 5" descr="A cat lying on the keyboard of a computer&#10;&#10;Description automatically generated">
            <a:extLst>
              <a:ext uri="{FF2B5EF4-FFF2-40B4-BE49-F238E27FC236}">
                <a16:creationId xmlns:a16="http://schemas.microsoft.com/office/drawing/2014/main" id="{641E2B6E-E518-446B-88EA-3D7977B386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444536"/>
            <a:ext cx="1153099" cy="1519237"/>
          </a:xfrm>
          <a:prstGeom prst="rect">
            <a:avLst/>
          </a:prstGeom>
        </p:spPr>
      </p:pic>
      <p:pic>
        <p:nvPicPr>
          <p:cNvPr id="8" name="Picture 7" descr="A picture containing indoor, sitting, laptop, computer&#10;&#10;Description automatically generated">
            <a:extLst>
              <a:ext uri="{FF2B5EF4-FFF2-40B4-BE49-F238E27FC236}">
                <a16:creationId xmlns:a16="http://schemas.microsoft.com/office/drawing/2014/main" id="{601446C5-0C07-4244-B9E6-9BE6C54856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1800" y="3939903"/>
            <a:ext cx="1543050" cy="1023870"/>
          </a:xfrm>
          <a:prstGeom prst="rect">
            <a:avLst/>
          </a:prstGeom>
        </p:spPr>
      </p:pic>
      <p:pic>
        <p:nvPicPr>
          <p:cNvPr id="11" name="Picture 10" descr="A picture containing indoor, table, sitting, small&#10;&#10;Description automatically generated">
            <a:extLst>
              <a:ext uri="{FF2B5EF4-FFF2-40B4-BE49-F238E27FC236}">
                <a16:creationId xmlns:a16="http://schemas.microsoft.com/office/drawing/2014/main" id="{FF63511A-53C8-4373-9DA8-8A49E9C8DF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200" y="3657600"/>
            <a:ext cx="1380972" cy="1346447"/>
          </a:xfrm>
          <a:prstGeom prst="rect">
            <a:avLst/>
          </a:prstGeom>
        </p:spPr>
      </p:pic>
      <p:pic>
        <p:nvPicPr>
          <p:cNvPr id="13" name="Picture 12">
            <a:extLst>
              <a:ext uri="{FF2B5EF4-FFF2-40B4-BE49-F238E27FC236}">
                <a16:creationId xmlns:a16="http://schemas.microsoft.com/office/drawing/2014/main" id="{37DD8470-4B5F-4E7A-BDDB-CE73588ED8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600" y="3897427"/>
            <a:ext cx="1593850" cy="1120676"/>
          </a:xfrm>
          <a:prstGeom prst="rect">
            <a:avLst/>
          </a:prstGeom>
        </p:spPr>
      </p:pic>
      <p:pic>
        <p:nvPicPr>
          <p:cNvPr id="15" name="Picture 14" descr="A picture containing sitting, computer, black, table&#10;&#10;Description automatically generated">
            <a:extLst>
              <a:ext uri="{FF2B5EF4-FFF2-40B4-BE49-F238E27FC236}">
                <a16:creationId xmlns:a16="http://schemas.microsoft.com/office/drawing/2014/main" id="{D08219EB-274F-4443-BF10-E8A4183BC0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0200" y="3980176"/>
            <a:ext cx="1532210" cy="1023871"/>
          </a:xfrm>
          <a:prstGeom prst="rect">
            <a:avLst/>
          </a:prstGeom>
        </p:spPr>
      </p:pic>
      <p:pic>
        <p:nvPicPr>
          <p:cNvPr id="17" name="Picture 16" descr="A close up of a flower&#10;&#10;Description automatically generated">
            <a:extLst>
              <a:ext uri="{FF2B5EF4-FFF2-40B4-BE49-F238E27FC236}">
                <a16:creationId xmlns:a16="http://schemas.microsoft.com/office/drawing/2014/main" id="{12E4F24F-90FB-494A-99F2-69E61016BB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5638800"/>
            <a:ext cx="1422400" cy="1066800"/>
          </a:xfrm>
          <a:prstGeom prst="rect">
            <a:avLst/>
          </a:prstGeom>
        </p:spPr>
      </p:pic>
      <p:pic>
        <p:nvPicPr>
          <p:cNvPr id="19" name="Picture 18" descr="A picture containing outdoor, nature, water, man&#10;&#10;Description automatically generated">
            <a:extLst>
              <a:ext uri="{FF2B5EF4-FFF2-40B4-BE49-F238E27FC236}">
                <a16:creationId xmlns:a16="http://schemas.microsoft.com/office/drawing/2014/main" id="{3CD70A31-9DA0-4A6B-9C89-E201B485C1D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71800" y="5410200"/>
            <a:ext cx="1295400" cy="1295400"/>
          </a:xfrm>
          <a:prstGeom prst="rect">
            <a:avLst/>
          </a:prstGeom>
        </p:spPr>
      </p:pic>
      <p:pic>
        <p:nvPicPr>
          <p:cNvPr id="21" name="Picture 20" descr="A small boat in a body of water&#10;&#10;Description automatically generated">
            <a:extLst>
              <a:ext uri="{FF2B5EF4-FFF2-40B4-BE49-F238E27FC236}">
                <a16:creationId xmlns:a16="http://schemas.microsoft.com/office/drawing/2014/main" id="{7259AC15-2100-4E65-87E4-F1DBEA7261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9200" y="5681730"/>
            <a:ext cx="1538208" cy="1023870"/>
          </a:xfrm>
          <a:prstGeom prst="rect">
            <a:avLst/>
          </a:prstGeom>
        </p:spPr>
      </p:pic>
      <p:pic>
        <p:nvPicPr>
          <p:cNvPr id="23" name="Picture 22" descr="A group of cattle standing on top of a dirt field&#10;&#10;Description automatically generated">
            <a:extLst>
              <a:ext uri="{FF2B5EF4-FFF2-40B4-BE49-F238E27FC236}">
                <a16:creationId xmlns:a16="http://schemas.microsoft.com/office/drawing/2014/main" id="{390EA151-08A9-4C89-96FA-7D9573BAEED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86600" y="5681730"/>
            <a:ext cx="1625600" cy="1084580"/>
          </a:xfrm>
          <a:prstGeom prst="rect">
            <a:avLst/>
          </a:prstGeom>
        </p:spPr>
      </p:pic>
      <p:pic>
        <p:nvPicPr>
          <p:cNvPr id="25" name="Picture 24" descr="A large body of water&#10;&#10;Description automatically generated">
            <a:extLst>
              <a:ext uri="{FF2B5EF4-FFF2-40B4-BE49-F238E27FC236}">
                <a16:creationId xmlns:a16="http://schemas.microsoft.com/office/drawing/2014/main" id="{90C24942-A499-4125-8EC3-0919C2E1DD4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20200" y="5681345"/>
            <a:ext cx="1625600" cy="1084580"/>
          </a:xfrm>
          <a:prstGeom prst="rect">
            <a:avLst/>
          </a:prstGeom>
        </p:spPr>
      </p:pic>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24800" y="1066800"/>
            <a:ext cx="3122613" cy="2209800"/>
          </a:xfrm>
          <a:prstGeom prst="rect">
            <a:avLst/>
          </a:prstGeom>
        </p:spPr>
        <p:txBody>
          <a:bodyPr anchor="b">
            <a:noAutofit/>
          </a:bodyPr>
          <a:lstStyle/>
          <a:p>
            <a:r>
              <a:rPr lang="en-US" sz="4000" dirty="0"/>
              <a:t>Training and Validation Accuracy</a:t>
            </a:r>
            <a:endParaRPr sz="4000" dirty="0"/>
          </a:p>
        </p:txBody>
      </p:sp>
      <p:pic>
        <p:nvPicPr>
          <p:cNvPr id="6" name="Content Placeholder 5" descr="A screenshot of a cell phone&#10;&#10;Description automatically generated">
            <a:extLst>
              <a:ext uri="{FF2B5EF4-FFF2-40B4-BE49-F238E27FC236}">
                <a16:creationId xmlns:a16="http://schemas.microsoft.com/office/drawing/2014/main" id="{9BE85536-9309-4C1A-A3BE-BD6941F1A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38200"/>
            <a:ext cx="6400800" cy="4272534"/>
          </a:xfrm>
          <a:prstGeom prst="rect">
            <a:avLst/>
          </a:prstGeom>
          <a:noFill/>
        </p:spPr>
      </p:pic>
      <p:sp>
        <p:nvSpPr>
          <p:cNvPr id="11" name="Text Placeholder 3">
            <a:extLst>
              <a:ext uri="{FF2B5EF4-FFF2-40B4-BE49-F238E27FC236}">
                <a16:creationId xmlns:a16="http://schemas.microsoft.com/office/drawing/2014/main" id="{213245C2-4EC3-4AFD-B8C9-0AAF97A15CB2}"/>
              </a:ext>
            </a:extLst>
          </p:cNvPr>
          <p:cNvSpPr>
            <a:spLocks noGrp="1"/>
          </p:cNvSpPr>
          <p:nvPr>
            <p:ph type="body" sz="half" idx="2"/>
          </p:nvPr>
        </p:nvSpPr>
        <p:spPr>
          <a:xfrm>
            <a:off x="8001039" y="3429000"/>
            <a:ext cx="3124161" cy="1828800"/>
          </a:xfrm>
        </p:spPr>
        <p:txBody>
          <a:bodyPr>
            <a:normAutofit/>
          </a:bodyPr>
          <a:lstStyle/>
          <a:p>
            <a:r>
              <a:rPr lang="en-US" sz="2800" dirty="0"/>
              <a:t>Looks pretty good! </a:t>
            </a:r>
          </a:p>
        </p:txBody>
      </p:sp>
      <p:pic>
        <p:nvPicPr>
          <p:cNvPr id="4" name="Picture 3">
            <a:extLst>
              <a:ext uri="{FF2B5EF4-FFF2-40B4-BE49-F238E27FC236}">
                <a16:creationId xmlns:a16="http://schemas.microsoft.com/office/drawing/2014/main" id="{E54DADE1-8D22-45A1-AACA-F27C36DF4A45}"/>
              </a:ext>
            </a:extLst>
          </p:cNvPr>
          <p:cNvPicPr>
            <a:picLocks noChangeAspect="1"/>
          </p:cNvPicPr>
          <p:nvPr/>
        </p:nvPicPr>
        <p:blipFill>
          <a:blip r:embed="rId3"/>
          <a:stretch>
            <a:fillRect/>
          </a:stretch>
        </p:blipFill>
        <p:spPr>
          <a:xfrm>
            <a:off x="433387" y="5791200"/>
            <a:ext cx="11325225" cy="504825"/>
          </a:xfrm>
          <a:prstGeom prst="rect">
            <a:avLst/>
          </a:prstGeom>
        </p:spPr>
      </p:pic>
    </p:spTree>
    <p:extLst>
      <p:ext uri="{BB962C8B-B14F-4D97-AF65-F5344CB8AC3E}">
        <p14:creationId xmlns:p14="http://schemas.microsoft.com/office/powerpoint/2010/main" val="323256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97952" y="1143000"/>
            <a:ext cx="3127248" cy="2286000"/>
          </a:xfrm>
          <a:prstGeom prst="rect">
            <a:avLst/>
          </a:prstGeom>
        </p:spPr>
        <p:txBody>
          <a:bodyPr anchor="b">
            <a:normAutofit/>
          </a:bodyPr>
          <a:lstStyle/>
          <a:p>
            <a:r>
              <a:rPr lang="en-US" sz="4000" dirty="0"/>
              <a:t>Training and Validation Loss</a:t>
            </a:r>
            <a:endParaRPr sz="4000" dirty="0"/>
          </a:p>
        </p:txBody>
      </p:sp>
      <p:pic>
        <p:nvPicPr>
          <p:cNvPr id="6" name="Picture Placeholder 5" descr="A close up of a piece of paper&#10;&#10;Description automatically generated">
            <a:extLst>
              <a:ext uri="{FF2B5EF4-FFF2-40B4-BE49-F238E27FC236}">
                <a16:creationId xmlns:a16="http://schemas.microsoft.com/office/drawing/2014/main" id="{19144FB5-2B69-4C37-94AF-C373682AE0E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9720" r="9718" b="-2"/>
          <a:stretch/>
        </p:blipFill>
        <p:spPr>
          <a:xfrm>
            <a:off x="781251" y="777240"/>
            <a:ext cx="6400800" cy="5303520"/>
          </a:xfrm>
          <a:prstGeom prst="rect">
            <a:avLst/>
          </a:prstGeom>
          <a:noFill/>
        </p:spPr>
      </p:pic>
      <p:sp>
        <p:nvSpPr>
          <p:cNvPr id="11" name="Text Placeholder 3">
            <a:extLst>
              <a:ext uri="{FF2B5EF4-FFF2-40B4-BE49-F238E27FC236}">
                <a16:creationId xmlns:a16="http://schemas.microsoft.com/office/drawing/2014/main" id="{099F32EF-7506-4C30-8788-0175985EF9A8}"/>
              </a:ext>
            </a:extLst>
          </p:cNvPr>
          <p:cNvSpPr>
            <a:spLocks noGrp="1"/>
          </p:cNvSpPr>
          <p:nvPr>
            <p:ph type="body" sz="half" idx="2"/>
          </p:nvPr>
        </p:nvSpPr>
        <p:spPr>
          <a:xfrm>
            <a:off x="8915400" y="3810000"/>
            <a:ext cx="3127248" cy="1828800"/>
          </a:xfrm>
        </p:spPr>
        <p:txBody>
          <a:bodyPr>
            <a:normAutofit/>
          </a:bodyPr>
          <a:lstStyle/>
          <a:p>
            <a:r>
              <a:rPr lang="en-US" sz="2800" dirty="0"/>
              <a:t>Yikes!</a:t>
            </a:r>
          </a:p>
        </p:txBody>
      </p:sp>
      <p:pic>
        <p:nvPicPr>
          <p:cNvPr id="4" name="Picture 3">
            <a:extLst>
              <a:ext uri="{FF2B5EF4-FFF2-40B4-BE49-F238E27FC236}">
                <a16:creationId xmlns:a16="http://schemas.microsoft.com/office/drawing/2014/main" id="{FC844452-A1E1-4DE9-A549-33C30745BAA6}"/>
              </a:ext>
            </a:extLst>
          </p:cNvPr>
          <p:cNvPicPr>
            <a:picLocks noChangeAspect="1"/>
          </p:cNvPicPr>
          <p:nvPr/>
        </p:nvPicPr>
        <p:blipFill>
          <a:blip r:embed="rId3"/>
          <a:stretch>
            <a:fillRect/>
          </a:stretch>
        </p:blipFill>
        <p:spPr>
          <a:xfrm>
            <a:off x="433387" y="6353175"/>
            <a:ext cx="11325225" cy="504825"/>
          </a:xfrm>
          <a:prstGeom prst="rect">
            <a:avLst/>
          </a:prstGeom>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852D-56E6-40A1-BB2A-7965B0DEE4C1}"/>
              </a:ext>
            </a:extLst>
          </p:cNvPr>
          <p:cNvSpPr>
            <a:spLocks noGrp="1"/>
          </p:cNvSpPr>
          <p:nvPr>
            <p:ph type="title"/>
          </p:nvPr>
        </p:nvSpPr>
        <p:spPr/>
        <p:txBody>
          <a:bodyPr>
            <a:normAutofit/>
          </a:bodyPr>
          <a:lstStyle/>
          <a:p>
            <a:pPr algn="ctr"/>
            <a:r>
              <a:rPr lang="en-US" sz="4400" dirty="0"/>
              <a:t>Accuracy on Testing Set</a:t>
            </a:r>
          </a:p>
        </p:txBody>
      </p:sp>
      <p:sp>
        <p:nvSpPr>
          <p:cNvPr id="3" name="Content Placeholder 2">
            <a:extLst>
              <a:ext uri="{FF2B5EF4-FFF2-40B4-BE49-F238E27FC236}">
                <a16:creationId xmlns:a16="http://schemas.microsoft.com/office/drawing/2014/main" id="{8E347045-613D-48B0-ADB2-CC4F71FB0250}"/>
              </a:ext>
            </a:extLst>
          </p:cNvPr>
          <p:cNvSpPr>
            <a:spLocks noGrp="1"/>
          </p:cNvSpPr>
          <p:nvPr>
            <p:ph idx="1"/>
          </p:nvPr>
        </p:nvSpPr>
        <p:spPr>
          <a:xfrm>
            <a:off x="3581400" y="2743200"/>
            <a:ext cx="4267200" cy="1828800"/>
          </a:xfrm>
        </p:spPr>
        <p:txBody>
          <a:bodyPr>
            <a:normAutofit/>
          </a:bodyPr>
          <a:lstStyle/>
          <a:p>
            <a:pPr marL="0" indent="0" algn="ctr">
              <a:buNone/>
            </a:pPr>
            <a:r>
              <a:rPr lang="en-US" sz="7200" dirty="0"/>
              <a:t>79.3%</a:t>
            </a:r>
          </a:p>
        </p:txBody>
      </p:sp>
    </p:spTree>
    <p:extLst>
      <p:ext uri="{BB962C8B-B14F-4D97-AF65-F5344CB8AC3E}">
        <p14:creationId xmlns:p14="http://schemas.microsoft.com/office/powerpoint/2010/main" val="27043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22FF8-6D0A-4067-B06C-7211CC6074AD}"/>
              </a:ext>
            </a:extLst>
          </p:cNvPr>
          <p:cNvSpPr>
            <a:spLocks noGrp="1"/>
          </p:cNvSpPr>
          <p:nvPr>
            <p:ph type="title"/>
          </p:nvPr>
        </p:nvSpPr>
        <p:spPr>
          <a:xfrm>
            <a:off x="1524000" y="304800"/>
            <a:ext cx="9144000" cy="1219200"/>
          </a:xfrm>
        </p:spPr>
        <p:txBody>
          <a:bodyPr>
            <a:normAutofit/>
          </a:bodyPr>
          <a:lstStyle/>
          <a:p>
            <a:r>
              <a:rPr lang="en-US" sz="4800" dirty="0"/>
              <a:t>What’s</a:t>
            </a:r>
            <a:r>
              <a:rPr lang="en-US" sz="4000" dirty="0"/>
              <a:t> </a:t>
            </a:r>
            <a:r>
              <a:rPr lang="en-US" sz="4800" dirty="0"/>
              <a:t>Going</a:t>
            </a:r>
            <a:r>
              <a:rPr lang="en-US" sz="4000" dirty="0"/>
              <a:t> </a:t>
            </a:r>
            <a:r>
              <a:rPr lang="en-US" sz="4800" dirty="0"/>
              <a:t>On</a:t>
            </a:r>
            <a:r>
              <a:rPr lang="en-US" sz="4000" dirty="0"/>
              <a:t>?</a:t>
            </a:r>
          </a:p>
        </p:txBody>
      </p:sp>
      <p:sp>
        <p:nvSpPr>
          <p:cNvPr id="3" name="Content Placeholder 2">
            <a:extLst>
              <a:ext uri="{FF2B5EF4-FFF2-40B4-BE49-F238E27FC236}">
                <a16:creationId xmlns:a16="http://schemas.microsoft.com/office/drawing/2014/main" id="{1F0C8B24-00C6-4991-B36D-5E4ECD3842C6}"/>
              </a:ext>
            </a:extLst>
          </p:cNvPr>
          <p:cNvSpPr>
            <a:spLocks noGrp="1"/>
          </p:cNvSpPr>
          <p:nvPr>
            <p:ph idx="1"/>
          </p:nvPr>
        </p:nvSpPr>
        <p:spPr/>
        <p:txBody>
          <a:bodyPr>
            <a:normAutofit/>
          </a:bodyPr>
          <a:lstStyle/>
          <a:p>
            <a:r>
              <a:rPr lang="en-US" sz="3200" dirty="0"/>
              <a:t>Overfitting: hyper-finetuned to the training set, but will not be as good for predicting outside of that</a:t>
            </a:r>
          </a:p>
          <a:p>
            <a:r>
              <a:rPr lang="en-US" sz="3200" dirty="0"/>
              <a:t>Solutions: </a:t>
            </a:r>
          </a:p>
          <a:p>
            <a:pPr lvl="1"/>
            <a:r>
              <a:rPr lang="en-US" sz="3000" dirty="0"/>
              <a:t>stopping the training process earlier</a:t>
            </a:r>
          </a:p>
          <a:p>
            <a:pPr lvl="1"/>
            <a:r>
              <a:rPr lang="en-US" sz="3000" dirty="0"/>
              <a:t>removing features</a:t>
            </a:r>
          </a:p>
          <a:p>
            <a:pPr lvl="1"/>
            <a:r>
              <a:rPr lang="en-US" sz="3000" dirty="0"/>
              <a:t>using more data</a:t>
            </a:r>
          </a:p>
        </p:txBody>
      </p:sp>
      <p:pic>
        <p:nvPicPr>
          <p:cNvPr id="4" name="Picture 3">
            <a:extLst>
              <a:ext uri="{FF2B5EF4-FFF2-40B4-BE49-F238E27FC236}">
                <a16:creationId xmlns:a16="http://schemas.microsoft.com/office/drawing/2014/main" id="{9A3061E9-7BA5-4064-9945-9B1A7F66D7CE}"/>
              </a:ext>
            </a:extLst>
          </p:cNvPr>
          <p:cNvPicPr>
            <a:picLocks noChangeAspect="1"/>
          </p:cNvPicPr>
          <p:nvPr/>
        </p:nvPicPr>
        <p:blipFill>
          <a:blip r:embed="rId2"/>
          <a:stretch>
            <a:fillRect/>
          </a:stretch>
        </p:blipFill>
        <p:spPr>
          <a:xfrm>
            <a:off x="8077199" y="3546998"/>
            <a:ext cx="3343495" cy="2549001"/>
          </a:xfrm>
          <a:prstGeom prst="rect">
            <a:avLst/>
          </a:prstGeom>
        </p:spPr>
      </p:pic>
    </p:spTree>
    <p:extLst>
      <p:ext uri="{BB962C8B-B14F-4D97-AF65-F5344CB8AC3E}">
        <p14:creationId xmlns:p14="http://schemas.microsoft.com/office/powerpoint/2010/main" val="395620504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372</Words>
  <Application>Microsoft Office PowerPoint</Application>
  <PresentationFormat>Widescreen</PresentationFormat>
  <Paragraphs>42</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Candara</vt:lpstr>
      <vt:lpstr>Consolas</vt:lpstr>
      <vt:lpstr>Tech Computer 16x9</vt:lpstr>
      <vt:lpstr>Image Recognition: Indoor/Outdoor Setting</vt:lpstr>
      <vt:lpstr>Motivations</vt:lpstr>
      <vt:lpstr>Real World Practical Applications</vt:lpstr>
      <vt:lpstr>LARGE DATASET REQUIRED! </vt:lpstr>
      <vt:lpstr>Data </vt:lpstr>
      <vt:lpstr>Training and Validation Accuracy</vt:lpstr>
      <vt:lpstr>Training and Validation Loss</vt:lpstr>
      <vt:lpstr>Accuracy on Testing Set</vt:lpstr>
      <vt:lpstr>What’s Going On?</vt:lpstr>
      <vt:lpstr>Taking a Deeper Look Into the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Indoor/Outdoor Setting</dc:title>
  <dc:creator>Yamin Alam</dc:creator>
  <cp:lastModifiedBy>Yamin Alam</cp:lastModifiedBy>
  <cp:revision>5</cp:revision>
  <dcterms:created xsi:type="dcterms:W3CDTF">2020-01-15T04:31:37Z</dcterms:created>
  <dcterms:modified xsi:type="dcterms:W3CDTF">2020-01-15T23:25:44Z</dcterms:modified>
</cp:coreProperties>
</file>