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Comfortaa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Comfortaa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Comforta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e6bfc2ac1_0_2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e6bfc2ac1_0_2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e6bfc2ac1_0_2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e6bfc2ac1_0_2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e83b18daa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e83b18daa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e8cdaa2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e8cdaa2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e83b18daa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e83b18daa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e63b672dc_0_2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e63b672dc_0_2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e63b672dc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e63b672dc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e63b672dc_0_2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e63b672dc_0_2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e6bfc2ac1_0_2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e6bfc2ac1_0_2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e63b672dc_0_2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e63b672dc_0_2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e6bfc2ac1_0_2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e6bfc2ac1_0_2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e6bfc2ac1_0_2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e6bfc2ac1_0_2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e6bfc2ac1_0_2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e6bfc2ac1_0_2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6FA8D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551950"/>
            <a:ext cx="8222100" cy="152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Bangla Handwritten Digit Recognition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256448"/>
            <a:ext cx="8222100" cy="25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Presentation By-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Ahmad Umar Mahdi 		193-15-1071</a:t>
            </a:r>
            <a:endParaRPr b="1"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Bristy Saha			</a:t>
            </a:r>
            <a:r>
              <a:rPr b="1" lang="en" sz="2200"/>
              <a:t>	</a:t>
            </a:r>
            <a:r>
              <a:rPr b="1" lang="en" sz="2200"/>
              <a:t>193-15-1077</a:t>
            </a:r>
            <a:endParaRPr b="1"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Jannat Ara Shormee		193-15-1080</a:t>
            </a:r>
            <a:endParaRPr b="1"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Shoaba Razzak		</a:t>
            </a:r>
            <a:r>
              <a:rPr b="1" lang="en" sz="2200"/>
              <a:t>	193-15-2958	</a:t>
            </a:r>
            <a:endParaRPr b="1"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Output</a:t>
            </a:r>
            <a:r>
              <a:rPr lang="en" sz="2500"/>
              <a:t> </a:t>
            </a:r>
            <a:endParaRPr sz="2000"/>
          </a:p>
        </p:txBody>
      </p:sp>
      <p:sp>
        <p:nvSpPr>
          <p:cNvPr id="127" name="Google Shape;127;p22"/>
          <p:cNvSpPr txBox="1"/>
          <p:nvPr>
            <p:ph idx="4294967295" type="body"/>
          </p:nvPr>
        </p:nvSpPr>
        <p:spPr>
          <a:xfrm>
            <a:off x="343925" y="839925"/>
            <a:ext cx="3879600" cy="41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>
                <a:solidFill>
                  <a:schemeClr val="dk2"/>
                </a:solidFill>
              </a:rPr>
              <a:t>In X axis we have Predicted Label.</a:t>
            </a:r>
            <a:endParaRPr b="1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>
                <a:solidFill>
                  <a:schemeClr val="dk2"/>
                </a:solidFill>
              </a:rPr>
              <a:t>In Y axis we have True Label.</a:t>
            </a:r>
            <a:endParaRPr b="1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>
                <a:solidFill>
                  <a:schemeClr val="dk2"/>
                </a:solidFill>
              </a:rPr>
              <a:t>We were able to get accuracy </a:t>
            </a:r>
            <a:endParaRPr b="1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of 99.03%.</a:t>
            </a:r>
            <a:endParaRPr b="1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t/>
            </a:r>
            <a:endParaRPr b="1" sz="1600">
              <a:solidFill>
                <a:schemeClr val="dk2"/>
              </a:solidFill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6175" y="767925"/>
            <a:ext cx="4295575" cy="4271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 rotWithShape="1">
          <a:blip r:embed="rId4">
            <a:alphaModFix/>
          </a:blip>
          <a:srcRect b="0" l="66748" r="0" t="26868"/>
          <a:stretch/>
        </p:blipFill>
        <p:spPr>
          <a:xfrm>
            <a:off x="847900" y="3319675"/>
            <a:ext cx="3040600" cy="41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</a:t>
            </a:r>
            <a:r>
              <a:rPr lang="en"/>
              <a:t> 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471900" y="1783825"/>
            <a:ext cx="8222100" cy="32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b="1" lang="en" sz="1700">
                <a:solidFill>
                  <a:schemeClr val="dk2"/>
                </a:solidFill>
              </a:rPr>
              <a:t>In this research, we proposed to use deep learning approaches for handwritten Bangla digit recognition.</a:t>
            </a:r>
            <a:endParaRPr b="1" sz="1700">
              <a:solidFill>
                <a:schemeClr val="dk2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b="1" lang="en" sz="1700">
                <a:solidFill>
                  <a:schemeClr val="dk2"/>
                </a:solidFill>
              </a:rPr>
              <a:t>We evaluated the performance of Keras Modeling.</a:t>
            </a:r>
            <a:endParaRPr b="1" sz="1700">
              <a:solidFill>
                <a:schemeClr val="dk2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b="1" lang="en" sz="1700">
                <a:solidFill>
                  <a:schemeClr val="dk2"/>
                </a:solidFill>
              </a:rPr>
              <a:t>Among some the observation, the maximum accuracy in the performance was found 99%.</a:t>
            </a:r>
            <a:endParaRPr b="1" sz="17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b="1" lang="en" sz="1700">
                <a:solidFill>
                  <a:schemeClr val="dk2"/>
                </a:solidFill>
              </a:rPr>
              <a:t>Research work is currently progressing to develop more.</a:t>
            </a:r>
            <a:endParaRPr b="1" sz="1700">
              <a:solidFill>
                <a:schemeClr val="dk2"/>
              </a:solidFill>
            </a:endParaRPr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838" y="3896025"/>
            <a:ext cx="6954220" cy="4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Reference</a:t>
            </a:r>
            <a:endParaRPr b="1"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471900" y="1919075"/>
            <a:ext cx="8222100" cy="31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>
                <a:solidFill>
                  <a:schemeClr val="dk2"/>
                </a:solidFill>
              </a:rPr>
              <a:t>Al Mehdi Saadat Chowdhury and M. Shahidur Rahman</a:t>
            </a:r>
            <a:endParaRPr b="1"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b="1" lang="en">
                <a:solidFill>
                  <a:schemeClr val="dk2"/>
                </a:solidFill>
              </a:rPr>
              <a:t>BHaND Dataset: Towards optimal CNN parameters for bengali handwritten numerals recognition</a:t>
            </a:r>
            <a:endParaRPr b="1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>
                <a:solidFill>
                  <a:schemeClr val="dk2"/>
                </a:solidFill>
              </a:rPr>
              <a:t>AKM Shahariar Azad Rabby, Sheikh Abujar, Sadeka Haque and Syed Akhter Hossain</a:t>
            </a:r>
            <a:endParaRPr b="1"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b="1" lang="en">
                <a:solidFill>
                  <a:schemeClr val="dk2"/>
                </a:solidFill>
              </a:rPr>
              <a:t>Bangla Handwritten Digit Recognition Using Convolutional Neural Network (DIU)</a:t>
            </a:r>
            <a:endParaRPr b="1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>
                <a:solidFill>
                  <a:schemeClr val="dk2"/>
                </a:solidFill>
              </a:rPr>
              <a:t>Fathma Siddique, Shadman Sakib and Md. Abu Bakr Siddique</a:t>
            </a:r>
            <a:endParaRPr b="1"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400"/>
              <a:buChar char="○"/>
            </a:pPr>
            <a:r>
              <a:rPr b="1" lang="en">
                <a:solidFill>
                  <a:schemeClr val="dk2"/>
                </a:solidFill>
              </a:rPr>
              <a:t>Recognition of Handwritten Digit using Convolutional Neural Network in Python with Tensorflow and Comparison of Performance for Various Hidden Layers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2160000" y="1888800"/>
            <a:ext cx="40746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Any Questions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2975" y="1620175"/>
            <a:ext cx="1257926" cy="1832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Overview</a:t>
            </a:r>
            <a:endParaRPr b="1" sz="2500"/>
          </a:p>
        </p:txBody>
      </p:sp>
      <p:sp>
        <p:nvSpPr>
          <p:cNvPr id="74" name="Google Shape;74;p14"/>
          <p:cNvSpPr txBox="1"/>
          <p:nvPr>
            <p:ph idx="4294967295" type="body"/>
          </p:nvPr>
        </p:nvSpPr>
        <p:spPr>
          <a:xfrm>
            <a:off x="471900" y="943900"/>
            <a:ext cx="8222100" cy="36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b="1" lang="en" sz="2000">
                <a:solidFill>
                  <a:schemeClr val="dk2"/>
                </a:solidFill>
              </a:rPr>
              <a:t>Introduction</a:t>
            </a:r>
            <a:endParaRPr b="1" sz="20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b="1" lang="en" sz="2000">
                <a:solidFill>
                  <a:schemeClr val="dk2"/>
                </a:solidFill>
              </a:rPr>
              <a:t>Motivation</a:t>
            </a:r>
            <a:endParaRPr b="1" sz="20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b="1" lang="en" sz="2000">
                <a:solidFill>
                  <a:schemeClr val="dk2"/>
                </a:solidFill>
              </a:rPr>
              <a:t>Objective</a:t>
            </a:r>
            <a:endParaRPr b="1" sz="20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b="1" lang="en" sz="2000">
                <a:solidFill>
                  <a:schemeClr val="dk2"/>
                </a:solidFill>
              </a:rPr>
              <a:t>Research</a:t>
            </a:r>
            <a:r>
              <a:rPr b="1" lang="en" sz="2000">
                <a:solidFill>
                  <a:schemeClr val="dk2"/>
                </a:solidFill>
              </a:rPr>
              <a:t> Question</a:t>
            </a:r>
            <a:endParaRPr b="1" sz="20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b="1" lang="en" sz="2000">
                <a:solidFill>
                  <a:schemeClr val="dk2"/>
                </a:solidFill>
              </a:rPr>
              <a:t>Methodology </a:t>
            </a:r>
            <a:endParaRPr b="1" sz="20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b="1" lang="en" sz="2000">
                <a:solidFill>
                  <a:schemeClr val="dk2"/>
                </a:solidFill>
              </a:rPr>
              <a:t>Analysis</a:t>
            </a:r>
            <a:endParaRPr b="1" sz="20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b="1" lang="en" sz="2000">
                <a:solidFill>
                  <a:schemeClr val="dk2"/>
                </a:solidFill>
              </a:rPr>
              <a:t>Output</a:t>
            </a:r>
            <a:endParaRPr b="1" sz="20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b="1" lang="en" sz="2000">
                <a:solidFill>
                  <a:schemeClr val="dk2"/>
                </a:solidFill>
              </a:rPr>
              <a:t>Conclusion</a:t>
            </a:r>
            <a:endParaRPr b="1"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</a:t>
            </a:r>
            <a:endParaRPr b="1"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9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>
                <a:solidFill>
                  <a:schemeClr val="dk2"/>
                </a:solidFill>
              </a:rPr>
              <a:t>Handwritten Digit Recognition is used to recognize the Digits which are written by hand.</a:t>
            </a:r>
            <a:endParaRPr b="1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>
                <a:solidFill>
                  <a:schemeClr val="dk2"/>
                </a:solidFill>
              </a:rPr>
              <a:t>Plentiful works have already been done in Other Languages. But not that much in Bangla </a:t>
            </a:r>
            <a:r>
              <a:rPr b="1" lang="en">
                <a:solidFill>
                  <a:schemeClr val="dk2"/>
                </a:solidFill>
              </a:rPr>
              <a:t>Handwritten Digit Recognition</a:t>
            </a:r>
            <a:r>
              <a:rPr b="1" lang="en">
                <a:solidFill>
                  <a:schemeClr val="dk2"/>
                </a:solidFill>
              </a:rPr>
              <a:t>.</a:t>
            </a:r>
            <a:endParaRPr b="1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>
                <a:solidFill>
                  <a:schemeClr val="dk2"/>
                </a:solidFill>
              </a:rPr>
              <a:t>It is not easy to recognize Bengali Handwritten Digits due to differences in shape, size and writing style.</a:t>
            </a:r>
            <a:endParaRPr b="1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800"/>
              <a:buChar char="●"/>
            </a:pPr>
            <a:r>
              <a:rPr b="1" lang="en">
                <a:solidFill>
                  <a:schemeClr val="dk2"/>
                </a:solidFill>
              </a:rPr>
              <a:t>We used TensorFlow’s Keras API to </a:t>
            </a:r>
            <a:r>
              <a:rPr b="1" lang="en">
                <a:solidFill>
                  <a:schemeClr val="dk2"/>
                </a:solidFill>
              </a:rPr>
              <a:t>build system because it is best in this scenario.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Motivation</a:t>
            </a:r>
            <a:endParaRPr b="1"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</a:rPr>
              <a:t>Our main motivation to take this topic was to learn about image processing in Python.</a:t>
            </a:r>
            <a:endParaRPr b="1"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</a:rPr>
              <a:t>To learn</a:t>
            </a:r>
            <a:r>
              <a:rPr b="1" lang="en" sz="1800">
                <a:solidFill>
                  <a:schemeClr val="dk2"/>
                </a:solidFill>
              </a:rPr>
              <a:t> applying</a:t>
            </a:r>
            <a:r>
              <a:rPr b="1" lang="en" sz="1800">
                <a:solidFill>
                  <a:schemeClr val="dk2"/>
                </a:solidFill>
              </a:rPr>
              <a:t> </a:t>
            </a:r>
            <a:r>
              <a:rPr b="1" lang="en" sz="1800">
                <a:solidFill>
                  <a:schemeClr val="dk2"/>
                </a:solidFill>
              </a:rPr>
              <a:t>Machine</a:t>
            </a:r>
            <a:r>
              <a:rPr b="1" lang="en" sz="1800">
                <a:solidFill>
                  <a:schemeClr val="dk2"/>
                </a:solidFill>
              </a:rPr>
              <a:t> Learning Algorithms in image.</a:t>
            </a:r>
            <a:endParaRPr b="1"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</a:rPr>
              <a:t>To build something that is really </a:t>
            </a:r>
            <a:r>
              <a:rPr b="1" lang="en" sz="1800">
                <a:solidFill>
                  <a:schemeClr val="dk2"/>
                </a:solidFill>
              </a:rPr>
              <a:t>helpful</a:t>
            </a:r>
            <a:r>
              <a:rPr b="1" lang="en" sz="1800">
                <a:solidFill>
                  <a:schemeClr val="dk2"/>
                </a:solidFill>
              </a:rPr>
              <a:t> for current </a:t>
            </a:r>
            <a:r>
              <a:rPr b="1" lang="en" sz="1800">
                <a:solidFill>
                  <a:schemeClr val="dk2"/>
                </a:solidFill>
              </a:rPr>
              <a:t>generation</a:t>
            </a:r>
            <a:r>
              <a:rPr b="1" lang="en" sz="1800">
                <a:solidFill>
                  <a:schemeClr val="dk2"/>
                </a:solidFill>
              </a:rPr>
              <a:t>. 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Objective</a:t>
            </a:r>
            <a:endParaRPr b="1"/>
          </a:p>
        </p:txBody>
      </p:sp>
      <p:sp>
        <p:nvSpPr>
          <p:cNvPr id="92" name="Google Shape;92;p17"/>
          <p:cNvSpPr txBox="1"/>
          <p:nvPr>
            <p:ph idx="2" type="body"/>
          </p:nvPr>
        </p:nvSpPr>
        <p:spPr>
          <a:xfrm>
            <a:off x="47205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</a:rPr>
              <a:t>Applying </a:t>
            </a:r>
            <a:r>
              <a:rPr b="1" lang="en" sz="1800">
                <a:solidFill>
                  <a:schemeClr val="dk2"/>
                </a:solidFill>
              </a:rPr>
              <a:t>Machine Learning </a:t>
            </a:r>
            <a:r>
              <a:rPr b="1" lang="en" sz="1800">
                <a:solidFill>
                  <a:schemeClr val="dk2"/>
                </a:solidFill>
              </a:rPr>
              <a:t>algorithms to a real-world problem by-</a:t>
            </a:r>
            <a:endParaRPr b="1" sz="1800"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b="1" lang="en" sz="1800">
                <a:solidFill>
                  <a:schemeClr val="dk2"/>
                </a:solidFill>
              </a:rPr>
              <a:t>Converting images to Data Frame.</a:t>
            </a:r>
            <a:endParaRPr b="1" sz="1800"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b="1" lang="en" sz="1800">
                <a:solidFill>
                  <a:schemeClr val="dk2"/>
                </a:solidFill>
              </a:rPr>
              <a:t>Appling Keras Modeling on that Data Frame.</a:t>
            </a:r>
            <a:endParaRPr b="1" sz="1800"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b="1" lang="en" sz="1800">
                <a:solidFill>
                  <a:schemeClr val="dk2"/>
                </a:solidFill>
              </a:rPr>
              <a:t>Getting as best accuracy as possible.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Research Question</a:t>
            </a:r>
            <a:endParaRPr b="1"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369100"/>
            <a:ext cx="8222100" cy="33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AutoNum type="arabicPeriod"/>
            </a:pPr>
            <a:r>
              <a:rPr b="1" lang="en" sz="2000">
                <a:solidFill>
                  <a:schemeClr val="dk2"/>
                </a:solidFill>
              </a:rPr>
              <a:t>How is Keras related to TensorFlow?</a:t>
            </a:r>
            <a:endParaRPr b="1" sz="20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Ans: TensorFlow is an open-sourced end-to-end platform, a library for multiple machine learning tasks, while Keras is a high-level neural network library that runs on top of TensorFlow</a:t>
            </a:r>
            <a:r>
              <a:rPr b="1" lang="en" sz="1600">
                <a:solidFill>
                  <a:schemeClr val="dk2"/>
                </a:solidFill>
              </a:rPr>
              <a:t>.</a:t>
            </a:r>
            <a:endParaRPr b="1" sz="16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AutoNum type="arabicPeriod"/>
            </a:pPr>
            <a:r>
              <a:rPr b="1" lang="en" sz="2000">
                <a:solidFill>
                  <a:schemeClr val="dk2"/>
                </a:solidFill>
              </a:rPr>
              <a:t>What data is used to train and test the machine learning methods?</a:t>
            </a:r>
            <a:endParaRPr b="1" sz="20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</a:rPr>
              <a:t>Ans: We are using BHaND Dataset which contains 70000 Handwritten Bangla Digits.</a:t>
            </a:r>
            <a:endParaRPr b="1" sz="19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Methodology  </a:t>
            </a:r>
            <a:r>
              <a:rPr b="1" lang="en" sz="2000"/>
              <a:t>(Dataset)</a:t>
            </a:r>
            <a:endParaRPr b="1" sz="2000"/>
          </a:p>
        </p:txBody>
      </p:sp>
      <p:sp>
        <p:nvSpPr>
          <p:cNvPr id="104" name="Google Shape;104;p19"/>
          <p:cNvSpPr txBox="1"/>
          <p:nvPr>
            <p:ph idx="4294967295" type="body"/>
          </p:nvPr>
        </p:nvSpPr>
        <p:spPr>
          <a:xfrm>
            <a:off x="471900" y="815925"/>
            <a:ext cx="8263200" cy="42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2000">
                <a:solidFill>
                  <a:schemeClr val="dk2"/>
                </a:solidFill>
              </a:rPr>
              <a:t>From </a:t>
            </a:r>
            <a:r>
              <a:rPr b="1" lang="en">
                <a:solidFill>
                  <a:schemeClr val="dk2"/>
                </a:solidFill>
              </a:rPr>
              <a:t>70000 Handwritten Bangla Digits, we are using 50000 for training and 20000 for testing.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>
                <a:solidFill>
                  <a:schemeClr val="dk2"/>
                </a:solidFill>
              </a:rPr>
              <a:t>0 means white pixel, 1 means black pixel.</a:t>
            </a:r>
            <a:endParaRPr b="1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>
                <a:solidFill>
                  <a:schemeClr val="dk2"/>
                </a:solidFill>
              </a:rPr>
              <a:t>Here one row is represented as a single image. (32×32=1024)</a:t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725" y="1554299"/>
            <a:ext cx="6963649" cy="226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3599650" y="3714675"/>
            <a:ext cx="136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Fig. : Dataset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Methodology  </a:t>
            </a:r>
            <a:r>
              <a:rPr b="1" lang="en" sz="2000"/>
              <a:t>(Pre-processing)</a:t>
            </a:r>
            <a:endParaRPr b="1" sz="2000"/>
          </a:p>
        </p:txBody>
      </p:sp>
      <p:sp>
        <p:nvSpPr>
          <p:cNvPr id="112" name="Google Shape;112;p20"/>
          <p:cNvSpPr txBox="1"/>
          <p:nvPr>
            <p:ph idx="4294967295" type="body"/>
          </p:nvPr>
        </p:nvSpPr>
        <p:spPr>
          <a:xfrm>
            <a:off x="343925" y="3391675"/>
            <a:ext cx="8263200" cy="15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>
                <a:solidFill>
                  <a:schemeClr val="dk2"/>
                </a:solidFill>
              </a:rPr>
              <a:t>Converting the image to 2D Array for pre-processing.</a:t>
            </a:r>
            <a:endParaRPr b="1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>
                <a:solidFill>
                  <a:schemeClr val="dk2"/>
                </a:solidFill>
              </a:rPr>
              <a:t>Clearing background noisy pixel (&lt;0.5) to White pixel (0).</a:t>
            </a:r>
            <a:endParaRPr b="1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b="1" lang="en">
                <a:solidFill>
                  <a:schemeClr val="dk2"/>
                </a:solidFill>
              </a:rPr>
              <a:t>Converting 180×180 to 32</a:t>
            </a:r>
            <a:r>
              <a:rPr b="1" lang="en">
                <a:solidFill>
                  <a:schemeClr val="dk2"/>
                </a:solidFill>
              </a:rPr>
              <a:t>×32.</a:t>
            </a:r>
            <a:endParaRPr b="1" sz="1600">
              <a:solidFill>
                <a:schemeClr val="dk2"/>
              </a:solidFill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338" y="930802"/>
            <a:ext cx="7280375" cy="208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Analysis</a:t>
            </a:r>
            <a:r>
              <a:rPr b="1" lang="en" sz="2500"/>
              <a:t>  </a:t>
            </a:r>
            <a:r>
              <a:rPr b="1" lang="en"/>
              <a:t>(Reshaping Data for Applying </a:t>
            </a:r>
            <a:r>
              <a:rPr b="1" lang="en"/>
              <a:t>Algorithm</a:t>
            </a:r>
            <a:r>
              <a:rPr b="1" lang="en"/>
              <a:t> )</a:t>
            </a:r>
            <a:endParaRPr b="1"/>
          </a:p>
        </p:txBody>
      </p:sp>
      <p:sp>
        <p:nvSpPr>
          <p:cNvPr id="119" name="Google Shape;119;p21"/>
          <p:cNvSpPr txBox="1"/>
          <p:nvPr>
            <p:ph idx="4294967295" type="body"/>
          </p:nvPr>
        </p:nvSpPr>
        <p:spPr>
          <a:xfrm>
            <a:off x="471900" y="815925"/>
            <a:ext cx="4303500" cy="39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2000">
                <a:solidFill>
                  <a:schemeClr val="dk2"/>
                </a:solidFill>
              </a:rPr>
              <a:t>We want to apply </a:t>
            </a:r>
            <a:r>
              <a:rPr b="1" lang="en" sz="2000">
                <a:solidFill>
                  <a:schemeClr val="dk2"/>
                </a:solidFill>
              </a:rPr>
              <a:t>Tensor’s</a:t>
            </a:r>
            <a:r>
              <a:rPr b="1" lang="en" sz="2000">
                <a:solidFill>
                  <a:schemeClr val="dk2"/>
                </a:solidFill>
              </a:rPr>
              <a:t> Keras Modeling.</a:t>
            </a:r>
            <a:endParaRPr b="1" sz="20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b="1" lang="en" sz="2000">
                <a:solidFill>
                  <a:schemeClr val="dk2"/>
                </a:solidFill>
              </a:rPr>
              <a:t>Keras Modeling accept 4D Tensor data.</a:t>
            </a:r>
            <a:endParaRPr b="1" sz="20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2000">
                <a:solidFill>
                  <a:schemeClr val="dk2"/>
                </a:solidFill>
              </a:rPr>
              <a:t>But our Data Shape is 2D. (50000, 1024)</a:t>
            </a:r>
            <a:endParaRPr b="1" sz="20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2000">
                <a:solidFill>
                  <a:schemeClr val="dk2"/>
                </a:solidFill>
              </a:rPr>
              <a:t>Transforming our dataframe to a 4D tensor. </a:t>
            </a:r>
            <a:r>
              <a:rPr b="1" lang="en" sz="2000">
                <a:solidFill>
                  <a:schemeClr val="dk2"/>
                </a:solidFill>
              </a:rPr>
              <a:t>(50000x32x32x1)</a:t>
            </a:r>
            <a:endParaRPr b="1" sz="20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000"/>
              <a:buChar char="●"/>
            </a:pPr>
            <a:r>
              <a:rPr b="1" lang="en" sz="2000">
                <a:solidFill>
                  <a:schemeClr val="dk2"/>
                </a:solidFill>
              </a:rPr>
              <a:t>Now we can apply ML Algo.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6031400" y="4759050"/>
            <a:ext cx="215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Fig. : Reshaped Data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7800" y="771450"/>
            <a:ext cx="4063799" cy="4063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