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HK Grotesk Bold" charset="1" panose="00000800000000000000"/>
      <p:regular r:id="rId31"/>
    </p:embeddedFont>
    <p:embeddedFont>
      <p:font typeface="HK Grotesk Light" charset="1" panose="00000400000000000000"/>
      <p:regular r:id="rId32"/>
    </p:embeddedFont>
    <p:embeddedFont>
      <p:font typeface="HK Grotesk Semi-Bold" charset="1" panose="0000070000000000000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9004" y="2970997"/>
            <a:ext cx="15770666" cy="4347124"/>
            <a:chOff x="0" y="0"/>
            <a:chExt cx="21027554" cy="579616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95250"/>
              <a:ext cx="21027554" cy="40212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660"/>
                </a:lnSpc>
              </a:pPr>
              <a:r>
                <a:rPr lang="en-US" b="true" sz="10600" spc="-106">
                  <a:solidFill>
                    <a:srgbClr val="FFFFFF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The Next Analyst Challenge (2025)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2036990" y="5119890"/>
              <a:ext cx="16953574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Multinational Retail Sale Dataset (2016-2018)</a:t>
              </a:r>
            </a:p>
          </p:txBody>
        </p:sp>
        <p:sp>
          <p:nvSpPr>
            <p:cNvPr name="AutoShape 5" id="5"/>
            <p:cNvSpPr/>
            <p:nvPr/>
          </p:nvSpPr>
          <p:spPr>
            <a:xfrm>
              <a:off x="1209706" y="4524925"/>
              <a:ext cx="18608142" cy="0"/>
            </a:xfrm>
            <a:prstGeom prst="line">
              <a:avLst/>
            </a:prstGeom>
            <a:ln cap="rnd" w="63500">
              <a:solidFill>
                <a:srgbClr val="343434"/>
              </a:solidFill>
              <a:prstDash val="sysDot"/>
              <a:headEnd type="none" len="sm" w="sm"/>
              <a:tailEnd type="none" len="sm" w="sm"/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13238376" y="8244140"/>
            <a:ext cx="4020924" cy="1014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  <a:spcBef>
                <a:spcPct val="0"/>
              </a:spcBef>
            </a:pPr>
            <a:r>
              <a:rPr lang="en-US" sz="2874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Yamin Thiri Wai</a:t>
            </a:r>
          </a:p>
          <a:p>
            <a:pPr algn="ctr">
              <a:lnSpc>
                <a:spcPts val="4024"/>
              </a:lnSpc>
              <a:spcBef>
                <a:spcPct val="0"/>
              </a:spcBef>
            </a:pPr>
            <a:r>
              <a:rPr lang="en-US" sz="2874">
                <a:solidFill>
                  <a:srgbClr val="FFFFFF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Ton Duc Thang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40560" y="6309457"/>
            <a:ext cx="7058258" cy="3604933"/>
          </a:xfrm>
          <a:custGeom>
            <a:avLst/>
            <a:gdLst/>
            <a:ahLst/>
            <a:cxnLst/>
            <a:rect r="r" b="b" t="t" l="l"/>
            <a:pathLst>
              <a:path h="3604933" w="7058258">
                <a:moveTo>
                  <a:pt x="0" y="0"/>
                </a:moveTo>
                <a:lnTo>
                  <a:pt x="7058257" y="0"/>
                </a:lnTo>
                <a:lnTo>
                  <a:pt x="7058257" y="3604933"/>
                </a:lnTo>
                <a:lnTo>
                  <a:pt x="0" y="36049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0074" y="1389513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Regional &amp; Country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7687" y="2729921"/>
            <a:ext cx="15304003" cy="3282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Europe leads</a:t>
            </a: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with $168M profit (42% margin).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North America follows at $129M profit (42% margin).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Asia contributes $96M, solid third position.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Latin America ($42M) and Oceania ($16M) are smaller but maintain same margin.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Consistent 42% profit margin across all regions → profitability is balanced globally.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6436216"/>
            <a:ext cx="11301259" cy="3404504"/>
          </a:xfrm>
          <a:custGeom>
            <a:avLst/>
            <a:gdLst/>
            <a:ahLst/>
            <a:cxnLst/>
            <a:rect r="r" b="b" t="t" l="l"/>
            <a:pathLst>
              <a:path h="3404504" w="11301259">
                <a:moveTo>
                  <a:pt x="0" y="0"/>
                </a:moveTo>
                <a:lnTo>
                  <a:pt x="11301258" y="0"/>
                </a:lnTo>
                <a:lnTo>
                  <a:pt x="11301258" y="3404504"/>
                </a:lnTo>
                <a:lnTo>
                  <a:pt x="0" y="3404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0074" y="1389513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Regional &amp; Country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41345" y="2668126"/>
            <a:ext cx="15304003" cy="3282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United States leads</a:t>
            </a: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 with $212M revenue.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Strong contributions from Japan ($99M), Canada ($93M), France ($86M), UK ($80M), China ($80M).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Australia lowest at $37.5M.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Regional dominance in North America, Europe, Asia; weaker in Latin America &amp; Oceania.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5804" y="3195364"/>
            <a:ext cx="7788196" cy="3816216"/>
          </a:xfrm>
          <a:custGeom>
            <a:avLst/>
            <a:gdLst/>
            <a:ahLst/>
            <a:cxnLst/>
            <a:rect r="r" b="b" t="t" l="l"/>
            <a:pathLst>
              <a:path h="3816216" w="7788196">
                <a:moveTo>
                  <a:pt x="0" y="0"/>
                </a:moveTo>
                <a:lnTo>
                  <a:pt x="7788196" y="0"/>
                </a:lnTo>
                <a:lnTo>
                  <a:pt x="7788196" y="3816216"/>
                </a:lnTo>
                <a:lnTo>
                  <a:pt x="0" y="38162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66821" y="3195364"/>
            <a:ext cx="7992075" cy="3816216"/>
          </a:xfrm>
          <a:custGeom>
            <a:avLst/>
            <a:gdLst/>
            <a:ahLst/>
            <a:cxnLst/>
            <a:rect r="r" b="b" t="t" l="l"/>
            <a:pathLst>
              <a:path h="3816216" w="7992075">
                <a:moveTo>
                  <a:pt x="0" y="0"/>
                </a:moveTo>
                <a:lnTo>
                  <a:pt x="7992075" y="0"/>
                </a:lnTo>
                <a:lnTo>
                  <a:pt x="7992075" y="3816216"/>
                </a:lnTo>
                <a:lnTo>
                  <a:pt x="0" y="3816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30074" y="1389513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Regional &amp; Country Insights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74713" y="2891846"/>
            <a:ext cx="8102875" cy="6543071"/>
          </a:xfrm>
          <a:custGeom>
            <a:avLst/>
            <a:gdLst/>
            <a:ahLst/>
            <a:cxnLst/>
            <a:rect r="r" b="b" t="t" l="l"/>
            <a:pathLst>
              <a:path h="6543071" w="8102875">
                <a:moveTo>
                  <a:pt x="0" y="0"/>
                </a:moveTo>
                <a:lnTo>
                  <a:pt x="8102875" y="0"/>
                </a:lnTo>
                <a:lnTo>
                  <a:pt x="8102875" y="6543072"/>
                </a:lnTo>
                <a:lnTo>
                  <a:pt x="0" y="65430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0074" y="1389513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Product Line Performance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7687" y="2748971"/>
            <a:ext cx="6524713" cy="5351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0" indent="-291465" lvl="1">
              <a:lnSpc>
                <a:spcPts val="4752"/>
              </a:lnSpc>
              <a:buFont typeface="Arial"/>
              <a:buChar char="•"/>
            </a:pPr>
            <a:r>
              <a:rPr lang="en-US" b="true" sz="2700" spc="-27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V</a:t>
            </a:r>
            <a:r>
              <a:rPr lang="en-US" b="true" sz="2700" spc="-27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ideo Games leads with $414M (39%) of total revenue.</a:t>
            </a:r>
          </a:p>
          <a:p>
            <a:pPr algn="l" marL="582930" indent="-291465" lvl="1">
              <a:lnSpc>
                <a:spcPts val="4752"/>
              </a:lnSpc>
              <a:buFont typeface="Arial"/>
              <a:buChar char="•"/>
            </a:pPr>
            <a:r>
              <a:rPr lang="en-US" b="true" sz="2700" spc="-27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Mobile close second at $326M (31%).</a:t>
            </a:r>
          </a:p>
          <a:p>
            <a:pPr algn="l" marL="582930" indent="-291465" lvl="1">
              <a:lnSpc>
                <a:spcPts val="4752"/>
              </a:lnSpc>
              <a:buFont typeface="Arial"/>
              <a:buChar char="•"/>
            </a:pPr>
            <a:r>
              <a:rPr lang="en-US" b="true" sz="2700" spc="-27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Computers contribute $220M (21%).</a:t>
            </a:r>
          </a:p>
          <a:p>
            <a:pPr algn="l" marL="582930" indent="-291465" lvl="1">
              <a:lnSpc>
                <a:spcPts val="4752"/>
              </a:lnSpc>
              <a:buFont typeface="Arial"/>
              <a:buChar char="•"/>
            </a:pPr>
            <a:r>
              <a:rPr lang="en-US" b="true" sz="2700" spc="-27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Home &amp; Kitchen smaller at $99M (9%).</a:t>
            </a:r>
          </a:p>
          <a:p>
            <a:pPr algn="l" marL="582930" indent="-291465" lvl="1">
              <a:lnSpc>
                <a:spcPts val="4752"/>
              </a:lnSpc>
              <a:buFont typeface="Arial"/>
              <a:buChar char="•"/>
            </a:pPr>
            <a:r>
              <a:rPr lang="en-US" b="true" sz="2700" spc="-27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Books minimal at $9.5M (~1%).</a:t>
            </a:r>
          </a:p>
          <a:p>
            <a:pPr algn="l" marL="582930" indent="-291465" lvl="1">
              <a:lnSpc>
                <a:spcPts val="4752"/>
              </a:lnSpc>
              <a:buFont typeface="Arial"/>
              <a:buChar char="•"/>
            </a:pPr>
            <a:r>
              <a:rPr lang="en-US" b="true" sz="2700" spc="-27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Revenue is heavily concentrated in Gaming + Mobile (70%), showing core strengths.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14975" y="2707439"/>
            <a:ext cx="8344325" cy="6550861"/>
          </a:xfrm>
          <a:custGeom>
            <a:avLst/>
            <a:gdLst/>
            <a:ahLst/>
            <a:cxnLst/>
            <a:rect r="r" b="b" t="t" l="l"/>
            <a:pathLst>
              <a:path h="6550861" w="8344325">
                <a:moveTo>
                  <a:pt x="0" y="0"/>
                </a:moveTo>
                <a:lnTo>
                  <a:pt x="8344325" y="0"/>
                </a:lnTo>
                <a:lnTo>
                  <a:pt x="8344325" y="6550861"/>
                </a:lnTo>
                <a:lnTo>
                  <a:pt x="0" y="65508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0074" y="1389513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Product Line Performance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80486" y="2953238"/>
            <a:ext cx="6978527" cy="382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Acc</a:t>
            </a: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essories dominate with over 5.29M units, more than double the next category.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Games (2.5M) and Home Décor (1.28M) also perform strongly.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Categories like Paper Books, Screen, Home Improvement, Kitchen, and Bedding &amp; Bath are niche, all under 55k units each.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074" y="6569844"/>
            <a:ext cx="16508047" cy="3112173"/>
            <a:chOff x="0" y="0"/>
            <a:chExt cx="22010730" cy="41495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763054" cy="4149564"/>
            </a:xfrm>
            <a:custGeom>
              <a:avLst/>
              <a:gdLst/>
              <a:ahLst/>
              <a:cxnLst/>
              <a:rect r="r" b="b" t="t" l="l"/>
              <a:pathLst>
                <a:path h="4149564" w="8763054">
                  <a:moveTo>
                    <a:pt x="0" y="0"/>
                  </a:moveTo>
                  <a:lnTo>
                    <a:pt x="8763054" y="0"/>
                  </a:lnTo>
                  <a:lnTo>
                    <a:pt x="8763054" y="4149564"/>
                  </a:lnTo>
                  <a:lnTo>
                    <a:pt x="0" y="414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8763054" y="0"/>
              <a:ext cx="6520743" cy="4149564"/>
            </a:xfrm>
            <a:custGeom>
              <a:avLst/>
              <a:gdLst/>
              <a:ahLst/>
              <a:cxnLst/>
              <a:rect r="r" b="b" t="t" l="l"/>
              <a:pathLst>
                <a:path h="4149564" w="6520743">
                  <a:moveTo>
                    <a:pt x="0" y="0"/>
                  </a:moveTo>
                  <a:lnTo>
                    <a:pt x="6520743" y="0"/>
                  </a:lnTo>
                  <a:lnTo>
                    <a:pt x="6520743" y="4149564"/>
                  </a:lnTo>
                  <a:lnTo>
                    <a:pt x="0" y="414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5283797" y="0"/>
              <a:ext cx="6726933" cy="4149564"/>
            </a:xfrm>
            <a:custGeom>
              <a:avLst/>
              <a:gdLst/>
              <a:ahLst/>
              <a:cxnLst/>
              <a:rect r="r" b="b" t="t" l="l"/>
              <a:pathLst>
                <a:path h="4149564" w="6726933">
                  <a:moveTo>
                    <a:pt x="0" y="0"/>
                  </a:moveTo>
                  <a:lnTo>
                    <a:pt x="6726933" y="0"/>
                  </a:lnTo>
                  <a:lnTo>
                    <a:pt x="6726933" y="4149564"/>
                  </a:lnTo>
                  <a:lnTo>
                    <a:pt x="0" y="414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30074" y="1389513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Product Line Performance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8596" y="2533358"/>
            <a:ext cx="13338646" cy="437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Vid</a:t>
            </a: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eo Games consistently lead, growing from $105M → $141M → $169M (total $414M).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Mobile strong second, rising from $86M → $112M → $129M (total $326M).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Computers show steady growth ($66M → $73M → $81M).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Home &amp; Kitchen doubled from $22M (2016) → $43M (2018), showing fastest relative growth.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Books minimal, declining after 2016.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Profitability steady across categories, with average profit rising YoY.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Cost vs Price Gap widened, especially in Computers (biggest gap at ~267).</a:t>
            </a:r>
          </a:p>
          <a:p>
            <a:pPr algn="l">
              <a:lnSpc>
                <a:spcPts val="439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577261" y="2650631"/>
            <a:ext cx="8978953" cy="5443490"/>
          </a:xfrm>
          <a:custGeom>
            <a:avLst/>
            <a:gdLst/>
            <a:ahLst/>
            <a:cxnLst/>
            <a:rect r="r" b="b" t="t" l="l"/>
            <a:pathLst>
              <a:path h="5443490" w="8978953">
                <a:moveTo>
                  <a:pt x="0" y="0"/>
                </a:moveTo>
                <a:lnTo>
                  <a:pt x="8978953" y="0"/>
                </a:lnTo>
                <a:lnTo>
                  <a:pt x="8978953" y="5443490"/>
                </a:lnTo>
                <a:lnTo>
                  <a:pt x="0" y="54434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0074" y="1389513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Sales Channels &amp; Managers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85059" y="2708135"/>
            <a:ext cx="6695982" cy="437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W</a:t>
            </a: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eb → Main channel (~890M, majority share)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Sales visit → 66M (2nd highest)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Telephone &amp; E-mail → Moderate (~49M &amp; ~37M)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Fax, Mail, Special → Low contribution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Local Store → Negligible (~35K)</a:t>
            </a:r>
          </a:p>
          <a:p>
            <a:pPr algn="l">
              <a:lnSpc>
                <a:spcPts val="4399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51436" y="2870982"/>
            <a:ext cx="8430686" cy="5595868"/>
          </a:xfrm>
          <a:custGeom>
            <a:avLst/>
            <a:gdLst/>
            <a:ahLst/>
            <a:cxnLst/>
            <a:rect r="r" b="b" t="t" l="l"/>
            <a:pathLst>
              <a:path h="5595868" w="8430686">
                <a:moveTo>
                  <a:pt x="0" y="0"/>
                </a:moveTo>
                <a:lnTo>
                  <a:pt x="8430686" y="0"/>
                </a:lnTo>
                <a:lnTo>
                  <a:pt x="8430686" y="5595868"/>
                </a:lnTo>
                <a:lnTo>
                  <a:pt x="0" y="55958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0074" y="1389513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Sales Channels &amp; Managers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88124" y="2709057"/>
            <a:ext cx="7506189" cy="5282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Asia: Strong upward trend (58M → 93M)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Europe: Consistently highest revenue, rising (109M → 156M)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Nor</a:t>
            </a: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th America: Solid growth (80M → 122M)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Latin America: Steady increase (26M → 38M)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Oceania: Gradual rise (9M → 16M)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93168" y="2649048"/>
            <a:ext cx="8038953" cy="7034084"/>
          </a:xfrm>
          <a:custGeom>
            <a:avLst/>
            <a:gdLst/>
            <a:ahLst/>
            <a:cxnLst/>
            <a:rect r="r" b="b" t="t" l="l"/>
            <a:pathLst>
              <a:path h="7034084" w="8038953">
                <a:moveTo>
                  <a:pt x="0" y="0"/>
                </a:moveTo>
                <a:lnTo>
                  <a:pt x="8038953" y="0"/>
                </a:lnTo>
                <a:lnTo>
                  <a:pt x="8038953" y="7034083"/>
                </a:lnTo>
                <a:lnTo>
                  <a:pt x="0" y="7034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0074" y="1389513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Sales Channels &amp; Managers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33169" y="2726703"/>
            <a:ext cx="8054632" cy="3822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Emma Smith leads significantly (212M)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Pablo Ramirez &amp; S</a:t>
            </a: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ophia Evans follow (~99M &amp; 93M)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Camila Dubois, Wang Shu, G</a:t>
            </a: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eorge Jones, Jonas Müller contribute strongly (78M–86M)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Maria Romano – Lucas Maes generate moderate revenue (43M–59M)</a:t>
            </a:r>
          </a:p>
          <a:p>
            <a:pPr algn="l" marL="539749" indent="-269875" lvl="1">
              <a:lnSpc>
                <a:spcPts val="4399"/>
              </a:lnSpc>
              <a:buFont typeface="Arial"/>
              <a:buChar char="•"/>
            </a:pPr>
            <a:r>
              <a:rPr lang="en-US" b="true" sz="2499" spc="-24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Mia Jones closes the list with ~38M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12656" y="1721886"/>
            <a:ext cx="7946644" cy="5483241"/>
            <a:chOff x="0" y="0"/>
            <a:chExt cx="10595525" cy="731098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0192473" cy="613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 b="true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S</a:t>
              </a:r>
              <a:r>
                <a:rPr lang="en-US" sz="3000" spc="-30" b="true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tart (2016): 58.4M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343804"/>
              <a:ext cx="10192473" cy="613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 b="true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E</a:t>
              </a:r>
              <a:r>
                <a:rPr lang="en-US" sz="3000" spc="-30" b="true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nd (2018): 92.3M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697133"/>
              <a:ext cx="10192473" cy="6138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 b="true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CAGR:</a:t>
              </a:r>
              <a:r>
                <a:rPr lang="en-US" sz="3000" spc="-30" b="true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 16% </a:t>
              </a: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2625137"/>
              <a:ext cx="10595525" cy="0"/>
            </a:xfrm>
            <a:prstGeom prst="line">
              <a:avLst/>
            </a:prstGeom>
            <a:ln cap="rnd" w="63500">
              <a:solidFill>
                <a:srgbClr val="343434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0" y="5978466"/>
              <a:ext cx="10595525" cy="0"/>
            </a:xfrm>
            <a:prstGeom prst="line">
              <a:avLst/>
            </a:prstGeom>
            <a:ln cap="rnd" w="63500">
              <a:solidFill>
                <a:srgbClr val="343434"/>
              </a:solidFill>
              <a:prstDash val="sysDot"/>
              <a:headEnd type="none" len="sm" w="sm"/>
              <a:tailEnd type="none" len="sm" w="sm"/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3538961" y="1721886"/>
            <a:ext cx="2367035" cy="1805960"/>
          </a:xfrm>
          <a:custGeom>
            <a:avLst/>
            <a:gdLst/>
            <a:ahLst/>
            <a:cxnLst/>
            <a:rect r="r" b="b" t="t" l="l"/>
            <a:pathLst>
              <a:path h="1805960" w="2367035">
                <a:moveTo>
                  <a:pt x="0" y="0"/>
                </a:moveTo>
                <a:lnTo>
                  <a:pt x="2367036" y="0"/>
                </a:lnTo>
                <a:lnTo>
                  <a:pt x="2367036" y="1805960"/>
                </a:lnTo>
                <a:lnTo>
                  <a:pt x="0" y="1805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538961" y="4152900"/>
            <a:ext cx="2367035" cy="1805960"/>
          </a:xfrm>
          <a:custGeom>
            <a:avLst/>
            <a:gdLst/>
            <a:ahLst/>
            <a:cxnLst/>
            <a:rect r="r" b="b" t="t" l="l"/>
            <a:pathLst>
              <a:path h="1805960" w="2367035">
                <a:moveTo>
                  <a:pt x="0" y="0"/>
                </a:moveTo>
                <a:lnTo>
                  <a:pt x="2367036" y="0"/>
                </a:lnTo>
                <a:lnTo>
                  <a:pt x="2367036" y="1805960"/>
                </a:lnTo>
                <a:lnTo>
                  <a:pt x="0" y="18059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575583" y="6950133"/>
            <a:ext cx="2293791" cy="1758015"/>
          </a:xfrm>
          <a:custGeom>
            <a:avLst/>
            <a:gdLst/>
            <a:ahLst/>
            <a:cxnLst/>
            <a:rect r="r" b="b" t="t" l="l"/>
            <a:pathLst>
              <a:path h="1758015" w="2293791">
                <a:moveTo>
                  <a:pt x="0" y="0"/>
                </a:moveTo>
                <a:lnTo>
                  <a:pt x="2293792" y="0"/>
                </a:lnTo>
                <a:lnTo>
                  <a:pt x="2293792" y="1758016"/>
                </a:lnTo>
                <a:lnTo>
                  <a:pt x="0" y="17580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4143375"/>
            <a:ext cx="5701915" cy="199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00"/>
              </a:lnSpc>
            </a:pPr>
            <a:r>
              <a:rPr lang="en-US" sz="6500" b="true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Regional Deep Dive: Asia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3434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193640"/>
            <a:ext cx="6239428" cy="1899720"/>
            <a:chOff x="0" y="0"/>
            <a:chExt cx="8319237" cy="253296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8319237" cy="1470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640"/>
                </a:lnSpc>
              </a:pPr>
              <a:r>
                <a:rPr lang="en-US" sz="7200" b="true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Introduction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1910237"/>
              <a:ext cx="7395655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Objective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11395" y="2360520"/>
            <a:ext cx="691430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30" b="true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Analyze revenue and profit growth trends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344993" y="5169435"/>
            <a:ext cx="6914307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30" b="true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Understand regional contributions and sales channels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344993" y="8242075"/>
            <a:ext cx="6914307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30" b="true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Identify key business opportunities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312656" y="1987775"/>
            <a:ext cx="68447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12656" y="4928553"/>
            <a:ext cx="68447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312656" y="7869330"/>
            <a:ext cx="684477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200">
                <a:solidFill>
                  <a:srgbClr val="4EC8CA"/>
                </a:solidFill>
                <a:latin typeface="HK Grotesk Light"/>
                <a:ea typeface="HK Grotesk Light"/>
                <a:cs typeface="HK Grotesk Light"/>
                <a:sym typeface="HK Grotesk Light"/>
              </a:rPr>
              <a:t>03</a:t>
            </a:r>
          </a:p>
        </p:txBody>
      </p:sp>
      <p:sp>
        <p:nvSpPr>
          <p:cNvPr name="AutoShape 11" id="11"/>
          <p:cNvSpPr/>
          <p:nvPr/>
        </p:nvSpPr>
        <p:spPr>
          <a:xfrm rot="0">
            <a:off x="9312656" y="3666927"/>
            <a:ext cx="7946644" cy="0"/>
          </a:xfrm>
          <a:prstGeom prst="line">
            <a:avLst/>
          </a:prstGeom>
          <a:ln cap="rnd" w="47625">
            <a:solidFill>
              <a:srgbClr val="1B1B1B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rot="0">
            <a:off x="9312656" y="6675707"/>
            <a:ext cx="7946644" cy="0"/>
          </a:xfrm>
          <a:prstGeom prst="line">
            <a:avLst/>
          </a:prstGeom>
          <a:ln cap="rnd" w="47625">
            <a:solidFill>
              <a:srgbClr val="1B1B1B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99752" y="4362681"/>
            <a:ext cx="3899383" cy="3166772"/>
          </a:xfrm>
          <a:custGeom>
            <a:avLst/>
            <a:gdLst/>
            <a:ahLst/>
            <a:cxnLst/>
            <a:rect r="r" b="b" t="t" l="l"/>
            <a:pathLst>
              <a:path h="3166772" w="3899383">
                <a:moveTo>
                  <a:pt x="0" y="0"/>
                </a:moveTo>
                <a:lnTo>
                  <a:pt x="3899383" y="0"/>
                </a:lnTo>
                <a:lnTo>
                  <a:pt x="3899383" y="3166772"/>
                </a:lnTo>
                <a:lnTo>
                  <a:pt x="0" y="31667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64135" y="5389769"/>
            <a:ext cx="3812329" cy="3096073"/>
          </a:xfrm>
          <a:custGeom>
            <a:avLst/>
            <a:gdLst/>
            <a:ahLst/>
            <a:cxnLst/>
            <a:rect r="r" b="b" t="t" l="l"/>
            <a:pathLst>
              <a:path h="3096073" w="3812329">
                <a:moveTo>
                  <a:pt x="0" y="0"/>
                </a:moveTo>
                <a:lnTo>
                  <a:pt x="3812329" y="0"/>
                </a:lnTo>
                <a:lnTo>
                  <a:pt x="3812329" y="3096073"/>
                </a:lnTo>
                <a:lnTo>
                  <a:pt x="0" y="30960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061224"/>
            <a:ext cx="15429482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Video Games drive the highest sales, powered mainly by the Web channel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80445" y="5628934"/>
            <a:ext cx="9045245" cy="4126893"/>
          </a:xfrm>
          <a:custGeom>
            <a:avLst/>
            <a:gdLst/>
            <a:ahLst/>
            <a:cxnLst/>
            <a:rect r="r" b="b" t="t" l="l"/>
            <a:pathLst>
              <a:path h="4126893" w="9045245">
                <a:moveTo>
                  <a:pt x="0" y="0"/>
                </a:moveTo>
                <a:lnTo>
                  <a:pt x="9045245" y="0"/>
                </a:lnTo>
                <a:lnTo>
                  <a:pt x="9045245" y="4126892"/>
                </a:lnTo>
                <a:lnTo>
                  <a:pt x="0" y="41268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5488" y="1450490"/>
            <a:ext cx="15429482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Regional Product Line Revenue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68904" y="2641399"/>
            <a:ext cx="11369055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42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Europe leads overall ($398.8M), with Video Games ($151.7M) as top product.</a:t>
            </a:r>
          </a:p>
          <a:p>
            <a:pPr algn="l" marL="539749" indent="-269875" lvl="1">
              <a:lnSpc>
                <a:spcPts val="42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North America follows ($305M), strongly driven by Video Games ($126.4M).</a:t>
            </a:r>
          </a:p>
          <a:p>
            <a:pPr algn="l" marL="539749" indent="-269875" lvl="1">
              <a:lnSpc>
                <a:spcPts val="42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Asia contributes $228.3M, with Video Games ($92.7M) as key driver.</a:t>
            </a:r>
          </a:p>
          <a:p>
            <a:pPr algn="l" marL="539749" indent="-269875" lvl="1">
              <a:lnSpc>
                <a:spcPts val="42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Latin America: $99.1M, mainly Mobile ($32.6M) and Video Games ($32.3M).</a:t>
            </a:r>
          </a:p>
          <a:p>
            <a:pPr algn="l" marL="539749" indent="-269875" lvl="1">
              <a:lnSpc>
                <a:spcPts val="429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Oceania: Smallest share ($37.5M), balanced across Mobile &amp; Video Games.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02142" y="4038600"/>
            <a:ext cx="11083717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b="true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Actionable Recommendations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65272"/>
            <a:ext cx="14375707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-35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Expand Asia &amp; Latin America with Mobile + Gaming.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699834"/>
            <a:ext cx="14814672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-35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Diversify channels beyond Web → boost Telephone/E-mail sales.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996980"/>
            <a:ext cx="13784059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-35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Focus Q1–Q2 campaigns (historically strongest growth).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066340"/>
            <a:ext cx="11627408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spc="-35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Weekend promos to capture peak sales behavior.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8700" y="3263305"/>
            <a:ext cx="16230739" cy="0"/>
          </a:xfrm>
          <a:prstGeom prst="line">
            <a:avLst/>
          </a:prstGeom>
          <a:ln cap="rnd" w="47625">
            <a:solidFill>
              <a:srgbClr val="34343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 rot="0">
            <a:off x="838728" y="5310016"/>
            <a:ext cx="16230739" cy="0"/>
          </a:xfrm>
          <a:prstGeom prst="line">
            <a:avLst/>
          </a:prstGeom>
          <a:ln cap="rnd" w="47625">
            <a:solidFill>
              <a:srgbClr val="343434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rot="0">
            <a:off x="838728" y="7380540"/>
            <a:ext cx="16230739" cy="0"/>
          </a:xfrm>
          <a:prstGeom prst="line">
            <a:avLst/>
          </a:prstGeom>
          <a:ln cap="rnd" w="47625">
            <a:solidFill>
              <a:srgbClr val="343434"/>
            </a:solidFill>
            <a:prstDash val="sysDot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34343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93207" y="2135561"/>
            <a:ext cx="11003686" cy="110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9"/>
              </a:lnSpc>
            </a:pPr>
            <a:r>
              <a:rPr lang="en-US" sz="71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Closing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85352" y="3469027"/>
            <a:ext cx="9667337" cy="4309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27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Revenue gr</a:t>
            </a:r>
            <a:r>
              <a:rPr lang="en-US" sz="27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ew steadily across 2016–2018 (+28%, +17%).</a:t>
            </a:r>
          </a:p>
          <a:p>
            <a:pPr algn="l">
              <a:lnSpc>
                <a:spcPts val="6999"/>
              </a:lnSpc>
            </a:pPr>
            <a:r>
              <a:rPr lang="en-US" sz="27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Growth opportunities in Asia, LatAm, Gaming &amp; Mobile.</a:t>
            </a:r>
          </a:p>
          <a:p>
            <a:pPr algn="l">
              <a:lnSpc>
                <a:spcPts val="6999"/>
              </a:lnSpc>
            </a:pPr>
            <a:r>
              <a:rPr lang="en-US" sz="27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Overreliance on Web → diversify channels.</a:t>
            </a:r>
          </a:p>
          <a:p>
            <a:pPr algn="l">
              <a:lnSpc>
                <a:spcPts val="6999"/>
              </a:lnSpc>
            </a:pPr>
            <a:r>
              <a:rPr lang="en-US" sz="2799" b="true">
                <a:solidFill>
                  <a:srgbClr val="FFFFF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Q1–Q2 and weekends are key sales windows.</a:t>
            </a:r>
          </a:p>
          <a:p>
            <a:pPr algn="l">
              <a:lnSpc>
                <a:spcPts val="699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3185352" y="7502523"/>
            <a:ext cx="10354412" cy="91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3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Ne</a:t>
            </a:r>
            <a:r>
              <a:rPr lang="en-US" sz="3000" spc="-3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xt Steps: Implement targeted campaigns and channel expansion.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39811" y="4614862"/>
            <a:ext cx="66270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spc="-69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0074" y="3423218"/>
            <a:ext cx="15184502" cy="334645"/>
            <a:chOff x="0" y="0"/>
            <a:chExt cx="20246003" cy="44619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47625"/>
              <a:ext cx="912635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EC8CA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01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7315986" y="-47625"/>
              <a:ext cx="912635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EC8CA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02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14784371" y="-47625"/>
              <a:ext cx="912635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4EC8CA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03</a:t>
              </a:r>
            </a:p>
          </p:txBody>
        </p:sp>
        <p:sp>
          <p:nvSpPr>
            <p:cNvPr name="AutoShape 6" id="6"/>
            <p:cNvSpPr/>
            <p:nvPr/>
          </p:nvSpPr>
          <p:spPr>
            <a:xfrm rot="0">
              <a:off x="912635" y="223097"/>
              <a:ext cx="4548997" cy="0"/>
            </a:xfrm>
            <a:prstGeom prst="line">
              <a:avLst/>
            </a:prstGeom>
            <a:ln cap="rnd" w="63500">
              <a:solidFill>
                <a:srgbClr val="343434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rot="0">
              <a:off x="8228621" y="191347"/>
              <a:ext cx="4548997" cy="0"/>
            </a:xfrm>
            <a:prstGeom prst="line">
              <a:avLst/>
            </a:prstGeom>
            <a:ln cap="rnd" w="63500">
              <a:solidFill>
                <a:srgbClr val="343434"/>
              </a:solidFill>
              <a:prstDash val="sysDot"/>
              <a:headEnd type="none" len="sm" w="sm"/>
              <a:tailEnd type="none" len="sm" w="sm"/>
            </a:ln>
          </p:spPr>
        </p:sp>
        <p:sp>
          <p:nvSpPr>
            <p:cNvPr name="AutoShape 8" id="8"/>
            <p:cNvSpPr/>
            <p:nvPr/>
          </p:nvSpPr>
          <p:spPr>
            <a:xfrm rot="0">
              <a:off x="15697007" y="191347"/>
              <a:ext cx="4548997" cy="0"/>
            </a:xfrm>
            <a:prstGeom prst="line">
              <a:avLst/>
            </a:prstGeom>
            <a:ln cap="rnd" w="63500">
              <a:solidFill>
                <a:srgbClr val="343434"/>
              </a:solidFill>
              <a:prstDash val="sysDot"/>
              <a:headEnd type="none" len="sm" w="sm"/>
              <a:tailEnd type="none" len="sm" w="sm"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3302516" y="7208301"/>
            <a:ext cx="11301259" cy="1483290"/>
          </a:xfrm>
          <a:custGeom>
            <a:avLst/>
            <a:gdLst/>
            <a:ahLst/>
            <a:cxnLst/>
            <a:rect r="r" b="b" t="t" l="l"/>
            <a:pathLst>
              <a:path h="1483290" w="11301259">
                <a:moveTo>
                  <a:pt x="0" y="0"/>
                </a:moveTo>
                <a:lnTo>
                  <a:pt x="11301259" y="0"/>
                </a:lnTo>
                <a:lnTo>
                  <a:pt x="11301259" y="1483291"/>
                </a:lnTo>
                <a:lnTo>
                  <a:pt x="0" y="1483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030074" y="4555074"/>
            <a:ext cx="4095787" cy="1176853"/>
            <a:chOff x="0" y="0"/>
            <a:chExt cx="5461049" cy="156913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5461049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 b="true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Total Revenue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075318"/>
              <a:ext cx="5461049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$1B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30074" y="1209671"/>
            <a:ext cx="12823211" cy="1871780"/>
            <a:chOff x="0" y="0"/>
            <a:chExt cx="17097614" cy="2495707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17097614" cy="1266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440"/>
                </a:lnSpc>
              </a:pPr>
              <a:r>
                <a:rPr lang="en-US" sz="6200" b="true">
                  <a:solidFill>
                    <a:srgbClr val="4EC8CA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Key Metrics Overview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1872983"/>
              <a:ext cx="15199478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508617" y="4555074"/>
            <a:ext cx="4095787" cy="1176853"/>
            <a:chOff x="0" y="0"/>
            <a:chExt cx="5461049" cy="156913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5461049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 b="true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Total Profit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075318"/>
              <a:ext cx="5461049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$450</a:t>
              </a: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.97M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118789" y="4555074"/>
            <a:ext cx="4095787" cy="1176853"/>
            <a:chOff x="0" y="0"/>
            <a:chExt cx="5461049" cy="1569137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9525"/>
              <a:ext cx="5461049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 spc="-30" b="true">
                  <a:solidFill>
                    <a:srgbClr val="FFFFFF"/>
                  </a:solidFill>
                  <a:latin typeface="HK Grotesk Semi-Bold"/>
                  <a:ea typeface="HK Grotesk Semi-Bold"/>
                  <a:cs typeface="HK Grotesk Semi-Bold"/>
                  <a:sym typeface="HK Grotesk Semi-Bold"/>
                </a:rPr>
                <a:t>Profit Margin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1075318"/>
              <a:ext cx="5461049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42</a:t>
              </a:r>
              <a:r>
                <a:rPr lang="en-US" sz="2200">
                  <a:solidFill>
                    <a:srgbClr val="FFFFFF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.2%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Yearly Revenue Growth &amp; Profit Margin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74908" y="3860132"/>
            <a:ext cx="11310073" cy="3695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Revenue increased from $283M (2016) → $424M (2018).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Strong growth: +28% in 2017, +17% in 2018.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Profit margins remained stable at ~42% across all years.</a:t>
            </a:r>
          </a:p>
          <a:p>
            <a:pPr algn="l" marL="647700" indent="-323850" lvl="1">
              <a:lnSpc>
                <a:spcPts val="750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Demonstrates scalable growth without margin erosion.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Yearly Revenue Growth &amp; Profit Margin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862050" y="2631019"/>
            <a:ext cx="13261025" cy="6945462"/>
          </a:xfrm>
          <a:custGeom>
            <a:avLst/>
            <a:gdLst/>
            <a:ahLst/>
            <a:cxnLst/>
            <a:rect r="r" b="b" t="t" l="l"/>
            <a:pathLst>
              <a:path h="6945462" w="13261025">
                <a:moveTo>
                  <a:pt x="0" y="0"/>
                </a:moveTo>
                <a:lnTo>
                  <a:pt x="13261025" y="0"/>
                </a:lnTo>
                <a:lnTo>
                  <a:pt x="13261025" y="6945462"/>
                </a:lnTo>
                <a:lnTo>
                  <a:pt x="0" y="6945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33465" y="1971675"/>
            <a:ext cx="6067796" cy="8315325"/>
          </a:xfrm>
          <a:custGeom>
            <a:avLst/>
            <a:gdLst/>
            <a:ahLst/>
            <a:cxnLst/>
            <a:rect r="r" b="b" t="t" l="l"/>
            <a:pathLst>
              <a:path h="8315325" w="6067796">
                <a:moveTo>
                  <a:pt x="0" y="0"/>
                </a:moveTo>
                <a:lnTo>
                  <a:pt x="6067795" y="0"/>
                </a:lnTo>
                <a:lnTo>
                  <a:pt x="6067795" y="8315325"/>
                </a:lnTo>
                <a:lnTo>
                  <a:pt x="0" y="83153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24" r="0" b="-32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Monthly &amp; Seasonal Trends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2757" y="2647061"/>
            <a:ext cx="8466346" cy="7282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Revenue shows consistent month-on-month growth each year.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2016 monthly avg: $23M–26M, 2017: $27M–32M, 2018: $31M–40M.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2018 March peak: $40.5M, highest month in dataset.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Q1–Q2 (Jan–Jun) consistently outperform other quarters.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Seasonal spikes suggest stronger sales in early year, steady performance in H2.</a:t>
            </a:r>
          </a:p>
          <a:p>
            <a:pPr algn="l">
              <a:lnSpc>
                <a:spcPts val="528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97279" y="3090433"/>
            <a:ext cx="7886215" cy="4129263"/>
          </a:xfrm>
          <a:custGeom>
            <a:avLst/>
            <a:gdLst/>
            <a:ahLst/>
            <a:cxnLst/>
            <a:rect r="r" b="b" t="t" l="l"/>
            <a:pathLst>
              <a:path h="4129263" w="7886215">
                <a:moveTo>
                  <a:pt x="0" y="0"/>
                </a:moveTo>
                <a:lnTo>
                  <a:pt x="7886214" y="0"/>
                </a:lnTo>
                <a:lnTo>
                  <a:pt x="7886214" y="4129262"/>
                </a:lnTo>
                <a:lnTo>
                  <a:pt x="0" y="41292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19175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Monthly &amp; Seasonal Trends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2757" y="2647061"/>
            <a:ext cx="8466346" cy="594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Saturday leads with highest revenue: $42.6M.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Close followers: Thursday ($41.6M) and Friday ($41.2M).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Lowest sales on Tuesday: $37.8M.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Weekends (Sat &amp; Sun) together contribute ~19% higher than weekdays average.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Suggests weekend-focused promotions can capture peak buying behavior.</a:t>
            </a:r>
          </a:p>
          <a:p>
            <a:pPr algn="l">
              <a:lnSpc>
                <a:spcPts val="52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28072" y="3021989"/>
            <a:ext cx="8837527" cy="5921143"/>
          </a:xfrm>
          <a:custGeom>
            <a:avLst/>
            <a:gdLst/>
            <a:ahLst/>
            <a:cxnLst/>
            <a:rect r="r" b="b" t="t" l="l"/>
            <a:pathLst>
              <a:path h="5921143" w="8837527">
                <a:moveTo>
                  <a:pt x="0" y="0"/>
                </a:moveTo>
                <a:lnTo>
                  <a:pt x="8837527" y="0"/>
                </a:lnTo>
                <a:lnTo>
                  <a:pt x="8837527" y="5921143"/>
                </a:lnTo>
                <a:lnTo>
                  <a:pt x="0" y="5921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0074" y="1389513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Monthly &amp; Seasonal Trends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80807" y="2860064"/>
            <a:ext cx="7624521" cy="594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Revenue remains s</a:t>
            </a: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table across quarters (~$68M–$72M each).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Q4 highest at $72.5M, slightly above Q1 ($71.8M).Q3 lowest at $68.5M.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Pattern shows balanced revenue distribution across the year.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Highlights opportunity to push more campaigns in Q1–Q2 (historically strongest in monthly trend).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B1B1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56635" y="4981836"/>
            <a:ext cx="6993316" cy="3907493"/>
          </a:xfrm>
          <a:custGeom>
            <a:avLst/>
            <a:gdLst/>
            <a:ahLst/>
            <a:cxnLst/>
            <a:rect r="r" b="b" t="t" l="l"/>
            <a:pathLst>
              <a:path h="3907493" w="6993316">
                <a:moveTo>
                  <a:pt x="0" y="0"/>
                </a:moveTo>
                <a:lnTo>
                  <a:pt x="6993317" y="0"/>
                </a:lnTo>
                <a:lnTo>
                  <a:pt x="6993317" y="3907493"/>
                </a:lnTo>
                <a:lnTo>
                  <a:pt x="0" y="3907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0074" y="1389513"/>
            <a:ext cx="15094375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40"/>
              </a:lnSpc>
            </a:pPr>
            <a:r>
              <a:rPr lang="en-US" sz="6200" b="true">
                <a:solidFill>
                  <a:srgbClr val="4EC8CA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Regional &amp; Country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7687" y="2729921"/>
            <a:ext cx="15304003" cy="1282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U</a:t>
            </a: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S highest revenue ($212M)</a:t>
            </a:r>
          </a:p>
          <a:p>
            <a:pPr algn="l" marL="647700" indent="-323850" lvl="1">
              <a:lnSpc>
                <a:spcPts val="5280"/>
              </a:lnSpc>
              <a:buFont typeface="Arial"/>
              <a:buChar char="•"/>
            </a:pPr>
            <a:r>
              <a:rPr lang="en-US" b="true" sz="3000" spc="-30">
                <a:solidFill>
                  <a:srgbClr val="FFFFFF"/>
                </a:solidFill>
                <a:latin typeface="HK Grotesk Semi-Bold"/>
                <a:ea typeface="HK Grotesk Semi-Bold"/>
                <a:cs typeface="HK Grotesk Semi-Bold"/>
                <a:sym typeface="HK Grotesk Semi-Bold"/>
              </a:rPr>
              <a:t>Australia lowest revenue ($37.5M)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DAGwneoLxQQ</dc:identifier>
  <dcterms:modified xsi:type="dcterms:W3CDTF">2011-08-01T06:04:30Z</dcterms:modified>
  <cp:revision>1</cp:revision>
  <dc:title>155_YaminThiriWai</dc:title>
</cp:coreProperties>
</file>