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1"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82AC4C-8E7B-4416-AC24-4FCA9EA0B899}">
          <p14:sldIdLst>
            <p14:sldId id="256"/>
            <p14:sldId id="257"/>
            <p14:sldId id="258"/>
            <p14:sldId id="262"/>
            <p14:sldId id="259"/>
            <p14:sldId id="261"/>
            <p14:sldId id="260"/>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8FB9A2-6CE0-4321-9370-5EB334D67D41}" type="doc">
      <dgm:prSet loTypeId="urn:diagrams.loki3.com/VaryingWidthList" loCatId="list" qsTypeId="urn:microsoft.com/office/officeart/2005/8/quickstyle/simple1" qsCatId="simple" csTypeId="urn:microsoft.com/office/officeart/2005/8/colors/accent1_2" csCatId="accent1" phldr="1"/>
      <dgm:spPr/>
    </dgm:pt>
    <dgm:pt modelId="{0FE0929B-4CE6-4F83-96DA-04D4DE8DA129}">
      <dgm:prSet phldrT="[Text]" custT="1"/>
      <dgm:spPr/>
      <dgm:t>
        <a:bodyPr/>
        <a:lstStyle/>
        <a:p>
          <a:pPr>
            <a:buFont typeface="+mj-lt"/>
            <a:buAutoNum type="arabicPeriod"/>
          </a:pPr>
          <a:r>
            <a:rPr lang="en-US" sz="2400" dirty="0"/>
            <a:t>Create an annual weekend pass and campaign it.</a:t>
          </a:r>
          <a:endParaRPr lang="en-IN" sz="2400" dirty="0"/>
        </a:p>
      </dgm:t>
    </dgm:pt>
    <dgm:pt modelId="{72AE2108-F6CB-4F32-8072-25583D537AE7}" type="parTrans" cxnId="{AEB1BDA0-DB5D-40BE-A562-CD79A50C30AD}">
      <dgm:prSet/>
      <dgm:spPr/>
      <dgm:t>
        <a:bodyPr/>
        <a:lstStyle/>
        <a:p>
          <a:endParaRPr lang="en-IN"/>
        </a:p>
      </dgm:t>
    </dgm:pt>
    <dgm:pt modelId="{9B643BDC-5BAE-42E6-AD66-F4CFDCD61364}" type="sibTrans" cxnId="{AEB1BDA0-DB5D-40BE-A562-CD79A50C30AD}">
      <dgm:prSet/>
      <dgm:spPr/>
      <dgm:t>
        <a:bodyPr/>
        <a:lstStyle/>
        <a:p>
          <a:endParaRPr lang="en-IN"/>
        </a:p>
      </dgm:t>
    </dgm:pt>
    <dgm:pt modelId="{FC99F512-93CA-4AF2-B127-E01AACC21066}">
      <dgm:prSet phldrT="[Text]" custT="1"/>
      <dgm:spPr/>
      <dgm:t>
        <a:bodyPr/>
        <a:lstStyle/>
        <a:p>
          <a:pPr>
            <a:buFont typeface="+mj-lt"/>
            <a:buAutoNum type="arabicPeriod"/>
          </a:pPr>
          <a:r>
            <a:rPr lang="en-US" sz="2400" dirty="0"/>
            <a:t>Make personalized email for Casual riders on how much hours they used the bike with money they paid. Later tell them how much they could have saved by taking annual membership.</a:t>
          </a:r>
          <a:endParaRPr lang="en-IN" sz="2400" dirty="0"/>
        </a:p>
      </dgm:t>
    </dgm:pt>
    <dgm:pt modelId="{AA393AB0-A798-4197-AD73-0410E6E082F4}" type="parTrans" cxnId="{D799DC0B-1D7F-4562-9D01-68FD51DD36AB}">
      <dgm:prSet/>
      <dgm:spPr/>
      <dgm:t>
        <a:bodyPr/>
        <a:lstStyle/>
        <a:p>
          <a:endParaRPr lang="en-IN"/>
        </a:p>
      </dgm:t>
    </dgm:pt>
    <dgm:pt modelId="{369608FA-C981-4EEE-94CF-DBCAEE104B90}" type="sibTrans" cxnId="{D799DC0B-1D7F-4562-9D01-68FD51DD36AB}">
      <dgm:prSet/>
      <dgm:spPr/>
      <dgm:t>
        <a:bodyPr/>
        <a:lstStyle/>
        <a:p>
          <a:endParaRPr lang="en-IN"/>
        </a:p>
      </dgm:t>
    </dgm:pt>
    <dgm:pt modelId="{AA9E01D5-4D2C-4BB8-B066-33DB265A766A}">
      <dgm:prSet phldrT="[Text]" custT="1"/>
      <dgm:spPr/>
      <dgm:t>
        <a:bodyPr/>
        <a:lstStyle/>
        <a:p>
          <a:pPr>
            <a:buFont typeface="+mj-lt"/>
            <a:buAutoNum type="arabicPeriod"/>
          </a:pPr>
          <a:r>
            <a:rPr lang="en-US" sz="2400" dirty="0"/>
            <a:t>Run the campaign during the month of April till July as the number of rides increases significantly during this time period.</a:t>
          </a:r>
          <a:endParaRPr lang="en-IN" sz="2400" dirty="0"/>
        </a:p>
      </dgm:t>
    </dgm:pt>
    <dgm:pt modelId="{2ABFD7A8-ADBF-4E81-85B0-9041A430B36C}" type="parTrans" cxnId="{B4B3F643-1D84-49BB-8DA6-E16CF3FBDF15}">
      <dgm:prSet/>
      <dgm:spPr/>
      <dgm:t>
        <a:bodyPr/>
        <a:lstStyle/>
        <a:p>
          <a:endParaRPr lang="en-IN"/>
        </a:p>
      </dgm:t>
    </dgm:pt>
    <dgm:pt modelId="{1E1BCD1E-1B77-4A29-8284-B89CE1596FFF}" type="sibTrans" cxnId="{B4B3F643-1D84-49BB-8DA6-E16CF3FBDF15}">
      <dgm:prSet/>
      <dgm:spPr/>
      <dgm:t>
        <a:bodyPr/>
        <a:lstStyle/>
        <a:p>
          <a:endParaRPr lang="en-IN"/>
        </a:p>
      </dgm:t>
    </dgm:pt>
    <dgm:pt modelId="{5708DBF9-FF72-4293-B85D-417C96D0B5D8}" type="pres">
      <dgm:prSet presAssocID="{8B8FB9A2-6CE0-4321-9370-5EB334D67D41}" presName="Name0" presStyleCnt="0">
        <dgm:presLayoutVars>
          <dgm:resizeHandles/>
        </dgm:presLayoutVars>
      </dgm:prSet>
      <dgm:spPr/>
    </dgm:pt>
    <dgm:pt modelId="{30437F18-C407-4F62-AC5E-5D0A7CEB5FF9}" type="pres">
      <dgm:prSet presAssocID="{0FE0929B-4CE6-4F83-96DA-04D4DE8DA129}" presName="text" presStyleLbl="node1" presStyleIdx="0" presStyleCnt="3" custScaleX="758151" custScaleY="16907">
        <dgm:presLayoutVars>
          <dgm:bulletEnabled val="1"/>
        </dgm:presLayoutVars>
      </dgm:prSet>
      <dgm:spPr/>
    </dgm:pt>
    <dgm:pt modelId="{0EBA0067-DDDA-449C-9738-6992141E7B37}" type="pres">
      <dgm:prSet presAssocID="{9B643BDC-5BAE-42E6-AD66-F4CFDCD61364}" presName="space" presStyleCnt="0"/>
      <dgm:spPr/>
    </dgm:pt>
    <dgm:pt modelId="{B37EEEBD-AD32-473C-BF31-0CCF7825BE88}" type="pres">
      <dgm:prSet presAssocID="{FC99F512-93CA-4AF2-B127-E01AACC21066}" presName="text" presStyleLbl="node1" presStyleIdx="1" presStyleCnt="3" custScaleX="318411" custScaleY="38561">
        <dgm:presLayoutVars>
          <dgm:bulletEnabled val="1"/>
        </dgm:presLayoutVars>
      </dgm:prSet>
      <dgm:spPr/>
    </dgm:pt>
    <dgm:pt modelId="{DB9341AF-3ED8-4CAC-B8A6-AD9E16ECDEEE}" type="pres">
      <dgm:prSet presAssocID="{369608FA-C981-4EEE-94CF-DBCAEE104B90}" presName="space" presStyleCnt="0"/>
      <dgm:spPr/>
    </dgm:pt>
    <dgm:pt modelId="{93C5482D-9022-443B-A29A-941EF82B716F}" type="pres">
      <dgm:prSet presAssocID="{AA9E01D5-4D2C-4BB8-B066-33DB265A766A}" presName="text" presStyleLbl="node1" presStyleIdx="2" presStyleCnt="3" custScaleX="640064" custScaleY="26218">
        <dgm:presLayoutVars>
          <dgm:bulletEnabled val="1"/>
        </dgm:presLayoutVars>
      </dgm:prSet>
      <dgm:spPr/>
    </dgm:pt>
  </dgm:ptLst>
  <dgm:cxnLst>
    <dgm:cxn modelId="{D799DC0B-1D7F-4562-9D01-68FD51DD36AB}" srcId="{8B8FB9A2-6CE0-4321-9370-5EB334D67D41}" destId="{FC99F512-93CA-4AF2-B127-E01AACC21066}" srcOrd="1" destOrd="0" parTransId="{AA393AB0-A798-4197-AD73-0410E6E082F4}" sibTransId="{369608FA-C981-4EEE-94CF-DBCAEE104B90}"/>
    <dgm:cxn modelId="{D076B422-2C3B-4505-BD2E-67EFE510A889}" type="presOf" srcId="{FC99F512-93CA-4AF2-B127-E01AACC21066}" destId="{B37EEEBD-AD32-473C-BF31-0CCF7825BE88}" srcOrd="0" destOrd="0" presId="urn:diagrams.loki3.com/VaryingWidthList"/>
    <dgm:cxn modelId="{B4B3F643-1D84-49BB-8DA6-E16CF3FBDF15}" srcId="{8B8FB9A2-6CE0-4321-9370-5EB334D67D41}" destId="{AA9E01D5-4D2C-4BB8-B066-33DB265A766A}" srcOrd="2" destOrd="0" parTransId="{2ABFD7A8-ADBF-4E81-85B0-9041A430B36C}" sibTransId="{1E1BCD1E-1B77-4A29-8284-B89CE1596FFF}"/>
    <dgm:cxn modelId="{2DF78968-BD9C-44D5-A9E2-CDD59145BF85}" type="presOf" srcId="{8B8FB9A2-6CE0-4321-9370-5EB334D67D41}" destId="{5708DBF9-FF72-4293-B85D-417C96D0B5D8}" srcOrd="0" destOrd="0" presId="urn:diagrams.loki3.com/VaryingWidthList"/>
    <dgm:cxn modelId="{E61E7C4D-D2B2-48A1-8C25-DB27772B945A}" type="presOf" srcId="{0FE0929B-4CE6-4F83-96DA-04D4DE8DA129}" destId="{30437F18-C407-4F62-AC5E-5D0A7CEB5FF9}" srcOrd="0" destOrd="0" presId="urn:diagrams.loki3.com/VaryingWidthList"/>
    <dgm:cxn modelId="{D34217A0-05A8-445C-A47E-558C692C54CA}" type="presOf" srcId="{AA9E01D5-4D2C-4BB8-B066-33DB265A766A}" destId="{93C5482D-9022-443B-A29A-941EF82B716F}" srcOrd="0" destOrd="0" presId="urn:diagrams.loki3.com/VaryingWidthList"/>
    <dgm:cxn modelId="{AEB1BDA0-DB5D-40BE-A562-CD79A50C30AD}" srcId="{8B8FB9A2-6CE0-4321-9370-5EB334D67D41}" destId="{0FE0929B-4CE6-4F83-96DA-04D4DE8DA129}" srcOrd="0" destOrd="0" parTransId="{72AE2108-F6CB-4F32-8072-25583D537AE7}" sibTransId="{9B643BDC-5BAE-42E6-AD66-F4CFDCD61364}"/>
    <dgm:cxn modelId="{C12BD275-C015-43C6-B9BC-829E1DBDD9B9}" type="presParOf" srcId="{5708DBF9-FF72-4293-B85D-417C96D0B5D8}" destId="{30437F18-C407-4F62-AC5E-5D0A7CEB5FF9}" srcOrd="0" destOrd="0" presId="urn:diagrams.loki3.com/VaryingWidthList"/>
    <dgm:cxn modelId="{23CA507A-76F4-4015-B7D4-6F99A72D5A07}" type="presParOf" srcId="{5708DBF9-FF72-4293-B85D-417C96D0B5D8}" destId="{0EBA0067-DDDA-449C-9738-6992141E7B37}" srcOrd="1" destOrd="0" presId="urn:diagrams.loki3.com/VaryingWidthList"/>
    <dgm:cxn modelId="{81CFD2E4-691A-4465-9942-66737F472C48}" type="presParOf" srcId="{5708DBF9-FF72-4293-B85D-417C96D0B5D8}" destId="{B37EEEBD-AD32-473C-BF31-0CCF7825BE88}" srcOrd="2" destOrd="0" presId="urn:diagrams.loki3.com/VaryingWidthList"/>
    <dgm:cxn modelId="{E26D2271-E04B-4FF5-A0B8-E622A8574478}" type="presParOf" srcId="{5708DBF9-FF72-4293-B85D-417C96D0B5D8}" destId="{DB9341AF-3ED8-4CAC-B8A6-AD9E16ECDEEE}" srcOrd="3" destOrd="0" presId="urn:diagrams.loki3.com/VaryingWidthList"/>
    <dgm:cxn modelId="{B7C65F44-40FF-4290-990D-716E2EE077EE}" type="presParOf" srcId="{5708DBF9-FF72-4293-B85D-417C96D0B5D8}" destId="{93C5482D-9022-443B-A29A-941EF82B716F}"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37F18-C407-4F62-AC5E-5D0A7CEB5FF9}">
      <dsp:nvSpPr>
        <dsp:cNvPr id="0" name=""/>
        <dsp:cNvSpPr/>
      </dsp:nvSpPr>
      <dsp:spPr>
        <a:xfrm>
          <a:off x="0" y="163124"/>
          <a:ext cx="10308618" cy="6557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dirty="0"/>
            <a:t>Create an annual weekend pass and campaign it.</a:t>
          </a:r>
          <a:endParaRPr lang="en-IN" sz="2400" kern="1200" dirty="0"/>
        </a:p>
      </dsp:txBody>
      <dsp:txXfrm>
        <a:off x="0" y="163124"/>
        <a:ext cx="10308618" cy="655734"/>
      </dsp:txXfrm>
    </dsp:sp>
    <dsp:sp modelId="{B37EEEBD-AD32-473C-BF31-0CCF7825BE88}">
      <dsp:nvSpPr>
        <dsp:cNvPr id="0" name=""/>
        <dsp:cNvSpPr/>
      </dsp:nvSpPr>
      <dsp:spPr>
        <a:xfrm>
          <a:off x="0" y="1012782"/>
          <a:ext cx="10308618" cy="149558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dirty="0"/>
            <a:t>Make personalized email for Casual riders on how much hours they used the bike with money they paid. Later tell them how much they could have saved by taking annual membership.</a:t>
          </a:r>
          <a:endParaRPr lang="en-IN" sz="2400" kern="1200" dirty="0"/>
        </a:p>
      </dsp:txBody>
      <dsp:txXfrm>
        <a:off x="0" y="1012782"/>
        <a:ext cx="10308618" cy="1495580"/>
      </dsp:txXfrm>
    </dsp:sp>
    <dsp:sp modelId="{93C5482D-9022-443B-A29A-941EF82B716F}">
      <dsp:nvSpPr>
        <dsp:cNvPr id="0" name=""/>
        <dsp:cNvSpPr/>
      </dsp:nvSpPr>
      <dsp:spPr>
        <a:xfrm>
          <a:off x="0" y="2702287"/>
          <a:ext cx="10308618" cy="101686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dirty="0"/>
            <a:t>Run the campaign during the month of April till July as the number of rides increases significantly during this time period.</a:t>
          </a:r>
          <a:endParaRPr lang="en-IN" sz="2400" kern="1200" dirty="0"/>
        </a:p>
      </dsp:txBody>
      <dsp:txXfrm>
        <a:off x="0" y="2702287"/>
        <a:ext cx="10308618" cy="1016860"/>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F6D853-76D1-4EAA-A863-3F82099C76D5}" type="datetimeFigureOut">
              <a:rPr lang="en-IN" smtClean="0"/>
              <a:t>10-03-2022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2282524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F6D853-76D1-4EAA-A863-3F82099C76D5}"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18490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6D853-76D1-4EAA-A863-3F82099C76D5}"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4165274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6D853-76D1-4EAA-A863-3F82099C76D5}"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1863763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6D853-76D1-4EAA-A863-3F82099C76D5}"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769742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6D853-76D1-4EAA-A863-3F82099C76D5}"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204263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6D853-76D1-4EAA-A863-3F82099C76D5}"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4272389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F6D853-76D1-4EAA-A863-3F82099C76D5}"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451616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F6D853-76D1-4EAA-A863-3F82099C76D5}"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297610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F6D853-76D1-4EAA-A863-3F82099C76D5}"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351982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6D853-76D1-4EAA-A863-3F82099C76D5}"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273374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F6D853-76D1-4EAA-A863-3F82099C76D5}"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86584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6D853-76D1-4EAA-A863-3F82099C76D5}" type="datetimeFigureOut">
              <a:rPr lang="en-IN" smtClean="0"/>
              <a:t>10-03-2022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397279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F6D853-76D1-4EAA-A863-3F82099C76D5}" type="datetimeFigureOut">
              <a:rPr lang="en-IN" smtClean="0"/>
              <a:t>10-03-2022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341689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6D853-76D1-4EAA-A863-3F82099C76D5}" type="datetimeFigureOut">
              <a:rPr lang="en-IN" smtClean="0"/>
              <a:t>10-03-2022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13837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F6D853-76D1-4EAA-A863-3F82099C76D5}"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342973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F6D853-76D1-4EAA-A863-3F82099C76D5}"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11467C-85DD-45A2-92D1-3D1DDE4F233F}" type="slidenum">
              <a:rPr lang="en-IN" smtClean="0"/>
              <a:t>‹#›</a:t>
            </a:fld>
            <a:endParaRPr lang="en-IN"/>
          </a:p>
        </p:txBody>
      </p:sp>
    </p:spTree>
    <p:extLst>
      <p:ext uri="{BB962C8B-B14F-4D97-AF65-F5344CB8AC3E}">
        <p14:creationId xmlns:p14="http://schemas.microsoft.com/office/powerpoint/2010/main" val="343269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F6D853-76D1-4EAA-A863-3F82099C76D5}" type="datetimeFigureOut">
              <a:rPr lang="en-IN" smtClean="0"/>
              <a:t>10-03-2022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11467C-85DD-45A2-92D1-3D1DDE4F233F}" type="slidenum">
              <a:rPr lang="en-IN" smtClean="0"/>
              <a:t>‹#›</a:t>
            </a:fld>
            <a:endParaRPr lang="en-IN"/>
          </a:p>
        </p:txBody>
      </p:sp>
    </p:spTree>
    <p:extLst>
      <p:ext uri="{BB962C8B-B14F-4D97-AF65-F5344CB8AC3E}">
        <p14:creationId xmlns:p14="http://schemas.microsoft.com/office/powerpoint/2010/main" val="74470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1248-9C0E-4C6C-A330-28AB487C22A2}"/>
              </a:ext>
            </a:extLst>
          </p:cNvPr>
          <p:cNvSpPr>
            <a:spLocks noGrp="1"/>
          </p:cNvSpPr>
          <p:nvPr>
            <p:ph type="ctrTitle"/>
          </p:nvPr>
        </p:nvSpPr>
        <p:spPr/>
        <p:txBody>
          <a:bodyPr/>
          <a:lstStyle/>
          <a:p>
            <a:r>
              <a:rPr lang="en-IN" dirty="0"/>
              <a:t>Cyclistic Rideshare Case Study</a:t>
            </a:r>
          </a:p>
        </p:txBody>
      </p:sp>
      <p:sp>
        <p:nvSpPr>
          <p:cNvPr id="3" name="Subtitle 2">
            <a:extLst>
              <a:ext uri="{FF2B5EF4-FFF2-40B4-BE49-F238E27FC236}">
                <a16:creationId xmlns:a16="http://schemas.microsoft.com/office/drawing/2014/main" id="{7F270C69-4105-4777-ACFC-05296EF0F13F}"/>
              </a:ext>
            </a:extLst>
          </p:cNvPr>
          <p:cNvSpPr>
            <a:spLocks noGrp="1"/>
          </p:cNvSpPr>
          <p:nvPr>
            <p:ph type="subTitle" idx="1"/>
          </p:nvPr>
        </p:nvSpPr>
        <p:spPr>
          <a:xfrm>
            <a:off x="8964892" y="5023789"/>
            <a:ext cx="2538132" cy="1388534"/>
          </a:xfrm>
        </p:spPr>
        <p:txBody>
          <a:bodyPr/>
          <a:lstStyle/>
          <a:p>
            <a:r>
              <a:rPr lang="en-IN" dirty="0"/>
              <a:t>By: Yaminee Samrit</a:t>
            </a:r>
          </a:p>
          <a:p>
            <a:r>
              <a:rPr lang="en-IN" dirty="0"/>
              <a:t>10-03-2022</a:t>
            </a:r>
          </a:p>
        </p:txBody>
      </p:sp>
    </p:spTree>
    <p:extLst>
      <p:ext uri="{BB962C8B-B14F-4D97-AF65-F5344CB8AC3E}">
        <p14:creationId xmlns:p14="http://schemas.microsoft.com/office/powerpoint/2010/main" val="6240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2AF1-4484-4225-AC8F-0AE69F2B3606}"/>
              </a:ext>
            </a:extLst>
          </p:cNvPr>
          <p:cNvSpPr>
            <a:spLocks noGrp="1"/>
          </p:cNvSpPr>
          <p:nvPr>
            <p:ph type="title"/>
          </p:nvPr>
        </p:nvSpPr>
        <p:spPr/>
        <p:txBody>
          <a:bodyPr/>
          <a:lstStyle/>
          <a:p>
            <a:r>
              <a:rPr lang="en-IN" dirty="0"/>
              <a:t>Business Task</a:t>
            </a:r>
          </a:p>
        </p:txBody>
      </p:sp>
      <p:sp>
        <p:nvSpPr>
          <p:cNvPr id="3" name="Content Placeholder 2">
            <a:extLst>
              <a:ext uri="{FF2B5EF4-FFF2-40B4-BE49-F238E27FC236}">
                <a16:creationId xmlns:a16="http://schemas.microsoft.com/office/drawing/2014/main" id="{A0475B88-5B03-4218-A663-4EF3759EF083}"/>
              </a:ext>
            </a:extLst>
          </p:cNvPr>
          <p:cNvSpPr>
            <a:spLocks noGrp="1"/>
          </p:cNvSpPr>
          <p:nvPr>
            <p:ph idx="1"/>
          </p:nvPr>
        </p:nvSpPr>
        <p:spPr>
          <a:xfrm>
            <a:off x="3299380" y="2666999"/>
            <a:ext cx="8776355" cy="3124201"/>
          </a:xfrm>
        </p:spPr>
        <p:txBody>
          <a:bodyPr/>
          <a:lstStyle/>
          <a:p>
            <a:pPr marL="0" indent="0">
              <a:buNone/>
            </a:pPr>
            <a:r>
              <a:rPr lang="en-IN" dirty="0"/>
              <a:t>GOAL  :              To convert the Casual Riders into Annual Members.</a:t>
            </a:r>
          </a:p>
          <a:p>
            <a:pPr marL="0" indent="0">
              <a:buNone/>
            </a:pPr>
            <a:r>
              <a:rPr lang="en-IN" dirty="0"/>
              <a:t>WHY    :              T</a:t>
            </a:r>
            <a:r>
              <a:rPr lang="en-US" dirty="0"/>
              <a:t>o increase profits for Cyclistic Bikes</a:t>
            </a:r>
            <a:r>
              <a:rPr lang="en-IN" dirty="0"/>
              <a:t>.</a:t>
            </a:r>
            <a:endParaRPr lang="en-US" dirty="0"/>
          </a:p>
          <a:p>
            <a:pPr marL="0" indent="0">
              <a:buNone/>
            </a:pPr>
            <a:r>
              <a:rPr lang="en-US" dirty="0"/>
              <a:t>HOW   :              By finding the trends in usage pattern by user and    				creating Marketing Campaign around it.</a:t>
            </a:r>
            <a:endParaRPr lang="en-IN" dirty="0"/>
          </a:p>
        </p:txBody>
      </p:sp>
    </p:spTree>
    <p:extLst>
      <p:ext uri="{BB962C8B-B14F-4D97-AF65-F5344CB8AC3E}">
        <p14:creationId xmlns:p14="http://schemas.microsoft.com/office/powerpoint/2010/main" val="340220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8C76-7586-4686-A6FC-9837FBFC0383}"/>
              </a:ext>
            </a:extLst>
          </p:cNvPr>
          <p:cNvSpPr>
            <a:spLocks noGrp="1"/>
          </p:cNvSpPr>
          <p:nvPr>
            <p:ph type="title"/>
          </p:nvPr>
        </p:nvSpPr>
        <p:spPr/>
        <p:txBody>
          <a:bodyPr/>
          <a:lstStyle/>
          <a:p>
            <a:r>
              <a:rPr lang="en-IN" dirty="0"/>
              <a:t>About DATA</a:t>
            </a:r>
          </a:p>
        </p:txBody>
      </p:sp>
      <p:sp>
        <p:nvSpPr>
          <p:cNvPr id="3" name="Content Placeholder 2">
            <a:extLst>
              <a:ext uri="{FF2B5EF4-FFF2-40B4-BE49-F238E27FC236}">
                <a16:creationId xmlns:a16="http://schemas.microsoft.com/office/drawing/2014/main" id="{8FFD2392-404A-42E5-AAB4-E1BAC4B1604F}"/>
              </a:ext>
            </a:extLst>
          </p:cNvPr>
          <p:cNvSpPr>
            <a:spLocks noGrp="1"/>
          </p:cNvSpPr>
          <p:nvPr>
            <p:ph idx="1"/>
          </p:nvPr>
        </p:nvSpPr>
        <p:spPr>
          <a:xfrm>
            <a:off x="1484310" y="2044830"/>
            <a:ext cx="10018713" cy="3124201"/>
          </a:xfrm>
        </p:spPr>
        <p:txBody>
          <a:bodyPr/>
          <a:lstStyle/>
          <a:p>
            <a:pPr marL="0" indent="0">
              <a:buNone/>
            </a:pPr>
            <a:r>
              <a:rPr lang="en-IN" dirty="0"/>
              <a:t>From          :  </a:t>
            </a:r>
            <a:r>
              <a:rPr lang="en-US" dirty="0"/>
              <a:t>Lyft Bikes and Scooters, LLC which operates the City of Chicago’s              			  Divvy bicycle sharing service.</a:t>
            </a:r>
            <a:endParaRPr lang="en-IN" dirty="0"/>
          </a:p>
          <a:p>
            <a:pPr marL="0" indent="0">
              <a:buNone/>
            </a:pPr>
            <a:r>
              <a:rPr lang="en-IN" dirty="0"/>
              <a:t>Duration   : From Jan 2021 till Dec 2021</a:t>
            </a:r>
          </a:p>
        </p:txBody>
      </p:sp>
    </p:spTree>
    <p:extLst>
      <p:ext uri="{BB962C8B-B14F-4D97-AF65-F5344CB8AC3E}">
        <p14:creationId xmlns:p14="http://schemas.microsoft.com/office/powerpoint/2010/main" val="209154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58A8-1BFF-442D-B51B-DFAD147A0F93}"/>
              </a:ext>
            </a:extLst>
          </p:cNvPr>
          <p:cNvSpPr>
            <a:spLocks noGrp="1"/>
          </p:cNvSpPr>
          <p:nvPr>
            <p:ph type="title"/>
          </p:nvPr>
        </p:nvSpPr>
        <p:spPr/>
        <p:txBody>
          <a:bodyPr/>
          <a:lstStyle/>
          <a:p>
            <a:r>
              <a:rPr lang="en-IN" dirty="0"/>
              <a:t>Analysis By Week</a:t>
            </a:r>
          </a:p>
        </p:txBody>
      </p:sp>
      <p:pic>
        <p:nvPicPr>
          <p:cNvPr id="4" name="Content Placeholder 3">
            <a:extLst>
              <a:ext uri="{FF2B5EF4-FFF2-40B4-BE49-F238E27FC236}">
                <a16:creationId xmlns:a16="http://schemas.microsoft.com/office/drawing/2014/main" id="{92F6D389-B762-48BF-9D97-278C2C877D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2554" y="2438398"/>
            <a:ext cx="6207044" cy="4037815"/>
          </a:xfrm>
          <a:prstGeom prst="rect">
            <a:avLst/>
          </a:prstGeom>
        </p:spPr>
      </p:pic>
      <p:sp>
        <p:nvSpPr>
          <p:cNvPr id="5" name="TextBox 4">
            <a:extLst>
              <a:ext uri="{FF2B5EF4-FFF2-40B4-BE49-F238E27FC236}">
                <a16:creationId xmlns:a16="http://schemas.microsoft.com/office/drawing/2014/main" id="{7AC5AC09-8090-4401-90FC-63A70D47F7ED}"/>
              </a:ext>
            </a:extLst>
          </p:cNvPr>
          <p:cNvSpPr txBox="1"/>
          <p:nvPr/>
        </p:nvSpPr>
        <p:spPr>
          <a:xfrm>
            <a:off x="1182653" y="3044072"/>
            <a:ext cx="4430598" cy="1938992"/>
          </a:xfrm>
          <a:prstGeom prst="rect">
            <a:avLst/>
          </a:prstGeom>
          <a:noFill/>
        </p:spPr>
        <p:txBody>
          <a:bodyPr wrap="square" rtlCol="0">
            <a:spAutoFit/>
          </a:bodyPr>
          <a:lstStyle/>
          <a:p>
            <a:pPr marL="285750" indent="-285750">
              <a:buFont typeface="Arial" panose="020B0604020202020204" pitchFamily="34" charset="0"/>
              <a:buChar char="•"/>
            </a:pPr>
            <a:r>
              <a:rPr lang="en-IN" sz="2400" dirty="0"/>
              <a:t>Number of  rides for Casual riders in on higher side on weekends.</a:t>
            </a:r>
          </a:p>
          <a:p>
            <a:pPr marL="285750" indent="-285750">
              <a:buFont typeface="Arial" panose="020B0604020202020204" pitchFamily="34" charset="0"/>
              <a:buChar char="•"/>
            </a:pPr>
            <a:r>
              <a:rPr lang="en-IN" sz="2400" dirty="0"/>
              <a:t>While it is on higher side for Annual members on weekdays.</a:t>
            </a:r>
          </a:p>
        </p:txBody>
      </p:sp>
    </p:spTree>
    <p:extLst>
      <p:ext uri="{BB962C8B-B14F-4D97-AF65-F5344CB8AC3E}">
        <p14:creationId xmlns:p14="http://schemas.microsoft.com/office/powerpoint/2010/main" val="297486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8682-05B3-4A36-BDCB-4377A22D7B74}"/>
              </a:ext>
            </a:extLst>
          </p:cNvPr>
          <p:cNvSpPr>
            <a:spLocks noGrp="1"/>
          </p:cNvSpPr>
          <p:nvPr>
            <p:ph type="title"/>
          </p:nvPr>
        </p:nvSpPr>
        <p:spPr/>
        <p:txBody>
          <a:bodyPr/>
          <a:lstStyle/>
          <a:p>
            <a:r>
              <a:rPr lang="en-IN" dirty="0"/>
              <a:t>Analysis By Week</a:t>
            </a:r>
          </a:p>
        </p:txBody>
      </p:sp>
      <p:pic>
        <p:nvPicPr>
          <p:cNvPr id="9" name="Content Placeholder 8">
            <a:extLst>
              <a:ext uri="{FF2B5EF4-FFF2-40B4-BE49-F238E27FC236}">
                <a16:creationId xmlns:a16="http://schemas.microsoft.com/office/drawing/2014/main" id="{A250CFF1-EA08-4EED-A70A-B1A0EA33DC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90714"/>
            <a:ext cx="5913748" cy="4266024"/>
          </a:xfrm>
        </p:spPr>
      </p:pic>
      <p:sp>
        <p:nvSpPr>
          <p:cNvPr id="12" name="TextBox 11">
            <a:extLst>
              <a:ext uri="{FF2B5EF4-FFF2-40B4-BE49-F238E27FC236}">
                <a16:creationId xmlns:a16="http://schemas.microsoft.com/office/drawing/2014/main" id="{FCE61D30-D48D-4AD7-8A75-4E07657ABAEE}"/>
              </a:ext>
            </a:extLst>
          </p:cNvPr>
          <p:cNvSpPr txBox="1"/>
          <p:nvPr/>
        </p:nvSpPr>
        <p:spPr>
          <a:xfrm>
            <a:off x="1248060" y="2680978"/>
            <a:ext cx="4847940"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t>Average ride duration is on much higher side for Casual Riders as compared to Annual Members.</a:t>
            </a:r>
          </a:p>
          <a:p>
            <a:pPr marL="285750" indent="-285750">
              <a:buFont typeface="Arial" panose="020B0604020202020204" pitchFamily="34" charset="0"/>
              <a:buChar char="•"/>
            </a:pPr>
            <a:r>
              <a:rPr lang="en-IN" sz="2400" dirty="0"/>
              <a:t>On weekends the Casual Riders use the services for more duration than on weekdays.</a:t>
            </a:r>
          </a:p>
        </p:txBody>
      </p:sp>
    </p:spTree>
    <p:extLst>
      <p:ext uri="{BB962C8B-B14F-4D97-AF65-F5344CB8AC3E}">
        <p14:creationId xmlns:p14="http://schemas.microsoft.com/office/powerpoint/2010/main" val="145569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30A5-6623-4CE6-BC7C-4FBF3854AB2A}"/>
              </a:ext>
            </a:extLst>
          </p:cNvPr>
          <p:cNvSpPr>
            <a:spLocks noGrp="1"/>
          </p:cNvSpPr>
          <p:nvPr>
            <p:ph type="title"/>
          </p:nvPr>
        </p:nvSpPr>
        <p:spPr/>
        <p:txBody>
          <a:bodyPr/>
          <a:lstStyle/>
          <a:p>
            <a:r>
              <a:rPr lang="en-IN" dirty="0"/>
              <a:t>Analysis By Month</a:t>
            </a:r>
          </a:p>
        </p:txBody>
      </p:sp>
      <p:pic>
        <p:nvPicPr>
          <p:cNvPr id="4" name="Content Placeholder 3">
            <a:extLst>
              <a:ext uri="{FF2B5EF4-FFF2-40B4-BE49-F238E27FC236}">
                <a16:creationId xmlns:a16="http://schemas.microsoft.com/office/drawing/2014/main" id="{CAF78CBB-9766-4134-B23B-8AF0B9A09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3472" y="2438399"/>
            <a:ext cx="6231118" cy="4273486"/>
          </a:xfrm>
          <a:prstGeom prst="rect">
            <a:avLst/>
          </a:prstGeom>
        </p:spPr>
      </p:pic>
      <p:sp>
        <p:nvSpPr>
          <p:cNvPr id="5" name="TextBox 4">
            <a:extLst>
              <a:ext uri="{FF2B5EF4-FFF2-40B4-BE49-F238E27FC236}">
                <a16:creationId xmlns:a16="http://schemas.microsoft.com/office/drawing/2014/main" id="{03C13BB9-A988-4413-B551-AFA18FFAC1ED}"/>
              </a:ext>
            </a:extLst>
          </p:cNvPr>
          <p:cNvSpPr txBox="1"/>
          <p:nvPr/>
        </p:nvSpPr>
        <p:spPr>
          <a:xfrm>
            <a:off x="1244338" y="2809188"/>
            <a:ext cx="4619134" cy="3046988"/>
          </a:xfrm>
          <a:prstGeom prst="rect">
            <a:avLst/>
          </a:prstGeom>
          <a:noFill/>
        </p:spPr>
        <p:txBody>
          <a:bodyPr wrap="square" rtlCol="0">
            <a:spAutoFit/>
          </a:bodyPr>
          <a:lstStyle/>
          <a:p>
            <a:pPr marL="285750" indent="-285750">
              <a:buFont typeface="Arial" panose="020B0604020202020204" pitchFamily="34" charset="0"/>
              <a:buChar char="•"/>
            </a:pPr>
            <a:r>
              <a:rPr lang="en-IN" sz="2400" dirty="0"/>
              <a:t>The fall in number of rides for the month of Jan, Feb, Nov and Dec might be because of winter season in Chicago.</a:t>
            </a:r>
          </a:p>
          <a:p>
            <a:pPr marL="285750" indent="-285750">
              <a:buFont typeface="Arial" panose="020B0604020202020204" pitchFamily="34" charset="0"/>
              <a:buChar char="•"/>
            </a:pPr>
            <a:r>
              <a:rPr lang="en-IN" sz="2400" dirty="0"/>
              <a:t>For most of the months the number of rides are on higher side for Annual members as compared to Casual riders</a:t>
            </a:r>
          </a:p>
        </p:txBody>
      </p:sp>
    </p:spTree>
    <p:extLst>
      <p:ext uri="{BB962C8B-B14F-4D97-AF65-F5344CB8AC3E}">
        <p14:creationId xmlns:p14="http://schemas.microsoft.com/office/powerpoint/2010/main" val="161593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0177-FFF8-4840-BA12-55E85186F2D6}"/>
              </a:ext>
            </a:extLst>
          </p:cNvPr>
          <p:cNvSpPr>
            <a:spLocks noGrp="1"/>
          </p:cNvSpPr>
          <p:nvPr>
            <p:ph type="title"/>
          </p:nvPr>
        </p:nvSpPr>
        <p:spPr/>
        <p:txBody>
          <a:bodyPr/>
          <a:lstStyle/>
          <a:p>
            <a:r>
              <a:rPr lang="en-IN" dirty="0"/>
              <a:t>Analysis By Month</a:t>
            </a:r>
          </a:p>
        </p:txBody>
      </p:sp>
      <p:pic>
        <p:nvPicPr>
          <p:cNvPr id="5" name="Content Placeholder 4">
            <a:extLst>
              <a:ext uri="{FF2B5EF4-FFF2-40B4-BE49-F238E27FC236}">
                <a16:creationId xmlns:a16="http://schemas.microsoft.com/office/drawing/2014/main" id="{70DF6F00-E6EC-4EAE-9278-7D416E4F94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438399"/>
            <a:ext cx="5979735" cy="4330046"/>
          </a:xfrm>
        </p:spPr>
      </p:pic>
      <p:sp>
        <p:nvSpPr>
          <p:cNvPr id="8" name="TextBox 7">
            <a:extLst>
              <a:ext uri="{FF2B5EF4-FFF2-40B4-BE49-F238E27FC236}">
                <a16:creationId xmlns:a16="http://schemas.microsoft.com/office/drawing/2014/main" id="{1F8426C6-215D-4BBD-82D2-079E2AF2C860}"/>
              </a:ext>
            </a:extLst>
          </p:cNvPr>
          <p:cNvSpPr txBox="1"/>
          <p:nvPr/>
        </p:nvSpPr>
        <p:spPr>
          <a:xfrm>
            <a:off x="1168925" y="2386548"/>
            <a:ext cx="4927075"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t>Average duration for Casual riders is on higher side as compared to Annual members.</a:t>
            </a:r>
          </a:p>
          <a:p>
            <a:pPr marL="285750" indent="-285750">
              <a:buFont typeface="Arial" panose="020B0604020202020204" pitchFamily="34" charset="0"/>
              <a:buChar char="•"/>
            </a:pPr>
            <a:r>
              <a:rPr lang="en-IN" sz="2400" dirty="0"/>
              <a:t>Annual Members use the bikes for commuting to and from work hence we observe a steady pattern.</a:t>
            </a:r>
          </a:p>
          <a:p>
            <a:pPr marL="285750" indent="-285750">
              <a:buFont typeface="Arial" panose="020B0604020202020204" pitchFamily="34" charset="0"/>
              <a:buChar char="•"/>
            </a:pPr>
            <a:r>
              <a:rPr lang="en-IN" sz="2400" dirty="0"/>
              <a:t>The peak in the month of Feb might be dur to winter weather and riders failing to drop the bikes at station.</a:t>
            </a:r>
          </a:p>
        </p:txBody>
      </p:sp>
    </p:spTree>
    <p:extLst>
      <p:ext uri="{BB962C8B-B14F-4D97-AF65-F5344CB8AC3E}">
        <p14:creationId xmlns:p14="http://schemas.microsoft.com/office/powerpoint/2010/main" val="220918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663-22F9-4B1E-AD81-40DEBE1E9B0B}"/>
              </a:ext>
            </a:extLst>
          </p:cNvPr>
          <p:cNvSpPr>
            <a:spLocks noGrp="1"/>
          </p:cNvSpPr>
          <p:nvPr>
            <p:ph type="title"/>
          </p:nvPr>
        </p:nvSpPr>
        <p:spPr/>
        <p:txBody>
          <a:bodyPr/>
          <a:lstStyle/>
          <a:p>
            <a:r>
              <a:rPr lang="en-IN" dirty="0"/>
              <a:t>Recommendation</a:t>
            </a:r>
          </a:p>
        </p:txBody>
      </p:sp>
      <p:graphicFrame>
        <p:nvGraphicFramePr>
          <p:cNvPr id="5" name="Content Placeholder 4">
            <a:extLst>
              <a:ext uri="{FF2B5EF4-FFF2-40B4-BE49-F238E27FC236}">
                <a16:creationId xmlns:a16="http://schemas.microsoft.com/office/drawing/2014/main" id="{01EFB10F-4DED-4108-8938-575079B382B6}"/>
              </a:ext>
            </a:extLst>
          </p:cNvPr>
          <p:cNvGraphicFramePr>
            <a:graphicFrameLocks noGrp="1"/>
          </p:cNvGraphicFramePr>
          <p:nvPr>
            <p:ph idx="1"/>
            <p:extLst>
              <p:ext uri="{D42A27DB-BD31-4B8C-83A1-F6EECF244321}">
                <p14:modId xmlns:p14="http://schemas.microsoft.com/office/powerpoint/2010/main" val="2836244053"/>
              </p:ext>
            </p:extLst>
          </p:nvPr>
        </p:nvGraphicFramePr>
        <p:xfrm>
          <a:off x="1814250" y="2289928"/>
          <a:ext cx="10308619" cy="3882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1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65FB-1789-47DF-ADC0-976F2A6D2157}"/>
              </a:ext>
            </a:extLst>
          </p:cNvPr>
          <p:cNvSpPr>
            <a:spLocks noGrp="1"/>
          </p:cNvSpPr>
          <p:nvPr>
            <p:ph type="title"/>
          </p:nvPr>
        </p:nvSpPr>
        <p:spPr>
          <a:xfrm>
            <a:off x="1086643" y="2552700"/>
            <a:ext cx="10018713" cy="1752599"/>
          </a:xfrm>
        </p:spPr>
        <p:txBody>
          <a:bodyPr/>
          <a:lstStyle/>
          <a:p>
            <a:r>
              <a:rPr lang="en-IN" dirty="0"/>
              <a:t>Thank You !</a:t>
            </a:r>
          </a:p>
        </p:txBody>
      </p:sp>
    </p:spTree>
    <p:extLst>
      <p:ext uri="{BB962C8B-B14F-4D97-AF65-F5344CB8AC3E}">
        <p14:creationId xmlns:p14="http://schemas.microsoft.com/office/powerpoint/2010/main" val="635148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85</TotalTime>
  <Words>327</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Cyclistic Rideshare Case Study</vt:lpstr>
      <vt:lpstr>Business Task</vt:lpstr>
      <vt:lpstr>About DATA</vt:lpstr>
      <vt:lpstr>Analysis By Week</vt:lpstr>
      <vt:lpstr>Analysis By Week</vt:lpstr>
      <vt:lpstr>Analysis By Month</vt:lpstr>
      <vt:lpstr>Analysis By Month</vt:lpstr>
      <vt:lpstr>Recommendation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Rideshare Case Study</dc:title>
  <dc:creator>Yaminee Samrit</dc:creator>
  <cp:lastModifiedBy>Yaminee Samrit</cp:lastModifiedBy>
  <cp:revision>12</cp:revision>
  <dcterms:created xsi:type="dcterms:W3CDTF">2022-03-10T11:32:26Z</dcterms:created>
  <dcterms:modified xsi:type="dcterms:W3CDTF">2022-03-10T12:58:13Z</dcterms:modified>
</cp:coreProperties>
</file>