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83" r:id="rId4"/>
    <p:sldId id="262" r:id="rId5"/>
    <p:sldId id="306" r:id="rId6"/>
    <p:sldId id="307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33" r:id="rId17"/>
    <p:sldId id="319" r:id="rId18"/>
    <p:sldId id="324" r:id="rId19"/>
    <p:sldId id="325" r:id="rId20"/>
    <p:sldId id="320" r:id="rId21"/>
    <p:sldId id="321" r:id="rId22"/>
    <p:sldId id="326" r:id="rId23"/>
    <p:sldId id="327" r:id="rId24"/>
    <p:sldId id="342" r:id="rId25"/>
    <p:sldId id="323" r:id="rId26"/>
    <p:sldId id="334" r:id="rId27"/>
    <p:sldId id="335" r:id="rId28"/>
    <p:sldId id="336" r:id="rId29"/>
    <p:sldId id="343" r:id="rId30"/>
    <p:sldId id="331" r:id="rId31"/>
    <p:sldId id="338" r:id="rId32"/>
    <p:sldId id="332" r:id="rId33"/>
    <p:sldId id="339" r:id="rId34"/>
    <p:sldId id="341" r:id="rId35"/>
    <p:sldId id="340" r:id="rId36"/>
    <p:sldId id="344" r:id="rId37"/>
    <p:sldId id="330" r:id="rId38"/>
    <p:sldId id="328" r:id="rId39"/>
    <p:sldId id="329" r:id="rId40"/>
    <p:sldId id="345" r:id="rId41"/>
    <p:sldId id="346" r:id="rId42"/>
    <p:sldId id="349" r:id="rId43"/>
    <p:sldId id="348" r:id="rId44"/>
    <p:sldId id="352" r:id="rId45"/>
    <p:sldId id="351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Logos écoles</a:t>
            </a:r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Intitulé du cours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Image relative au texte</a:t>
            </a:r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/>
              <a:t>Cliquez sur l'icône pour ajouter un graphique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/>
              <a:t># </a:t>
            </a:r>
            <a:fld id="{3C38C9EE-E8B2-4962-AD6A-2E7786741F4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20/02/2019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Supports et ressources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ceux qui veulent de la lecture…</a:t>
            </a:r>
          </a:p>
        </p:txBody>
      </p:sp>
    </p:spTree>
    <p:extLst>
      <p:ext uri="{BB962C8B-B14F-4D97-AF65-F5344CB8AC3E}">
        <p14:creationId xmlns:p14="http://schemas.microsoft.com/office/powerpoint/2010/main" val="311384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totale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32" y="1469563"/>
            <a:ext cx="6688315" cy="4480627"/>
          </a:xfrm>
          <a:prstGeom prst="rect">
            <a:avLst/>
          </a:prstGeom>
        </p:spPr>
      </p:pic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Nicolas Sicard</a:t>
            </a:r>
          </a:p>
          <a:p>
            <a:pPr lvl="1"/>
            <a:r>
              <a:rPr lang="fr-FR" dirty="0"/>
              <a:t>158 Slides</a:t>
            </a:r>
          </a:p>
          <a:p>
            <a:pPr lvl="1"/>
            <a:r>
              <a:rPr lang="fr-FR" dirty="0"/>
              <a:t>Un catalogue </a:t>
            </a:r>
          </a:p>
          <a:p>
            <a:pPr marL="457200" lvl="1" indent="0">
              <a:buNone/>
            </a:pPr>
            <a:r>
              <a:rPr lang="fr-FR" dirty="0"/>
              <a:t>	très complet 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2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pratique</a:t>
            </a: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Open </a:t>
            </a:r>
            <a:r>
              <a:rPr lang="fr-FR" dirty="0" err="1"/>
              <a:t>Classrooms</a:t>
            </a:r>
            <a:endParaRPr lang="fr-FR" dirty="0"/>
          </a:p>
          <a:p>
            <a:pPr lvl="1"/>
            <a:r>
              <a:rPr lang="fr-FR" dirty="0"/>
              <a:t>Pas à pas</a:t>
            </a:r>
          </a:p>
          <a:p>
            <a:pPr lvl="1"/>
            <a:r>
              <a:rPr lang="fr-FR" dirty="0"/>
              <a:t>Repart de 0 </a:t>
            </a:r>
          </a:p>
          <a:p>
            <a:pPr marL="457200" lvl="1" indent="0">
              <a:buNone/>
            </a:pPr>
            <a:r>
              <a:rPr lang="fr-FR" dirty="0"/>
              <a:t>	( sans connaissance</a:t>
            </a:r>
          </a:p>
          <a:p>
            <a:pPr marL="457200" lvl="1" indent="0">
              <a:buNone/>
            </a:pPr>
            <a:r>
              <a:rPr lang="fr-FR" dirty="0"/>
              <a:t>	du C 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72" y="1365412"/>
            <a:ext cx="65246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spéciale</a:t>
            </a:r>
          </a:p>
        </p:txBody>
      </p:sp>
      <p:sp>
        <p:nvSpPr>
          <p:cNvPr id="7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Nous</a:t>
            </a:r>
          </a:p>
          <a:p>
            <a:pPr lvl="1"/>
            <a:r>
              <a:rPr lang="fr-FR" dirty="0"/>
              <a:t>Les concepts essentiels</a:t>
            </a:r>
          </a:p>
          <a:p>
            <a:pPr lvl="1"/>
            <a:r>
              <a:rPr lang="fr-FR" dirty="0"/>
              <a:t>Les profs et les potes </a:t>
            </a:r>
          </a:p>
          <a:p>
            <a:pPr lvl="1"/>
            <a:r>
              <a:rPr lang="fr-FR" dirty="0"/>
              <a:t>La séquence vue au-dessus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524" y="1469562"/>
            <a:ext cx="6179884" cy="347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585" y="2195047"/>
            <a:ext cx="2655588" cy="1492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159" y="2563484"/>
            <a:ext cx="1033261" cy="580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89" y="2714656"/>
            <a:ext cx="403430" cy="2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attaque</a:t>
            </a:r>
          </a:p>
        </p:txBody>
      </p:sp>
    </p:spTree>
    <p:extLst>
      <p:ext uri="{BB962C8B-B14F-4D97-AF65-F5344CB8AC3E}">
        <p14:creationId xmlns:p14="http://schemas.microsoft.com/office/powerpoint/2010/main" val="51573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Nouveau Langage pour vous</a:t>
            </a:r>
          </a:p>
          <a:p>
            <a:endParaRPr lang="fr-FR" dirty="0"/>
          </a:p>
          <a:p>
            <a:r>
              <a:rPr lang="fr-FR" dirty="0"/>
              <a:t>Des bases connues </a:t>
            </a:r>
          </a:p>
          <a:p>
            <a:pPr marL="457200" lvl="1" indent="0">
              <a:buNone/>
            </a:pPr>
            <a:r>
              <a:rPr lang="fr-FR" dirty="0"/>
              <a:t>(très proche du C)</a:t>
            </a:r>
          </a:p>
          <a:p>
            <a:endParaRPr lang="fr-FR" dirty="0"/>
          </a:p>
          <a:p>
            <a:r>
              <a:rPr lang="fr-FR" dirty="0"/>
              <a:t>Avec quelques </a:t>
            </a:r>
          </a:p>
          <a:p>
            <a:pPr marL="0" indent="0">
              <a:buNone/>
            </a:pPr>
            <a:r>
              <a:rPr lang="fr-FR" dirty="0"/>
              <a:t>	nouveautés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C++ c’est quoi?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36" y="2507646"/>
            <a:ext cx="63531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Binaire : </a:t>
            </a:r>
            <a:r>
              <a:rPr lang="fr-FR" dirty="0" err="1"/>
              <a:t>true</a:t>
            </a:r>
            <a:r>
              <a:rPr lang="fr-FR" dirty="0"/>
              <a:t> ou false</a:t>
            </a:r>
          </a:p>
          <a:p>
            <a:endParaRPr lang="fr-FR" dirty="0"/>
          </a:p>
          <a:p>
            <a:r>
              <a:rPr lang="fr-FR" b="1" dirty="0" err="1">
                <a:solidFill>
                  <a:schemeClr val="accent5"/>
                </a:solidFill>
              </a:rPr>
              <a:t>bool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a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5"/>
                </a:solidFill>
              </a:rPr>
              <a:t>true</a:t>
            </a:r>
            <a:r>
              <a:rPr lang="fr-FR" b="1" dirty="0">
                <a:solidFill>
                  <a:schemeClr val="accent5"/>
                </a:solidFill>
              </a:rPr>
              <a:t> </a:t>
            </a:r>
            <a:r>
              <a:rPr lang="fr-FR" dirty="0">
                <a:solidFill>
                  <a:srgbClr val="C00000"/>
                </a:solidFill>
              </a:rPr>
              <a:t>;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chemeClr val="accent5"/>
                </a:solidFill>
              </a:rPr>
              <a:t>if </a:t>
            </a:r>
            <a:r>
              <a:rPr lang="fr-FR" dirty="0">
                <a:solidFill>
                  <a:srgbClr val="C00000"/>
                </a:solidFill>
              </a:rPr>
              <a:t>( ! </a:t>
            </a:r>
            <a:r>
              <a:rPr lang="fr-FR" dirty="0">
                <a:solidFill>
                  <a:schemeClr val="tx1"/>
                </a:solidFill>
              </a:rPr>
              <a:t>a </a:t>
            </a:r>
            <a:r>
              <a:rPr lang="fr-FR" dirty="0">
                <a:solidFill>
                  <a:srgbClr val="C00000"/>
                </a:solidFill>
              </a:rPr>
              <a:t>) {…}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booleens</a:t>
            </a:r>
            <a:r>
              <a:rPr lang="fr-FR" dirty="0"/>
              <a:t> (on commence doucement)</a:t>
            </a:r>
          </a:p>
        </p:txBody>
      </p:sp>
    </p:spTree>
    <p:extLst>
      <p:ext uri="{BB962C8B-B14F-4D97-AF65-F5344CB8AC3E}">
        <p14:creationId xmlns:p14="http://schemas.microsoft.com/office/powerpoint/2010/main" val="3410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Ce que vous connaissiez pour la console:</a:t>
            </a:r>
          </a:p>
          <a:p>
            <a:pPr lvl="1"/>
            <a:r>
              <a:rPr lang="fr-FR" dirty="0"/>
              <a:t>Une fonction pour l’affichage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fonctions pour les saisies.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fr-FR" dirty="0"/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fr-FR" dirty="0"/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fr-FR" dirty="0"/>
              <a:t>…)</a:t>
            </a:r>
          </a:p>
          <a:p>
            <a:endParaRPr lang="fr-FR" dirty="0"/>
          </a:p>
          <a:p>
            <a:r>
              <a:rPr lang="fr-FR" dirty="0"/>
              <a:t>Ce que vous connaissiez pour les fichiers :</a:t>
            </a:r>
          </a:p>
          <a:p>
            <a:pPr lvl="1"/>
            <a:r>
              <a:rPr lang="fr-FR" dirty="0"/>
              <a:t>Des fonction pour l’écriture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fr-FR" dirty="0"/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Des fonctions pour la lecture.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FR" dirty="0"/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fr-FR" dirty="0"/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fr-FR" dirty="0"/>
              <a:t>…)</a:t>
            </a:r>
          </a:p>
          <a:p>
            <a:endParaRPr lang="fr-FR" dirty="0"/>
          </a:p>
          <a:p>
            <a:r>
              <a:rPr lang="fr-FR" dirty="0"/>
              <a:t>A chaque fois, il y a une source et une cible :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/>
              <a:t> : </a:t>
            </a:r>
            <a:r>
              <a:rPr lang="fr-FR" dirty="0">
                <a:solidFill>
                  <a:schemeClr val="accent6"/>
                </a:solidFill>
              </a:rPr>
              <a:t>source</a:t>
            </a:r>
            <a:r>
              <a:rPr lang="fr-FR" dirty="0"/>
              <a:t> : variable, </a:t>
            </a:r>
            <a:r>
              <a:rPr lang="fr-FR" dirty="0">
                <a:solidFill>
                  <a:srgbClr val="C00000"/>
                </a:solidFill>
              </a:rPr>
              <a:t>cible</a:t>
            </a:r>
            <a:r>
              <a:rPr lang="fr-FR" dirty="0"/>
              <a:t> : console.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fr-FR" dirty="0"/>
              <a:t> : </a:t>
            </a:r>
            <a:r>
              <a:rPr lang="fr-FR" dirty="0">
                <a:solidFill>
                  <a:schemeClr val="accent6"/>
                </a:solidFill>
              </a:rPr>
              <a:t>source</a:t>
            </a:r>
            <a:r>
              <a:rPr lang="fr-FR" dirty="0"/>
              <a:t> : console, </a:t>
            </a:r>
            <a:r>
              <a:rPr lang="fr-FR" dirty="0">
                <a:solidFill>
                  <a:srgbClr val="C00000"/>
                </a:solidFill>
              </a:rPr>
              <a:t>cible</a:t>
            </a:r>
            <a:r>
              <a:rPr lang="fr-FR" dirty="0"/>
              <a:t> : variable.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fr-FR" dirty="0"/>
              <a:t> : </a:t>
            </a:r>
            <a:r>
              <a:rPr lang="fr-FR" dirty="0">
                <a:solidFill>
                  <a:schemeClr val="accent6"/>
                </a:solidFill>
              </a:rPr>
              <a:t>source</a:t>
            </a:r>
            <a:r>
              <a:rPr lang="fr-FR" dirty="0"/>
              <a:t> : fichier, </a:t>
            </a:r>
            <a:r>
              <a:rPr lang="fr-FR" dirty="0">
                <a:solidFill>
                  <a:srgbClr val="C00000"/>
                </a:solidFill>
              </a:rPr>
              <a:t>cible</a:t>
            </a:r>
            <a:r>
              <a:rPr lang="fr-FR" dirty="0"/>
              <a:t> : variable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cout / </a:t>
            </a:r>
            <a:r>
              <a:rPr lang="fr-FR" dirty="0" err="1"/>
              <a:t>cin</a:t>
            </a:r>
            <a:r>
              <a:rPr lang="fr-FR" dirty="0"/>
              <a:t> et notion de flux.</a:t>
            </a:r>
          </a:p>
        </p:txBody>
      </p:sp>
    </p:spTree>
    <p:extLst>
      <p:ext uri="{BB962C8B-B14F-4D97-AF65-F5344CB8AC3E}">
        <p14:creationId xmlns:p14="http://schemas.microsoft.com/office/powerpoint/2010/main" val="32898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Donc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Oui mais :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7026" y="2505525"/>
            <a:ext cx="1521303" cy="9386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47925" y="2505525"/>
            <a:ext cx="1521303" cy="93867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Cible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55894" y="2748286"/>
            <a:ext cx="4466803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97026" y="4705210"/>
            <a:ext cx="1521303" cy="9386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47925" y="4705210"/>
            <a:ext cx="1521303" cy="93867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20631" y="4947971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337333" y="4943925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48721" y="4943925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60109" y="4943925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91922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4000" y="1272043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Donc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cible </a:t>
            </a:r>
          </a:p>
          <a:p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source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89147" y="1885719"/>
            <a:ext cx="1521303" cy="9386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300003" y="1885719"/>
            <a:ext cx="1521303" cy="93867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Cible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31618" y="2128480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608097" y="2124434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85800" y="2124434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563503" y="2124434"/>
            <a:ext cx="979136" cy="461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Flux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3270" y="2124434"/>
            <a:ext cx="474534" cy="46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&gt;&gt;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9015" y="2124434"/>
            <a:ext cx="474534" cy="46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&gt;&gt;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94760" y="2136997"/>
            <a:ext cx="474534" cy="46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&gt;&gt;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76952" y="2136997"/>
            <a:ext cx="474534" cy="46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&gt;&gt;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054" y="2124434"/>
            <a:ext cx="474534" cy="46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C00000"/>
                </a:solidFill>
              </a:rPr>
              <a:t>&gt;&gt;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06" y="2951324"/>
            <a:ext cx="49149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 au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Séquence pédagogique et syntaxe de base.</a:t>
            </a:r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dirty="0"/>
              <a:t> pour un retour à la ligne.</a:t>
            </a:r>
          </a:p>
          <a:p>
            <a:endParaRPr lang="fr-FR" dirty="0"/>
          </a:p>
          <a:p>
            <a:r>
              <a:rPr lang="fr-FR" dirty="0"/>
              <a:t>ATTENTION au sens des chevrons !!</a:t>
            </a:r>
          </a:p>
          <a:p>
            <a:pPr lvl="1"/>
            <a:r>
              <a:rPr lang="fr-FR" dirty="0"/>
              <a:t>cout ou </a:t>
            </a:r>
            <a:r>
              <a:rPr lang="fr-FR" dirty="0" err="1"/>
              <a:t>cin</a:t>
            </a:r>
            <a:r>
              <a:rPr lang="fr-FR" dirty="0"/>
              <a:t> en début de ligne :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des choses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des choses</a:t>
            </a:r>
          </a:p>
          <a:p>
            <a:pPr lvl="2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fr-F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des cibles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des cibles</a:t>
            </a:r>
          </a:p>
          <a:p>
            <a:r>
              <a:rPr lang="fr-FR" dirty="0"/>
              <a:t>Du coup </a:t>
            </a:r>
            <a:r>
              <a:rPr lang="fr-FR" dirty="0" err="1"/>
              <a:t>cin</a:t>
            </a:r>
            <a:r>
              <a:rPr lang="fr-FR" dirty="0"/>
              <a:t> et cout pas en même temps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Console-in et Console-out</a:t>
            </a:r>
          </a:p>
        </p:txBody>
      </p:sp>
    </p:spTree>
    <p:extLst>
      <p:ext uri="{BB962C8B-B14F-4D97-AF65-F5344CB8AC3E}">
        <p14:creationId xmlns:p14="http://schemas.microsoft.com/office/powerpoint/2010/main" val="118906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 que vous adoriez :</a:t>
            </a:r>
          </a:p>
          <a:p>
            <a:pPr lvl="1"/>
            <a:r>
              <a:rPr lang="fr-FR" dirty="0"/>
              <a:t>Je veux un tableau dynamique :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et </a:t>
            </a:r>
            <a:r>
              <a:rPr lang="fr-FR" dirty="0" err="1"/>
              <a:t>delete</a:t>
            </a:r>
            <a:r>
              <a:rPr lang="fr-FR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06" y="1620000"/>
            <a:ext cx="3790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Et maintenant:</a:t>
            </a:r>
          </a:p>
          <a:p>
            <a:endParaRPr lang="fr-FR" dirty="0"/>
          </a:p>
          <a:p>
            <a:r>
              <a:rPr lang="fr-FR" dirty="0"/>
              <a:t>Allocation :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fr-FR" dirty="0"/>
              <a:t>Tab :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Libération 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Libération 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et </a:t>
            </a:r>
            <a:r>
              <a:rPr lang="fr-FR" dirty="0" err="1"/>
              <a:t>delete</a:t>
            </a:r>
            <a:r>
              <a:rPr lang="fr-FR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013" y="1607127"/>
            <a:ext cx="3190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et </a:t>
            </a:r>
            <a:r>
              <a:rPr lang="fr-FR" dirty="0" err="1"/>
              <a:t>delete</a:t>
            </a:r>
            <a:r>
              <a:rPr lang="fr-FR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69" y="1620000"/>
            <a:ext cx="3790950" cy="455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314" y="1620000"/>
            <a:ext cx="3190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références</a:t>
            </a:r>
          </a:p>
        </p:txBody>
      </p:sp>
    </p:spTree>
    <p:extLst>
      <p:ext uri="{BB962C8B-B14F-4D97-AF65-F5344CB8AC3E}">
        <p14:creationId xmlns:p14="http://schemas.microsoft.com/office/powerpoint/2010/main" val="275900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L’éternel problème du C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//Passage d’un pointeur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*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Déréférencement obligatoire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Passage de l’adresse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</a:t>
            </a:r>
          </a:p>
        </p:txBody>
      </p:sp>
    </p:spTree>
    <p:extLst>
      <p:ext uri="{BB962C8B-B14F-4D97-AF65-F5344CB8AC3E}">
        <p14:creationId xmlns:p14="http://schemas.microsoft.com/office/powerpoint/2010/main" val="3082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C++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//Passage d’une référence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Plus besoin de déréférencement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Plus besoin d’adresse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</a:t>
            </a:r>
          </a:p>
        </p:txBody>
      </p:sp>
    </p:spTree>
    <p:extLst>
      <p:ext uri="{BB962C8B-B14F-4D97-AF65-F5344CB8AC3E}">
        <p14:creationId xmlns:p14="http://schemas.microsoft.com/office/powerpoint/2010/main" val="1992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Attention ! :</a:t>
            </a:r>
          </a:p>
          <a:p>
            <a:pPr lvl="1"/>
            <a:r>
              <a:rPr lang="fr-FR" dirty="0"/>
              <a:t>Ca crée un alias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// Idem a++;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//=&gt; a vaut 1 </a:t>
            </a:r>
          </a:p>
          <a:p>
            <a:endParaRPr lang="fr-FR" dirty="0"/>
          </a:p>
          <a:p>
            <a:r>
              <a:rPr lang="fr-FR" dirty="0"/>
              <a:t>Alors pourquoi ?</a:t>
            </a:r>
          </a:p>
          <a:p>
            <a:pPr lvl="1"/>
            <a:r>
              <a:rPr lang="fr-FR" dirty="0"/>
              <a:t>Principalement éviter les copies (retours de fonctions, paramètres etc…)</a:t>
            </a:r>
          </a:p>
          <a:p>
            <a:pPr lvl="1"/>
            <a:r>
              <a:rPr lang="fr-FR" dirty="0"/>
              <a:t>Simplifier la syntaxe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</a:t>
            </a:r>
          </a:p>
        </p:txBody>
      </p:sp>
    </p:spTree>
    <p:extLst>
      <p:ext uri="{BB962C8B-B14F-4D97-AF65-F5344CB8AC3E}">
        <p14:creationId xmlns:p14="http://schemas.microsoft.com/office/powerpoint/2010/main" val="42680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Comparaison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*pt)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*pt = *pt + 1;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test(&amp;i);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</a:t>
            </a:r>
          </a:p>
        </p:txBody>
      </p:sp>
    </p:spTree>
    <p:extLst>
      <p:ext uri="{BB962C8B-B14F-4D97-AF65-F5344CB8AC3E}">
        <p14:creationId xmlns:p14="http://schemas.microsoft.com/office/powerpoint/2010/main" val="41923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redéfinitions</a:t>
            </a:r>
          </a:p>
        </p:txBody>
      </p:sp>
    </p:spTree>
    <p:extLst>
      <p:ext uri="{BB962C8B-B14F-4D97-AF65-F5344CB8AC3E}">
        <p14:creationId xmlns:p14="http://schemas.microsoft.com/office/powerpoint/2010/main" val="19692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/>
              <a:t>sont susceptibles de révisions ultérieures.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 importante</a:t>
            </a:r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En C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vaut %d\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fr-F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vaut %c\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r>
              <a:rPr lang="fr-FR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Redéfinition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6" y="3370614"/>
            <a:ext cx="3448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En C++ 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vaut "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 vaut "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Redéfinition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4" y="3103168"/>
            <a:ext cx="4105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Signature de fonction :</a:t>
            </a:r>
          </a:p>
          <a:p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typ1 par1, typ2 par2, typ3 par3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FR" sz="2800" dirty="0"/>
              <a:t>Type de retour : 	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fr-FR" sz="2800" dirty="0"/>
              <a:t>Nom :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</a:t>
            </a:r>
            <a:endParaRPr lang="fr-FR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800" dirty="0"/>
              <a:t>Paramètres : 		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typ1 par1, typ2 par2, typ3 par3</a:t>
            </a:r>
            <a:endParaRPr lang="fr-FR" b="1" dirty="0">
              <a:solidFill>
                <a:schemeClr val="accent6"/>
              </a:solidFill>
            </a:endParaRPr>
          </a:p>
          <a:p>
            <a:endParaRPr lang="fr-FR" dirty="0"/>
          </a:p>
          <a:p>
            <a:r>
              <a:rPr lang="fr-FR" dirty="0"/>
              <a:t>En C : </a:t>
            </a:r>
            <a:r>
              <a:rPr lang="fr-FR" dirty="0">
                <a:solidFill>
                  <a:srgbClr val="C00000"/>
                </a:solidFill>
              </a:rPr>
              <a:t>nom</a:t>
            </a:r>
          </a:p>
          <a:p>
            <a:r>
              <a:rPr lang="fr-FR" dirty="0"/>
              <a:t>En C++ : </a:t>
            </a:r>
            <a:r>
              <a:rPr lang="fr-FR" dirty="0">
                <a:solidFill>
                  <a:srgbClr val="C00000"/>
                </a:solidFill>
              </a:rPr>
              <a:t>nom</a:t>
            </a:r>
            <a:r>
              <a:rPr lang="fr-FR" dirty="0"/>
              <a:t> + </a:t>
            </a:r>
            <a:r>
              <a:rPr lang="fr-FR" dirty="0">
                <a:solidFill>
                  <a:schemeClr val="accent6"/>
                </a:solidFill>
              </a:rPr>
              <a:t>paramètres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Redéfinition</a:t>
            </a:r>
          </a:p>
        </p:txBody>
      </p:sp>
    </p:spTree>
    <p:extLst>
      <p:ext uri="{BB962C8B-B14F-4D97-AF65-F5344CB8AC3E}">
        <p14:creationId xmlns:p14="http://schemas.microsoft.com/office/powerpoint/2010/main" val="350384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28283" y="1620000"/>
            <a:ext cx="10651317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Oui mais: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m'appelle "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j'ai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ans, et je suis de sexe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"Jean"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par défaut</a:t>
            </a:r>
          </a:p>
        </p:txBody>
      </p:sp>
    </p:spTree>
    <p:extLst>
      <p:ext uri="{BB962C8B-B14F-4D97-AF65-F5344CB8AC3E}">
        <p14:creationId xmlns:p14="http://schemas.microsoft.com/office/powerpoint/2010/main" val="39765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28283" y="1620000"/>
            <a:ext cx="10651317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Donc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m'appelle "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j'ai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ans, et je suis de sexe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"Alice"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"Bob"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"Jean"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//Attention !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Eve",'F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par défaut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27" y="3618432"/>
            <a:ext cx="4833073" cy="5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28283" y="1620000"/>
            <a:ext cx="10651317" cy="4351338"/>
          </a:xfrm>
        </p:spPr>
        <p:txBody>
          <a:bodyPr>
            <a:normAutofit/>
          </a:bodyPr>
          <a:lstStyle/>
          <a:p>
            <a:r>
              <a:rPr lang="fr-FR" dirty="0"/>
              <a:t>Donc :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//Valeurs par défaut dans le prototype</a:t>
            </a:r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m'appelle "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j'ai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ans, et je suis de sexe 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par défaut code propre</a:t>
            </a:r>
          </a:p>
        </p:txBody>
      </p:sp>
    </p:spTree>
    <p:extLst>
      <p:ext uri="{BB962C8B-B14F-4D97-AF65-F5344CB8AC3E}">
        <p14:creationId xmlns:p14="http://schemas.microsoft.com/office/powerpoint/2010/main" val="5111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STL</a:t>
            </a:r>
          </a:p>
        </p:txBody>
      </p:sp>
    </p:spTree>
    <p:extLst>
      <p:ext uri="{BB962C8B-B14F-4D97-AF65-F5344CB8AC3E}">
        <p14:creationId xmlns:p14="http://schemas.microsoft.com/office/powerpoint/2010/main" val="2464834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On verra plus tard, mais :</a:t>
            </a:r>
          </a:p>
          <a:p>
            <a:r>
              <a:rPr lang="fr-FR" dirty="0"/>
              <a:t>Tout ce qui était compliqué et récurrent a été implémenté:</a:t>
            </a:r>
          </a:p>
          <a:p>
            <a:pPr lvl="1"/>
            <a:r>
              <a:rPr lang="fr-FR" dirty="0"/>
              <a:t>Structures</a:t>
            </a:r>
          </a:p>
          <a:p>
            <a:pPr lvl="2"/>
            <a:r>
              <a:rPr lang="fr-FR" dirty="0"/>
              <a:t>Listes</a:t>
            </a:r>
          </a:p>
          <a:p>
            <a:pPr lvl="2"/>
            <a:r>
              <a:rPr lang="fr-FR" dirty="0"/>
              <a:t>Piles</a:t>
            </a:r>
          </a:p>
          <a:p>
            <a:pPr lvl="2"/>
            <a:r>
              <a:rPr lang="fr-FR" dirty="0"/>
              <a:t>Tableaux</a:t>
            </a:r>
          </a:p>
          <a:p>
            <a:pPr lvl="2"/>
            <a:r>
              <a:rPr lang="fr-FR" dirty="0"/>
              <a:t>…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Algorithmes</a:t>
            </a:r>
          </a:p>
          <a:p>
            <a:pPr lvl="2"/>
            <a:r>
              <a:rPr lang="fr-FR" dirty="0"/>
              <a:t>Trier</a:t>
            </a:r>
          </a:p>
          <a:p>
            <a:pPr lvl="2"/>
            <a:r>
              <a:rPr lang="fr-FR" dirty="0"/>
              <a:t>Insérer</a:t>
            </a:r>
          </a:p>
          <a:p>
            <a:pPr lvl="2"/>
            <a:r>
              <a:rPr lang="fr-FR" dirty="0"/>
              <a:t>Compter</a:t>
            </a:r>
          </a:p>
          <a:p>
            <a:pPr lvl="2"/>
            <a:r>
              <a:rPr lang="fr-FR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STL</a:t>
            </a:r>
          </a:p>
        </p:txBody>
      </p:sp>
    </p:spTree>
    <p:extLst>
      <p:ext uri="{BB962C8B-B14F-4D97-AF65-F5344CB8AC3E}">
        <p14:creationId xmlns:p14="http://schemas.microsoft.com/office/powerpoint/2010/main" val="21399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strings</a:t>
            </a:r>
          </a:p>
        </p:txBody>
      </p:sp>
    </p:spTree>
    <p:extLst>
      <p:ext uri="{BB962C8B-B14F-4D97-AF65-F5344CB8AC3E}">
        <p14:creationId xmlns:p14="http://schemas.microsoft.com/office/powerpoint/2010/main" val="2441844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chaines de caractères 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/>
              <a:t>.</a:t>
            </a:r>
          </a:p>
          <a:p>
            <a:r>
              <a:rPr lang="fr-FR" dirty="0"/>
              <a:t>Et tout ce qui allait avec…</a:t>
            </a:r>
          </a:p>
          <a:p>
            <a:pPr lvl="1"/>
            <a:r>
              <a:rPr lang="fr-FR" dirty="0"/>
              <a:t>Initialisation, copie, comparaison…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Vous connaissez</a:t>
            </a:r>
          </a:p>
        </p:txBody>
      </p:sp>
    </p:spTree>
    <p:extLst>
      <p:ext uri="{BB962C8B-B14F-4D97-AF65-F5344CB8AC3E}">
        <p14:creationId xmlns:p14="http://schemas.microsoft.com/office/powerpoint/2010/main" val="8934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du cours</a:t>
            </a:r>
          </a:p>
          <a:p>
            <a:r>
              <a:rPr lang="fr-FR" dirty="0"/>
              <a:t>Séquence pédagogique</a:t>
            </a:r>
          </a:p>
          <a:p>
            <a:r>
              <a:rPr lang="fr-FR" dirty="0"/>
              <a:t>Supports et ressources</a:t>
            </a:r>
          </a:p>
          <a:p>
            <a:r>
              <a:rPr lang="fr-FR" dirty="0"/>
              <a:t>Le C++, les principales nouveautés</a:t>
            </a:r>
          </a:p>
          <a:p>
            <a:r>
              <a:rPr lang="fr-FR" dirty="0"/>
              <a:t>Les strings</a:t>
            </a:r>
          </a:p>
          <a:p>
            <a:pPr lvl="1"/>
            <a:r>
              <a:rPr lang="fr-FR" dirty="0"/>
              <a:t>Objets</a:t>
            </a:r>
          </a:p>
          <a:p>
            <a:pPr lvl="1"/>
            <a:r>
              <a:rPr lang="fr-FR" dirty="0"/>
              <a:t>Surcharge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séance</a:t>
            </a:r>
          </a:p>
        </p:txBody>
      </p:sp>
    </p:spTree>
    <p:extLst>
      <p:ext uri="{BB962C8B-B14F-4D97-AF65-F5344CB8AC3E}">
        <p14:creationId xmlns:p14="http://schemas.microsoft.com/office/powerpoint/2010/main" val="2870763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395" y="1293710"/>
            <a:ext cx="4953000" cy="2409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95" y="3671167"/>
            <a:ext cx="8172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rgbClr val="95CB15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malloc</a:t>
            </a:r>
            <a:r>
              <a:rPr lang="fr-FR" dirty="0"/>
              <a:t> éventuel</a:t>
            </a:r>
          </a:p>
          <a:p>
            <a:pPr lvl="1"/>
            <a:r>
              <a:rPr lang="fr-FR" dirty="0"/>
              <a:t>copie terme à terme</a:t>
            </a:r>
          </a:p>
          <a:p>
            <a:pPr lvl="1"/>
            <a:r>
              <a:rPr lang="fr-FR" dirty="0"/>
              <a:t>Attention au dépassement</a:t>
            </a:r>
          </a:p>
          <a:p>
            <a:endParaRPr lang="fr-FR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chaine_1 </a:t>
            </a:r>
            <a:r>
              <a:rPr lang="fr-FR" dirty="0">
                <a:solidFill>
                  <a:srgbClr val="C00000"/>
                </a:solidFill>
              </a:rPr>
              <a:t>=</a:t>
            </a:r>
            <a:r>
              <a:rPr lang="fr-FR" dirty="0"/>
              <a:t> chaine_2</a:t>
            </a:r>
            <a:r>
              <a:rPr lang="fr-FR" dirty="0">
                <a:solidFill>
                  <a:srgbClr val="C00000"/>
                </a:solidFill>
              </a:rPr>
              <a:t>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Copie</a:t>
            </a:r>
          </a:p>
        </p:txBody>
      </p:sp>
    </p:spTree>
    <p:extLst>
      <p:ext uri="{BB962C8B-B14F-4D97-AF65-F5344CB8AC3E}">
        <p14:creationId xmlns:p14="http://schemas.microsoft.com/office/powerpoint/2010/main" val="22513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Clr>
                <a:srgbClr val="95CB15"/>
              </a:buClr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check terme à terme</a:t>
            </a:r>
          </a:p>
          <a:p>
            <a:pPr lvl="1"/>
            <a:r>
              <a:rPr lang="fr-FR" dirty="0"/>
              <a:t>Attention au dépassement</a:t>
            </a:r>
          </a:p>
          <a:p>
            <a:endParaRPr lang="fr-FR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chaine_1 </a:t>
            </a:r>
            <a:r>
              <a:rPr lang="fr-FR" dirty="0">
                <a:solidFill>
                  <a:srgbClr val="C00000"/>
                </a:solidFill>
              </a:rPr>
              <a:t>==</a:t>
            </a:r>
            <a:r>
              <a:rPr lang="fr-FR" dirty="0"/>
              <a:t> chaine_2</a:t>
            </a:r>
            <a:r>
              <a:rPr lang="fr-FR" dirty="0">
                <a:solidFill>
                  <a:srgbClr val="C00000"/>
                </a:solidFill>
              </a:rPr>
              <a:t>;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</p:spTree>
    <p:extLst>
      <p:ext uri="{BB962C8B-B14F-4D97-AF65-F5344CB8AC3E}">
        <p14:creationId xmlns:p14="http://schemas.microsoft.com/office/powerpoint/2010/main" val="2425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Construction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ma_chaine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"coucou"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dirty="0"/>
              <a:t>Affichage</a:t>
            </a:r>
          </a:p>
          <a:p>
            <a:pPr lvl="1"/>
            <a:r>
              <a:rPr lang="fr-FR" dirty="0"/>
              <a:t> 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chaine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/>
              <a:t>Opérations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+, =, ==</a:t>
            </a:r>
          </a:p>
          <a:p>
            <a:pPr lvl="1"/>
            <a:endParaRPr lang="fr-FR" dirty="0"/>
          </a:p>
          <a:p>
            <a:r>
              <a:rPr lang="fr-FR" dirty="0"/>
              <a:t>=&gt; Encapsulation ?!</a:t>
            </a:r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Mais aussi</a:t>
            </a:r>
          </a:p>
        </p:txBody>
      </p:sp>
    </p:spTree>
    <p:extLst>
      <p:ext uri="{BB962C8B-B14F-4D97-AF65-F5344CB8AC3E}">
        <p14:creationId xmlns:p14="http://schemas.microsoft.com/office/powerpoint/2010/main" val="7585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taille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ma_chaine.size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dirty="0"/>
              <a:t>Un effacement</a:t>
            </a:r>
          </a:p>
          <a:p>
            <a:pPr lvl="1"/>
            <a:r>
              <a:rPr lang="fr-FR" dirty="0"/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ma_chaine.erase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FR" dirty="0"/>
              <a:t>Une </a:t>
            </a:r>
            <a:r>
              <a:rPr lang="fr-FR" dirty="0" err="1"/>
              <a:t>souchaine</a:t>
            </a:r>
            <a:endParaRPr lang="fr-FR" dirty="0"/>
          </a:p>
          <a:p>
            <a:pPr lvl="1"/>
            <a:r>
              <a:rPr lang="fr-FR" dirty="0"/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ma_chaine.substr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endParaRPr lang="fr-FR" dirty="0"/>
          </a:p>
          <a:p>
            <a:endParaRPr lang="fr-FR" dirty="0"/>
          </a:p>
          <a:p>
            <a:r>
              <a:rPr lang="fr-FR" dirty="0"/>
              <a:t>=&gt; Tout découle de la chaine (pas </a:t>
            </a:r>
            <a:r>
              <a:rPr lang="fr-FR" dirty="0" err="1"/>
              <a:t>str</a:t>
            </a:r>
            <a:r>
              <a:rPr lang="fr-FR" dirty="0"/>
              <a:t>..(chaine))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surtout</a:t>
            </a:r>
          </a:p>
        </p:txBody>
      </p:sp>
    </p:spTree>
    <p:extLst>
      <p:ext uri="{BB962C8B-B14F-4D97-AF65-F5344CB8AC3E}">
        <p14:creationId xmlns:p14="http://schemas.microsoft.com/office/powerpoint/2010/main" val="1846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Cacher la mécanique (masquage)</a:t>
            </a:r>
          </a:p>
          <a:p>
            <a:endParaRPr lang="fr-FR" dirty="0"/>
          </a:p>
          <a:p>
            <a:r>
              <a:rPr lang="fr-FR" dirty="0"/>
              <a:t>Offrir des interfaces à l’utilisateur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=&gt; C’est l’objet.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2790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C++ et l’objet</a:t>
            </a:r>
          </a:p>
        </p:txBody>
      </p:sp>
    </p:spTree>
    <p:extLst>
      <p:ext uri="{BB962C8B-B14F-4D97-AF65-F5344CB8AC3E}">
        <p14:creationId xmlns:p14="http://schemas.microsoft.com/office/powerpoint/2010/main" val="15315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Nouveau Langage</a:t>
            </a:r>
          </a:p>
          <a:p>
            <a:endParaRPr lang="fr-FR" dirty="0"/>
          </a:p>
          <a:p>
            <a:r>
              <a:rPr lang="fr-FR" dirty="0"/>
              <a:t>Des bases connues (très proche du C)</a:t>
            </a:r>
          </a:p>
          <a:p>
            <a:endParaRPr lang="fr-FR" dirty="0"/>
          </a:p>
          <a:p>
            <a:r>
              <a:rPr lang="fr-FR" dirty="0"/>
              <a:t>Quelques nouveautés…</a:t>
            </a:r>
          </a:p>
          <a:p>
            <a:pPr lvl="1"/>
            <a:endParaRPr lang="fr-FR" dirty="0"/>
          </a:p>
          <a:p>
            <a:r>
              <a:rPr lang="fr-FR" dirty="0"/>
              <a:t>Pourquoi ne pas rester sur le C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C++</a:t>
            </a:r>
          </a:p>
        </p:txBody>
      </p:sp>
    </p:spTree>
    <p:extLst>
      <p:ext uri="{BB962C8B-B14F-4D97-AF65-F5344CB8AC3E}">
        <p14:creationId xmlns:p14="http://schemas.microsoft.com/office/powerpoint/2010/main" val="6852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nouveau paradigme de programmation</a:t>
            </a:r>
          </a:p>
          <a:p>
            <a:r>
              <a:rPr lang="fr-FR" dirty="0"/>
              <a:t>Des concepts nouveaux,</a:t>
            </a:r>
          </a:p>
          <a:p>
            <a:r>
              <a:rPr lang="fr-FR" dirty="0"/>
              <a:t>Et une façon de penser nouvelle</a:t>
            </a:r>
          </a:p>
          <a:p>
            <a:pPr lvl="1"/>
            <a:endParaRPr lang="fr-FR" dirty="0"/>
          </a:p>
          <a:p>
            <a:r>
              <a:rPr lang="fr-FR" dirty="0"/>
              <a:t>=&gt; Le C++ est à aborder comme un langage objet.</a:t>
            </a:r>
          </a:p>
          <a:p>
            <a:pPr lvl="1"/>
            <a:r>
              <a:rPr lang="fr-FR" dirty="0"/>
              <a:t>Objet ≠ C++</a:t>
            </a:r>
          </a:p>
          <a:p>
            <a:pPr lvl="1"/>
            <a:r>
              <a:rPr lang="fr-FR" dirty="0"/>
              <a:t>C++ / UML / PJT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Orientée Objet (POO)</a:t>
            </a:r>
          </a:p>
        </p:txBody>
      </p:sp>
    </p:spTree>
    <p:extLst>
      <p:ext uri="{BB962C8B-B14F-4D97-AF65-F5344CB8AC3E}">
        <p14:creationId xmlns:p14="http://schemas.microsoft.com/office/powerpoint/2010/main" val="15407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Séquence pédagogique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Ce qui vous attend</a:t>
            </a:r>
          </a:p>
        </p:txBody>
      </p:sp>
    </p:spTree>
    <p:extLst>
      <p:ext uri="{BB962C8B-B14F-4D97-AF65-F5344CB8AC3E}">
        <p14:creationId xmlns:p14="http://schemas.microsoft.com/office/powerpoint/2010/main" val="365417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4 CTP intro</a:t>
            </a:r>
          </a:p>
          <a:p>
            <a:r>
              <a:rPr lang="fr-FR" dirty="0"/>
              <a:t>2 CTP avancés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Intro au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séquence</a:t>
            </a:r>
          </a:p>
        </p:txBody>
      </p:sp>
    </p:spTree>
    <p:extLst>
      <p:ext uri="{BB962C8B-B14F-4D97-AF65-F5344CB8AC3E}">
        <p14:creationId xmlns:p14="http://schemas.microsoft.com/office/powerpoint/2010/main" val="1125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1359</Words>
  <Application>Microsoft Office PowerPoint</Application>
  <PresentationFormat>Grand écran</PresentationFormat>
  <Paragraphs>424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Eurostile</vt:lpstr>
      <vt:lpstr>Thème Office</vt:lpstr>
      <vt:lpstr>C++</vt:lpstr>
      <vt:lpstr>Intro au C++</vt:lpstr>
      <vt:lpstr>Note importante</vt:lpstr>
      <vt:lpstr>Plan de la séance</vt:lpstr>
      <vt:lpstr>Objectifs</vt:lpstr>
      <vt:lpstr>Le C++</vt:lpstr>
      <vt:lpstr>La Programmation Orientée Objet (POO)</vt:lpstr>
      <vt:lpstr>Séquence pédagogique</vt:lpstr>
      <vt:lpstr>La séquence</vt:lpstr>
      <vt:lpstr>Supports et ressources</vt:lpstr>
      <vt:lpstr>La totale</vt:lpstr>
      <vt:lpstr>La pratique</vt:lpstr>
      <vt:lpstr>La spéciale</vt:lpstr>
      <vt:lpstr>Le C++</vt:lpstr>
      <vt:lpstr>Le C++ c’est quoi?</vt:lpstr>
      <vt:lpstr>Les booleens (on commence doucement)</vt:lpstr>
      <vt:lpstr>cout / cin et notion de flux.</vt:lpstr>
      <vt:lpstr>flux</vt:lpstr>
      <vt:lpstr>flux</vt:lpstr>
      <vt:lpstr>Console-in et Console-out</vt:lpstr>
      <vt:lpstr>New et delete.</vt:lpstr>
      <vt:lpstr>New et delete.</vt:lpstr>
      <vt:lpstr>New et delete.</vt:lpstr>
      <vt:lpstr>Le C++</vt:lpstr>
      <vt:lpstr>Référence</vt:lpstr>
      <vt:lpstr>Référence</vt:lpstr>
      <vt:lpstr>Référence</vt:lpstr>
      <vt:lpstr>Référence</vt:lpstr>
      <vt:lpstr>Le C++</vt:lpstr>
      <vt:lpstr>Redéfinition</vt:lpstr>
      <vt:lpstr>Redéfinition</vt:lpstr>
      <vt:lpstr>Redéfinition</vt:lpstr>
      <vt:lpstr>Valeurs par défaut</vt:lpstr>
      <vt:lpstr>Valeurs par défaut</vt:lpstr>
      <vt:lpstr>Valeurs par défaut code propre</vt:lpstr>
      <vt:lpstr>Le C++</vt:lpstr>
      <vt:lpstr>STL</vt:lpstr>
      <vt:lpstr>Le C++</vt:lpstr>
      <vt:lpstr>Vous connaissez</vt:lpstr>
      <vt:lpstr>Initialisation</vt:lpstr>
      <vt:lpstr>Copie</vt:lpstr>
      <vt:lpstr>Comparaison</vt:lpstr>
      <vt:lpstr>Mais aussi</vt:lpstr>
      <vt:lpstr>Et surtout</vt:lpstr>
      <vt:lpstr>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Main</cp:lastModifiedBy>
  <cp:revision>156</cp:revision>
  <dcterms:created xsi:type="dcterms:W3CDTF">2015-09-14T10:33:21Z</dcterms:created>
  <dcterms:modified xsi:type="dcterms:W3CDTF">2019-02-20T10:01:04Z</dcterms:modified>
</cp:coreProperties>
</file>