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6" r:id="rId18"/>
    <p:sldId id="299" r:id="rId19"/>
    <p:sldId id="300" r:id="rId20"/>
    <p:sldId id="298" r:id="rId21"/>
    <p:sldId id="302" r:id="rId22"/>
    <p:sldId id="303" r:id="rId23"/>
    <p:sldId id="304" r:id="rId24"/>
    <p:sldId id="301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6BB"/>
    <a:srgbClr val="DED157"/>
    <a:srgbClr val="F7105E"/>
    <a:srgbClr val="51D1ED"/>
    <a:srgbClr val="625E4A"/>
    <a:srgbClr val="E2D457"/>
    <a:srgbClr val="9A69FF"/>
    <a:srgbClr val="99DE00"/>
    <a:srgbClr val="95CB15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21/02/2018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 smtClean="0"/>
              <a:t>Logos écoles</a:t>
            </a:r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Intitulé du cours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Image relative au texte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21/02/2018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21/02/2018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Proche de la notion de global</a:t>
            </a:r>
          </a:p>
          <a:p>
            <a:endParaRPr lang="fr-FR" dirty="0">
              <a:solidFill>
                <a:schemeClr val="tx2"/>
              </a:solidFill>
              <a:latin typeface="Eurostile" panose="020B0504020202050204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S’utilise sans instance</a:t>
            </a:r>
          </a:p>
          <a:p>
            <a:endParaRPr lang="fr-FR" dirty="0">
              <a:solidFill>
                <a:schemeClr val="tx2"/>
              </a:solidFill>
              <a:latin typeface="Eurostile" panose="020B0504020202050204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Mot clef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Elements</a:t>
            </a:r>
            <a:r>
              <a:rPr lang="fr-FR" dirty="0" smtClean="0"/>
              <a:t> statiques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Surcharge d’opérateurs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 simplifier l’écriture… ou pas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6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veux pouvoir additionner, soustraire, … , mes objets, en utilisant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dirty="0" smtClean="0"/>
              <a:t>,…</a:t>
            </a:r>
          </a:p>
          <a:p>
            <a:endParaRPr lang="fr-FR" dirty="0"/>
          </a:p>
          <a:p>
            <a:r>
              <a:rPr lang="fr-FR" dirty="0" smtClean="0"/>
              <a:t>Exemple : 2 durées.</a:t>
            </a:r>
          </a:p>
          <a:p>
            <a:pPr lvl="1"/>
            <a:r>
              <a:rPr lang="fr-FR" dirty="0" smtClean="0"/>
              <a:t>On veut 	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FR" dirty="0" smtClean="0"/>
              <a:t>Et pas 		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somme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8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</a:p>
          <a:p>
            <a:pPr lvl="1"/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Créer une classe </a:t>
            </a:r>
            <a:r>
              <a:rPr lang="fr-FR" dirty="0" err="1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Duree</a:t>
            </a:r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, avec pour attributs heures, minutes, secondes. (Que des </a:t>
            </a:r>
            <a:r>
              <a:rPr lang="fr-FR" dirty="0" err="1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int</a:t>
            </a:r>
            <a:r>
              <a:rPr lang="fr-FR" dirty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 , valeurs par défaut 0</a:t>
            </a:r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Et le constructeur me permettant d’écrire:</a:t>
            </a:r>
          </a:p>
          <a:p>
            <a:pPr lvl="2"/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Ma_duree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1 : Classe </a:t>
            </a:r>
            <a:r>
              <a:rPr lang="fr-FR" dirty="0" err="1" smtClean="0"/>
              <a:t>Duree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42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Objectif : surcharger le +</a:t>
            </a:r>
          </a:p>
          <a:p>
            <a:endParaRPr lang="fr-FR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chemeClr val="tx2"/>
                </a:solidFill>
              </a:rPr>
              <a:t>Comment on fait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Ca peut faire peur, mais faut pas.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2 : Opérateur 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Attention !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Pas une méthode de classe =&gt; a déclarer en dehors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Donc : pas de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+()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</a:rPr>
              <a:t>Mais : accès privé limité =&gt;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Assistant !</a:t>
            </a:r>
            <a:endParaRPr lang="fr-FR" dirty="0">
              <a:solidFill>
                <a:srgbClr val="D406BB"/>
              </a:solidFill>
              <a:latin typeface="Eurostile" panose="020B0504020202050204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Autre solution plus propre, passer par le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2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(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fr-FR" sz="16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fr-FR" sz="16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fr-FR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r>
              <a:rPr lang="fr-F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fr-FR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fr-F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Pourquoi une différence?</a:t>
            </a:r>
          </a:p>
          <a:p>
            <a:pPr lvl="1"/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+=(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 smtClean="0">
              <a:solidFill>
                <a:schemeClr val="tx2"/>
              </a:solidFill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Dans le deuxième cas, on travaille sur l’objet courant, par sur 2 objets « distants ».</a:t>
            </a:r>
          </a:p>
          <a:p>
            <a:pPr lvl="1"/>
            <a:r>
              <a:rPr lang="fr-FR" u="sng" dirty="0" smtClean="0">
                <a:solidFill>
                  <a:schemeClr val="tx2"/>
                </a:solidFill>
              </a:rPr>
              <a:t>=&gt; C’est une méthode de la classe</a:t>
            </a:r>
            <a:r>
              <a:rPr lang="fr-FR" dirty="0" smtClean="0">
                <a:solidFill>
                  <a:schemeClr val="tx2"/>
                </a:solidFill>
              </a:rPr>
              <a:t>.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Assistant !</a:t>
            </a:r>
            <a:endParaRPr lang="fr-FR" b="1" dirty="0">
              <a:solidFill>
                <a:srgbClr val="D406BB"/>
              </a:solidFill>
              <a:latin typeface="Eurostile" panose="020B0504020202050204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3 : Opérateur+=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8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+=(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sz="20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+(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fr-FR" sz="20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sz="20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+(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fr-FR" sz="20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+=(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Objectif : surcharger le reste</a:t>
            </a:r>
          </a:p>
          <a:p>
            <a:endParaRPr lang="fr-FR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chemeClr val="tx2"/>
                </a:solidFill>
              </a:rPr>
              <a:t>Comment on fait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-(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/(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 4 : Opérateurs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2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Surcharge d’opérateurs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Surcharge d’opérateurs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Opérateurs de flux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veux pouvoir afficher mes objets, en utilisant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fr-FR" dirty="0"/>
          </a:p>
          <a:p>
            <a:r>
              <a:rPr lang="fr-FR" dirty="0" smtClean="0"/>
              <a:t>Exemple :.</a:t>
            </a:r>
          </a:p>
          <a:p>
            <a:pPr lvl="1"/>
            <a:r>
              <a:rPr lang="fr-FR" dirty="0" smtClean="0"/>
              <a:t>On veut 	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ma_duree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FR" dirty="0" smtClean="0"/>
              <a:t>Et pas 		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ma_duree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93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Objectif : surcharger le &lt;&lt;</a:t>
            </a:r>
          </a:p>
          <a:p>
            <a:endParaRPr lang="fr-FR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chemeClr val="tx2"/>
                </a:solidFill>
              </a:rPr>
              <a:t>Comment on fait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fr-FR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FR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&lt;&lt;(</a:t>
            </a:r>
            <a:r>
              <a:rPr lang="fr-FR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fr-FR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flux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chemeClr val="tx2"/>
                </a:solidFill>
              </a:rPr>
              <a:t>Un Out Stream (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 smtClean="0">
                <a:solidFill>
                  <a:schemeClr val="tx2"/>
                </a:solidFill>
              </a:rPr>
              <a:t>), et l’objet à afficher.</a:t>
            </a:r>
          </a:p>
          <a:p>
            <a:pPr lvl="1"/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fr-FR" dirty="0" smtClean="0">
                <a:solidFill>
                  <a:schemeClr val="tx2"/>
                </a:solidFill>
              </a:rPr>
              <a:t>sera modifié =&gt; pas de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 &lt;&lt;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7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&lt;&lt;</a:t>
            </a:r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</a:rPr>
              <a:t>Et pour </a:t>
            </a:r>
            <a:r>
              <a:rPr lang="fr-FR" sz="2000" dirty="0" err="1" smtClean="0">
                <a:solidFill>
                  <a:schemeClr val="tx2"/>
                </a:solidFill>
              </a:rPr>
              <a:t>Duree</a:t>
            </a:r>
            <a:r>
              <a:rPr lang="fr-FR" sz="2000" dirty="0" smtClean="0">
                <a:solidFill>
                  <a:schemeClr val="tx2"/>
                </a:solidFill>
              </a:rPr>
              <a:t> :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2000" dirty="0" smtClean="0">
                <a:solidFill>
                  <a:schemeClr val="tx2"/>
                </a:solidFill>
              </a:rPr>
              <a:t>A ne pas oublier : la méthode afficher permet de </a:t>
            </a:r>
            <a:r>
              <a:rPr lang="fr-FR" sz="2000" smtClean="0">
                <a:solidFill>
                  <a:schemeClr val="tx2"/>
                </a:solidFill>
              </a:rPr>
              <a:t>conserver l’encapsulation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Surcharge d’opérateurs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Opérateurs de comparaison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9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u="sng" dirty="0" smtClean="0"/>
              <a:t>Problème</a:t>
            </a:r>
            <a:r>
              <a:rPr lang="fr-FR" sz="2400" dirty="0" smtClean="0"/>
              <a:t> : Je veux pouvoir </a:t>
            </a:r>
            <a:r>
              <a:rPr lang="fr-FR" sz="2400" dirty="0" smtClean="0"/>
              <a:t>comparer mes </a:t>
            </a:r>
            <a:r>
              <a:rPr lang="fr-FR" sz="2400" dirty="0" smtClean="0"/>
              <a:t>objets, en utilisant </a:t>
            </a:r>
            <a:r>
              <a:rPr lang="fr-FR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</a:t>
            </a:r>
            <a:endParaRPr lang="fr-FR" sz="2400" dirty="0"/>
          </a:p>
          <a:p>
            <a:r>
              <a:rPr lang="fr-FR" dirty="0" smtClean="0"/>
              <a:t>Exemple :.</a:t>
            </a:r>
          </a:p>
          <a:p>
            <a:pPr lvl="1"/>
            <a:r>
              <a:rPr lang="fr-FR" dirty="0" smtClean="0"/>
              <a:t>On veut 	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Et pas 		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duree1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duree2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79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Objectif : surcharger le </a:t>
            </a:r>
            <a:r>
              <a:rPr lang="fr-FR" dirty="0" smtClean="0">
                <a:solidFill>
                  <a:schemeClr val="tx2"/>
                </a:solidFill>
              </a:rPr>
              <a:t>==</a:t>
            </a:r>
            <a:endParaRPr lang="fr-FR" dirty="0" smtClean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chemeClr val="tx2"/>
                </a:solidFill>
              </a:rPr>
              <a:t>Comment on fait </a:t>
            </a:r>
            <a:r>
              <a:rPr lang="fr-FR" dirty="0" smtClean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==(</a:t>
            </a:r>
            <a:r>
              <a:rPr lang="fr-FR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Objet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 </a:t>
            </a:r>
            <a:r>
              <a:rPr lang="fr-FR" dirty="0" smtClean="0"/>
              <a:t>==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4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 &lt;&lt;</a:t>
            </a:r>
          </a:p>
        </p:txBody>
      </p:sp>
      <p:sp>
        <p:nvSpPr>
          <p:cNvPr id="10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Clr>
                <a:srgbClr val="95CB15"/>
              </a:buClr>
              <a:buNone/>
            </a:pPr>
            <a:r>
              <a:rPr lang="fr-FR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(</a:t>
            </a:r>
            <a:r>
              <a:rPr lang="fr-F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estEgal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 smtClean="0">
                <a:solidFill>
                  <a:schemeClr val="tx2"/>
                </a:solidFill>
              </a:rPr>
              <a:t>Et pour </a:t>
            </a:r>
            <a:r>
              <a:rPr lang="fr-FR" sz="2000" dirty="0" err="1" smtClean="0">
                <a:solidFill>
                  <a:schemeClr val="tx2"/>
                </a:solidFill>
              </a:rPr>
              <a:t>Duree</a:t>
            </a:r>
            <a:r>
              <a:rPr lang="fr-FR" sz="2000" dirty="0" smtClean="0">
                <a:solidFill>
                  <a:schemeClr val="tx2"/>
                </a:solidFill>
              </a:rPr>
              <a:t> :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1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ool</a:t>
            </a:r>
            <a:r>
              <a:rPr lang="fr-FR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estEgal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Duree</a:t>
            </a:r>
            <a:r>
              <a:rPr lang="fr-FR" sz="18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secondes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en-US" sz="1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heures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2000" dirty="0" smtClean="0">
                <a:solidFill>
                  <a:schemeClr val="tx2"/>
                </a:solidFill>
              </a:rPr>
              <a:t>A ne pas oublier : la méthode </a:t>
            </a:r>
            <a:r>
              <a:rPr lang="fr-FR" sz="2000" dirty="0" err="1" smtClean="0">
                <a:solidFill>
                  <a:schemeClr val="tx2"/>
                </a:solidFill>
              </a:rPr>
              <a:t>estEgal</a:t>
            </a:r>
            <a:r>
              <a:rPr lang="fr-FR" sz="2000" dirty="0" smtClean="0">
                <a:solidFill>
                  <a:schemeClr val="tx2"/>
                </a:solidFill>
              </a:rPr>
              <a:t> permet </a:t>
            </a:r>
            <a:r>
              <a:rPr lang="fr-FR" sz="2000" dirty="0" smtClean="0">
                <a:solidFill>
                  <a:schemeClr val="tx2"/>
                </a:solidFill>
              </a:rPr>
              <a:t>de conserver l’encapsulation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Une syntaxe pour chaque opérateur,</a:t>
            </a:r>
          </a:p>
          <a:p>
            <a:endParaRPr lang="fr-FR" sz="2400" dirty="0" smtClean="0"/>
          </a:p>
          <a:p>
            <a:r>
              <a:rPr lang="fr-FR" sz="2400" dirty="0" smtClean="0"/>
              <a:t>Une fonction à surcharger,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Une méthode à implémenter pour conserver l’encapsulation. </a:t>
            </a:r>
            <a:endParaRPr lang="fr-FR" sz="2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surcharge d’opérateurs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5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200" b="1" dirty="0" smtClean="0"/>
          </a:p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r>
              <a:rPr lang="fr-FR" sz="3200" b="1" dirty="0" smtClean="0"/>
              <a:t>Les informations contenus dans ce support</a:t>
            </a:r>
          </a:p>
          <a:p>
            <a:pPr marL="0" indent="0" algn="ctr">
              <a:buNone/>
            </a:pPr>
            <a:r>
              <a:rPr lang="fr-FR" sz="3200" b="1" dirty="0" smtClean="0"/>
              <a:t>sont susceptibles de révisions ultérieures.</a:t>
            </a:r>
            <a:endParaRPr lang="fr-FR" sz="32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Eléments statiques</a:t>
            </a:r>
          </a:p>
          <a:p>
            <a:endParaRPr lang="fr-FR" dirty="0"/>
          </a:p>
          <a:p>
            <a:r>
              <a:rPr lang="fr-FR" dirty="0" smtClean="0"/>
              <a:t>Surcharge d’opérateurs </a:t>
            </a:r>
          </a:p>
          <a:p>
            <a:pPr lvl="1"/>
            <a:r>
              <a:rPr lang="fr-FR" dirty="0" smtClean="0"/>
              <a:t>Arithmétiques</a:t>
            </a:r>
          </a:p>
          <a:p>
            <a:pPr lvl="1"/>
            <a:r>
              <a:rPr lang="fr-FR" dirty="0" smtClean="0"/>
              <a:t>De flux</a:t>
            </a:r>
          </a:p>
          <a:p>
            <a:pPr lvl="1"/>
            <a:r>
              <a:rPr lang="fr-FR" dirty="0" smtClean="0"/>
              <a:t>De comparaison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Surcharge d’opérateurs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Elements</a:t>
            </a:r>
            <a:r>
              <a:rPr lang="fr-FR" dirty="0" smtClean="0"/>
              <a:t> Statiques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classe, sans l’objet…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4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veux connaître le nombre d’étudiants créés depuis le début.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Eléments statiques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Je veux connaître le nombre d’étudiants créés depuis le début.</a:t>
            </a:r>
          </a:p>
          <a:p>
            <a:endParaRPr lang="fr-FR" dirty="0" smtClean="0"/>
          </a:p>
          <a:p>
            <a:r>
              <a:rPr lang="fr-FR" dirty="0" smtClean="0"/>
              <a:t>Il faudrait un nombre qui soit connu en dehors de la classe.</a:t>
            </a:r>
          </a:p>
          <a:p>
            <a:endParaRPr lang="fr-FR" dirty="0"/>
          </a:p>
          <a:p>
            <a:r>
              <a:rPr lang="fr-FR" dirty="0" smtClean="0"/>
              <a:t>Un peu comme une variable globale…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statiques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Mot clef :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tatic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la classe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</a:t>
            </a:r>
            <a:r>
              <a:rPr lang="fr-FR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Assistant !</a:t>
            </a:r>
          </a:p>
          <a:p>
            <a:pPr lvl="1"/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Créer un nombre </a:t>
            </a:r>
            <a:r>
              <a:rPr lang="fr-FR" dirty="0" err="1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static</a:t>
            </a:r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 qui compte le nombre d’étudiants.</a:t>
            </a:r>
          </a:p>
          <a:p>
            <a:pPr lvl="2"/>
            <a:r>
              <a:rPr lang="fr-FR" dirty="0" smtClean="0">
                <a:solidFill>
                  <a:srgbClr val="D406BB"/>
                </a:solidFill>
                <a:latin typeface="Eurostile" panose="020B0504020202050204"/>
                <a:cs typeface="Courier New" panose="02070309020205020404" pitchFamily="49" charset="0"/>
              </a:rPr>
              <a:t>Attention, constructeurs/destructeurs !</a:t>
            </a: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statiques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9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Il existe le même concept pour les méthodes :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la classe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fr-FR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</a:t>
            </a:r>
            <a:r>
              <a:rPr lang="fr-FR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 </a:t>
            </a:r>
            <a:r>
              <a:rPr lang="fr-FR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Attention ! L’appel se fait par la classe, sans objet :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afficher_nombre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/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(pas </a:t>
            </a:r>
            <a:r>
              <a:rPr lang="fr-FR" strike="sngStrik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Jean</a:t>
            </a:r>
            <a:r>
              <a:rPr lang="fr-FR" strike="sngStrike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trike="sngStrike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afficher_nombre</a:t>
            </a:r>
            <a:r>
              <a:rPr lang="fr-FR" strike="sngStrike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dirty="0" smtClean="0">
                <a:solidFill>
                  <a:schemeClr val="tx2"/>
                </a:solidFill>
                <a:latin typeface="Eurostile" panose="020B0504020202050204"/>
                <a:cs typeface="Courier New" panose="02070309020205020404" pitchFamily="49" charset="0"/>
              </a:rPr>
              <a:t>)</a:t>
            </a:r>
            <a:endParaRPr lang="fr-FR" dirty="0">
              <a:solidFill>
                <a:schemeClr val="tx2"/>
              </a:solidFill>
              <a:latin typeface="Eurostile" panose="020B0504020202050204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Surcharge d’opérateurs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statiques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8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771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Eurostile</vt:lpstr>
      <vt:lpstr>Wingdings</vt:lpstr>
      <vt:lpstr>Thème Office</vt:lpstr>
      <vt:lpstr>C++</vt:lpstr>
      <vt:lpstr>C++</vt:lpstr>
      <vt:lpstr>Note importante</vt:lpstr>
      <vt:lpstr>Plan de la séance</vt:lpstr>
      <vt:lpstr>Elements Statiques</vt:lpstr>
      <vt:lpstr>Eléments statiques</vt:lpstr>
      <vt:lpstr>Attributs statiques</vt:lpstr>
      <vt:lpstr>Attributs statiques</vt:lpstr>
      <vt:lpstr>Méthodes statiques</vt:lpstr>
      <vt:lpstr>Elements statiques résumé</vt:lpstr>
      <vt:lpstr>Surcharge d’opérateurs</vt:lpstr>
      <vt:lpstr>Principe</vt:lpstr>
      <vt:lpstr>Step 1 : Classe Duree</vt:lpstr>
      <vt:lpstr>Step 2 : Opérateur +</vt:lpstr>
      <vt:lpstr>Step 2</vt:lpstr>
      <vt:lpstr>Step 2</vt:lpstr>
      <vt:lpstr>Step 3 : Opérateur+=</vt:lpstr>
      <vt:lpstr>Step 3</vt:lpstr>
      <vt:lpstr>Step 4 : Opérateurs</vt:lpstr>
      <vt:lpstr>Surcharge d’opérateurs</vt:lpstr>
      <vt:lpstr>Principe</vt:lpstr>
      <vt:lpstr>Opérateur &lt;&lt;</vt:lpstr>
      <vt:lpstr>Opérateur &lt;&lt;</vt:lpstr>
      <vt:lpstr>Surcharge d’opérateurs</vt:lpstr>
      <vt:lpstr>Principe</vt:lpstr>
      <vt:lpstr>Opérateur ==</vt:lpstr>
      <vt:lpstr>Opérateur &lt;&lt;</vt:lpstr>
      <vt:lpstr>Résumé surcharge d’opérateurs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Main</cp:lastModifiedBy>
  <cp:revision>167</cp:revision>
  <dcterms:created xsi:type="dcterms:W3CDTF">2015-09-14T10:33:21Z</dcterms:created>
  <dcterms:modified xsi:type="dcterms:W3CDTF">2018-02-21T09:52:52Z</dcterms:modified>
</cp:coreProperties>
</file>