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83" r:id="rId4"/>
    <p:sldId id="262" r:id="rId5"/>
    <p:sldId id="284" r:id="rId6"/>
    <p:sldId id="286" r:id="rId7"/>
    <p:sldId id="289" r:id="rId8"/>
    <p:sldId id="287" r:id="rId9"/>
    <p:sldId id="288" r:id="rId10"/>
    <p:sldId id="290" r:id="rId11"/>
    <p:sldId id="303" r:id="rId12"/>
    <p:sldId id="293" r:id="rId13"/>
    <p:sldId id="291" r:id="rId14"/>
    <p:sldId id="292" r:id="rId15"/>
    <p:sldId id="302" r:id="rId16"/>
    <p:sldId id="294" r:id="rId17"/>
    <p:sldId id="295" r:id="rId18"/>
    <p:sldId id="296" r:id="rId19"/>
    <p:sldId id="304" r:id="rId20"/>
    <p:sldId id="297" r:id="rId21"/>
    <p:sldId id="299" r:id="rId22"/>
    <p:sldId id="300" r:id="rId23"/>
    <p:sldId id="301" r:id="rId24"/>
    <p:sldId id="298" r:id="rId25"/>
    <p:sldId id="305" r:id="rId26"/>
    <p:sldId id="306" r:id="rId27"/>
    <p:sldId id="307" r:id="rId28"/>
    <p:sldId id="308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06/03/2018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06/03/2018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06/03/2018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Solution</a:t>
            </a:r>
            <a:r>
              <a:rPr lang="fr-FR" dirty="0" smtClean="0"/>
              <a:t>: 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Mot clef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Une référence ou un pointeur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3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Utilisation 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Mot clef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Une référence ou un pointeur</a:t>
            </a:r>
          </a:p>
          <a:p>
            <a:endParaRPr lang="fr-FR" dirty="0" smtClean="0"/>
          </a:p>
          <a:p>
            <a:r>
              <a:rPr lang="fr-FR" u="sng" dirty="0" smtClean="0"/>
              <a:t>Objectif</a:t>
            </a:r>
            <a:r>
              <a:rPr lang="fr-FR" dirty="0" smtClean="0"/>
              <a:t> :</a:t>
            </a:r>
          </a:p>
          <a:p>
            <a:pPr lvl="1"/>
            <a:r>
              <a:rPr lang="fr-FR" dirty="0"/>
              <a:t>Propriété qui permet à différentes classes de partager </a:t>
            </a:r>
            <a:r>
              <a:rPr lang="fr-FR" dirty="0" smtClean="0"/>
              <a:t>une</a:t>
            </a:r>
          </a:p>
          <a:p>
            <a:pPr marL="457200" lvl="1" indent="0">
              <a:buNone/>
            </a:pPr>
            <a:r>
              <a:rPr lang="fr-FR" dirty="0" smtClean="0"/>
              <a:t>interface commune (méthode afficher)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 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58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virtualité</a:t>
            </a:r>
          </a:p>
        </p:txBody>
      </p:sp>
    </p:spTree>
    <p:extLst>
      <p:ext uri="{BB962C8B-B14F-4D97-AF65-F5344CB8AC3E}">
        <p14:creationId xmlns:p14="http://schemas.microsoft.com/office/powerpoint/2010/main" val="30529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dirty="0" smtClean="0"/>
              <a:t>: </a:t>
            </a:r>
          </a:p>
          <a:p>
            <a:pPr lvl="1"/>
            <a:r>
              <a:rPr lang="fr-FR" dirty="0" smtClean="0"/>
              <a:t>Dire au compilateur de </a:t>
            </a:r>
            <a:r>
              <a:rPr lang="fr-FR" u="sng" dirty="0" smtClean="0"/>
              <a:t>ne pas</a:t>
            </a:r>
            <a:r>
              <a:rPr lang="fr-FR" dirty="0" smtClean="0"/>
              <a:t> déterminer la </a:t>
            </a:r>
            <a:r>
              <a:rPr lang="fr-FR" u="sng" dirty="0" smtClean="0"/>
              <a:t>méthode</a:t>
            </a:r>
            <a:r>
              <a:rPr lang="fr-FR" dirty="0" smtClean="0"/>
              <a:t> à appeler au moment de la </a:t>
            </a:r>
            <a:r>
              <a:rPr lang="fr-FR" u="sng" dirty="0" smtClean="0"/>
              <a:t>compilation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/>
              <a:t>Mais au moment de l’utilisation de l’objet (</a:t>
            </a:r>
            <a:r>
              <a:rPr lang="fr-FR" u="sng" dirty="0" smtClean="0"/>
              <a:t>exécution</a:t>
            </a:r>
            <a:r>
              <a:rPr lang="fr-FR" dirty="0" smtClean="0"/>
              <a:t>). 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i="1" dirty="0"/>
              <a:t>Résolution </a:t>
            </a:r>
            <a:r>
              <a:rPr lang="fr-FR" b="1" i="1" dirty="0" smtClean="0"/>
              <a:t>dynamique </a:t>
            </a:r>
            <a:r>
              <a:rPr lang="fr-FR" i="1" dirty="0" smtClean="0"/>
              <a:t>des </a:t>
            </a:r>
            <a:r>
              <a:rPr lang="fr-FR" i="1" dirty="0"/>
              <a:t>liens</a:t>
            </a:r>
          </a:p>
          <a:p>
            <a:r>
              <a:rPr lang="fr-FR" dirty="0" smtClean="0"/>
              <a:t>Ex :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virtualité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2948115" y="4953919"/>
            <a:ext cx="3501237" cy="928991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indent="0">
              <a:spcBef>
                <a:spcPts val="0"/>
              </a:spcBef>
              <a:buFont typeface="Eurostile" panose="020B050402020205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virtual void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48114" y="4719250"/>
            <a:ext cx="1259745" cy="234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Forme.h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Que se passe-t-il si : </a:t>
            </a:r>
          </a:p>
          <a:p>
            <a:endParaRPr lang="fr-FR" sz="2400" dirty="0" smtClean="0"/>
          </a:p>
          <a:p>
            <a:pPr lvl="1"/>
            <a:r>
              <a:rPr lang="fr-FR" sz="2000" dirty="0" smtClean="0"/>
              <a:t>On enlève le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 smtClean="0"/>
              <a:t> dans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Forme 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000" dirty="0" smtClean="0"/>
              <a:t>?</a:t>
            </a:r>
            <a:endParaRPr lang="fr-FR" sz="2000" dirty="0"/>
          </a:p>
          <a:p>
            <a:pPr lvl="1"/>
            <a:r>
              <a:rPr lang="fr-FR" sz="2000" dirty="0" smtClean="0"/>
              <a:t>On déclare 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sz="2000" dirty="0" smtClean="0">
                <a:solidFill>
                  <a:schemeClr val="accent5"/>
                </a:solidFill>
              </a:rPr>
              <a:t> </a:t>
            </a:r>
            <a:r>
              <a:rPr lang="fr-FR" sz="2000" dirty="0" smtClean="0"/>
              <a:t>notre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Forme 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sz="2000" dirty="0" smtClean="0"/>
              <a:t>?</a:t>
            </a:r>
          </a:p>
          <a:p>
            <a:pPr lvl="1"/>
            <a:endParaRPr lang="fr-FR" sz="2000" dirty="0"/>
          </a:p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virtualité</a:t>
            </a:r>
          </a:p>
        </p:txBody>
      </p:sp>
    </p:spTree>
    <p:extLst>
      <p:ext uri="{BB962C8B-B14F-4D97-AF65-F5344CB8AC3E}">
        <p14:creationId xmlns:p14="http://schemas.microsoft.com/office/powerpoint/2010/main" val="30490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Utilisation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Mot clef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u="sng" dirty="0" smtClean="0"/>
              <a:t>Objectif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Expliquer au compilateur qu’il doit attendre </a:t>
            </a:r>
            <a:r>
              <a:rPr lang="fr-FR" u="sng" dirty="0" smtClean="0"/>
              <a:t>l’exécution</a:t>
            </a:r>
            <a:r>
              <a:rPr lang="fr-FR" dirty="0" smtClean="0"/>
              <a:t> pour savoir quelle version de la méthode appeler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virtualité: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7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Constructeurs et destructeurs</a:t>
            </a:r>
          </a:p>
        </p:txBody>
      </p:sp>
    </p:spTree>
    <p:extLst>
      <p:ext uri="{BB962C8B-B14F-4D97-AF65-F5344CB8AC3E}">
        <p14:creationId xmlns:p14="http://schemas.microsoft.com/office/powerpoint/2010/main" val="227156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Les constructeurs doivent-ils être virtuels ?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destructeurs doivent-ils </a:t>
            </a:r>
            <a:r>
              <a:rPr lang="fr-FR" dirty="0"/>
              <a:t>être virtuels ?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constructeurs et destructeurs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276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2945853"/>
          </a:xfrm>
        </p:spPr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Les constructeurs doivent-ils être virtuels ?</a:t>
            </a:r>
          </a:p>
          <a:p>
            <a:pPr lvl="2"/>
            <a:r>
              <a:rPr lang="fr-FR" dirty="0" smtClean="0">
                <a:solidFill>
                  <a:srgbClr val="C00000"/>
                </a:solidFill>
              </a:rPr>
              <a:t>Non ! </a:t>
            </a:r>
            <a:r>
              <a:rPr lang="fr-FR" dirty="0" smtClean="0"/>
              <a:t>On sait toujours à la compilation quel type de forme on veut.</a:t>
            </a:r>
          </a:p>
          <a:p>
            <a:pPr lvl="2"/>
            <a:r>
              <a:rPr lang="fr-FR" dirty="0" smtClean="0"/>
              <a:t>=&gt; Polymorphisme inutile</a:t>
            </a:r>
          </a:p>
          <a:p>
            <a:pPr lvl="1"/>
            <a:r>
              <a:rPr lang="fr-FR" dirty="0"/>
              <a:t>Les </a:t>
            </a:r>
            <a:r>
              <a:rPr lang="fr-FR" dirty="0" smtClean="0"/>
              <a:t>destructeurs doivent-ils </a:t>
            </a:r>
            <a:r>
              <a:rPr lang="fr-FR" dirty="0"/>
              <a:t>être virtuels </a:t>
            </a:r>
            <a:r>
              <a:rPr lang="fr-FR" dirty="0" smtClean="0"/>
              <a:t>?</a:t>
            </a:r>
          </a:p>
          <a:p>
            <a:pPr lvl="2"/>
            <a:r>
              <a:rPr lang="fr-FR" dirty="0" smtClean="0">
                <a:solidFill>
                  <a:schemeClr val="accent6"/>
                </a:solidFill>
              </a:rPr>
              <a:t>Oui ! </a:t>
            </a:r>
            <a:r>
              <a:rPr lang="fr-FR" dirty="0" smtClean="0"/>
              <a:t>Si on détruit un objet, on ne sait pas forcément son type à la compilation.</a:t>
            </a:r>
          </a:p>
          <a:p>
            <a:pPr lvl="2"/>
            <a:r>
              <a:rPr lang="fr-FR" dirty="0" smtClean="0"/>
              <a:t>Ex : </a:t>
            </a:r>
            <a:r>
              <a:rPr lang="fr-FR" dirty="0" smtClean="0">
                <a:solidFill>
                  <a:srgbClr val="D406BB"/>
                </a:solidFill>
              </a:rPr>
              <a:t>Assistant !</a:t>
            </a:r>
            <a:endParaRPr lang="fr-FR" dirty="0">
              <a:solidFill>
                <a:srgbClr val="D406B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constructeurs et destructeurs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5950259" y="4685867"/>
            <a:ext cx="4302349" cy="1174554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fr-FR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Espace réservé du contenu 1"/>
          <p:cNvSpPr txBox="1">
            <a:spLocks/>
          </p:cNvSpPr>
          <p:nvPr/>
        </p:nvSpPr>
        <p:spPr>
          <a:xfrm>
            <a:off x="1250093" y="4685866"/>
            <a:ext cx="4302349" cy="1174555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moncarre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fr-FR" sz="1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FR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 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maformeobscure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moncarre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detruire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maformeobscure</a:t>
            </a:r>
            <a:r>
              <a:rPr lang="fr-FR" sz="1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44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err="1" smtClean="0"/>
              <a:t>ConstructeurS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Pas virtuels</a:t>
            </a:r>
          </a:p>
          <a:p>
            <a:pPr lvl="1"/>
            <a:endParaRPr lang="fr-FR" u="sng" dirty="0"/>
          </a:p>
          <a:p>
            <a:r>
              <a:rPr lang="fr-FR" u="sng" dirty="0" smtClean="0"/>
              <a:t>Destructeur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Virtuel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 smtClean="0"/>
              <a:t>Les constructeurs et destructeurs : résumé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2719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Polymorphisme et virtualité</a:t>
            </a:r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Collections hétérogènes</a:t>
            </a:r>
          </a:p>
        </p:txBody>
      </p:sp>
    </p:spTree>
    <p:extLst>
      <p:ext uri="{BB962C8B-B14F-4D97-AF65-F5344CB8AC3E}">
        <p14:creationId xmlns:p14="http://schemas.microsoft.com/office/powerpoint/2010/main" val="1877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veut une collection de formes :</a:t>
            </a:r>
          </a:p>
          <a:p>
            <a:pPr lvl="2"/>
            <a:r>
              <a:rPr lang="fr-FR" dirty="0" smtClean="0"/>
              <a:t>Des carrés, des triangles, des cercles, etc.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Oui mais ! </a:t>
            </a:r>
          </a:p>
          <a:p>
            <a:pPr lvl="1"/>
            <a:r>
              <a:rPr lang="fr-FR" dirty="0" smtClean="0"/>
              <a:t>Collections ont le même type…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 hétérogènes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64707"/>
              </p:ext>
            </p:extLst>
          </p:nvPr>
        </p:nvGraphicFramePr>
        <p:xfrm>
          <a:off x="1044772" y="3427754"/>
          <a:ext cx="8128002" cy="9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9715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37558" y="3614397"/>
            <a:ext cx="574534" cy="57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155134" y="3614397"/>
            <a:ext cx="574534" cy="5745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Isosceles Triangle 9"/>
          <p:cNvSpPr/>
          <p:nvPr/>
        </p:nvSpPr>
        <p:spPr>
          <a:xfrm>
            <a:off x="2731609" y="3582028"/>
            <a:ext cx="704007" cy="6069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Isosceles Triangle 10"/>
          <p:cNvSpPr/>
          <p:nvPr/>
        </p:nvSpPr>
        <p:spPr>
          <a:xfrm>
            <a:off x="5403961" y="3582027"/>
            <a:ext cx="704007" cy="6069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Isosceles Triangle 11"/>
          <p:cNvSpPr/>
          <p:nvPr/>
        </p:nvSpPr>
        <p:spPr>
          <a:xfrm>
            <a:off x="6782261" y="3582026"/>
            <a:ext cx="704007" cy="60690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8160561" y="3529427"/>
            <a:ext cx="712099" cy="71209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Solution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Une collection de Formes</a:t>
            </a:r>
          </a:p>
          <a:p>
            <a:pPr lvl="2"/>
            <a:r>
              <a:rPr lang="fr-FR" dirty="0" smtClean="0"/>
              <a:t>Et plus exactement de Formes</a:t>
            </a:r>
            <a:r>
              <a:rPr lang="fr-FR" dirty="0" smtClean="0">
                <a:solidFill>
                  <a:srgbClr val="C00000"/>
                </a:solidFill>
              </a:rPr>
              <a:t>*</a:t>
            </a:r>
            <a:r>
              <a:rPr lang="fr-FR" dirty="0" smtClean="0"/>
              <a:t> (polymorphisme)</a:t>
            </a:r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r>
              <a:rPr lang="fr-FR" dirty="0" smtClean="0"/>
              <a:t>On a donc une collection de formes, et on verra </a:t>
            </a:r>
            <a:r>
              <a:rPr lang="fr-FR" i="1" u="sng" dirty="0" smtClean="0"/>
              <a:t>à l’exécution</a:t>
            </a:r>
            <a:r>
              <a:rPr lang="fr-FR" dirty="0" smtClean="0"/>
              <a:t>, de quelle forme il s’agit.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Collections hétérogènes</a:t>
            </a:r>
            <a:endParaRPr lang="fr-F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93981"/>
              </p:ext>
            </p:extLst>
          </p:nvPr>
        </p:nvGraphicFramePr>
        <p:xfrm>
          <a:off x="1044772" y="3104074"/>
          <a:ext cx="8128002" cy="9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97157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Callout 6"/>
          <p:cNvSpPr/>
          <p:nvPr/>
        </p:nvSpPr>
        <p:spPr>
          <a:xfrm>
            <a:off x="1335185" y="3333919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  <p:sp>
        <p:nvSpPr>
          <p:cNvPr id="14" name="Down Arrow Callout 13"/>
          <p:cNvSpPr/>
          <p:nvPr/>
        </p:nvSpPr>
        <p:spPr>
          <a:xfrm>
            <a:off x="2701390" y="3333919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  <p:sp>
        <p:nvSpPr>
          <p:cNvPr id="15" name="Down Arrow Callout 14"/>
          <p:cNvSpPr/>
          <p:nvPr/>
        </p:nvSpPr>
        <p:spPr>
          <a:xfrm>
            <a:off x="4067595" y="3333919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  <p:sp>
        <p:nvSpPr>
          <p:cNvPr id="16" name="Down Arrow Callout 15"/>
          <p:cNvSpPr/>
          <p:nvPr/>
        </p:nvSpPr>
        <p:spPr>
          <a:xfrm>
            <a:off x="5433800" y="3334423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  <p:sp>
        <p:nvSpPr>
          <p:cNvPr id="17" name="Down Arrow Callout 16"/>
          <p:cNvSpPr/>
          <p:nvPr/>
        </p:nvSpPr>
        <p:spPr>
          <a:xfrm>
            <a:off x="6800005" y="3333919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  <p:sp>
        <p:nvSpPr>
          <p:cNvPr id="18" name="Down Arrow Callout 17"/>
          <p:cNvSpPr/>
          <p:nvPr/>
        </p:nvSpPr>
        <p:spPr>
          <a:xfrm>
            <a:off x="8158117" y="3333919"/>
            <a:ext cx="752559" cy="1391830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3590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Forme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984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Utilisation du polymorphisme</a:t>
            </a:r>
          </a:p>
          <a:p>
            <a:endParaRPr lang="fr-FR" dirty="0" smtClean="0"/>
          </a:p>
          <a:p>
            <a:r>
              <a:rPr lang="fr-FR" dirty="0" smtClean="0"/>
              <a:t>Pointeurs =&gt; attention à la mémoire</a:t>
            </a:r>
          </a:p>
          <a:p>
            <a:endParaRPr lang="fr-FR" dirty="0" smtClean="0"/>
          </a:p>
          <a:p>
            <a:r>
              <a:rPr lang="fr-FR" dirty="0" smtClean="0"/>
              <a:t>Une collection de plusieurs types (cachés)</a:t>
            </a:r>
            <a:endParaRPr lang="fr-FR" dirty="0"/>
          </a:p>
          <a:p>
            <a:pPr lvl="1"/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Collections </a:t>
            </a:r>
            <a:r>
              <a:rPr lang="fr-FR" dirty="0" smtClean="0"/>
              <a:t>hétérogènes : Résumé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1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Méthodes virtuelles pures</a:t>
            </a:r>
          </a:p>
        </p:txBody>
      </p:sp>
    </p:spTree>
    <p:extLst>
      <p:ext uri="{BB962C8B-B14F-4D97-AF65-F5344CB8AC3E}">
        <p14:creationId xmlns:p14="http://schemas.microsoft.com/office/powerpoint/2010/main" val="281105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Problème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veut coder une méthode </a:t>
            </a:r>
            <a:r>
              <a:rPr lang="fr-FR" dirty="0" err="1" smtClean="0"/>
              <a:t>calcul_aire</a:t>
            </a:r>
            <a:r>
              <a:rPr lang="fr-FR" dirty="0" smtClean="0"/>
              <a:t>().</a:t>
            </a:r>
          </a:p>
          <a:p>
            <a:pPr lvl="1"/>
            <a:r>
              <a:rPr lang="fr-FR" dirty="0" smtClean="0"/>
              <a:t>Pour un Carre :</a:t>
            </a:r>
          </a:p>
          <a:p>
            <a:pPr lvl="2"/>
            <a:r>
              <a:rPr lang="fr-FR" dirty="0" smtClean="0"/>
              <a:t>cote*cote		=&gt; nécessite un attribut cote</a:t>
            </a:r>
          </a:p>
          <a:p>
            <a:pPr lvl="1"/>
            <a:r>
              <a:rPr lang="fr-FR" dirty="0" smtClean="0"/>
              <a:t>Pour un Triangle :</a:t>
            </a:r>
          </a:p>
          <a:p>
            <a:pPr lvl="2"/>
            <a:r>
              <a:rPr lang="fr-FR" dirty="0" smtClean="0"/>
              <a:t>(base*hauteur)/2	=&gt; nécessite un attribut base et un largeur</a:t>
            </a:r>
            <a:endParaRPr lang="fr-FR" dirty="0"/>
          </a:p>
          <a:p>
            <a:r>
              <a:rPr lang="fr-FR" dirty="0" smtClean="0"/>
              <a:t>Oui mais !</a:t>
            </a:r>
          </a:p>
          <a:p>
            <a:pPr lvl="1"/>
            <a:r>
              <a:rPr lang="fr-FR" dirty="0" smtClean="0"/>
              <a:t>Et pour une Forme????</a:t>
            </a:r>
          </a:p>
          <a:p>
            <a:pPr lvl="1"/>
            <a:r>
              <a:rPr lang="fr-FR" dirty="0" smtClean="0"/>
              <a:t>Pourtant une Forme a toujours une surface !</a:t>
            </a:r>
          </a:p>
          <a:p>
            <a:pPr lvl="2"/>
            <a:r>
              <a:rPr lang="fr-FR" dirty="0" smtClean="0"/>
              <a:t>Mais laquelle?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virtuelles pures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90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Solution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déclare une méthode qui doit être implémentée, mais on ne sait pas comment</a:t>
            </a:r>
          </a:p>
          <a:p>
            <a:pPr lvl="1"/>
            <a:r>
              <a:rPr lang="fr-FR" dirty="0" smtClean="0"/>
              <a:t>Elle est dite </a:t>
            </a:r>
            <a:r>
              <a:rPr lang="fr-FR" i="1" u="sng" dirty="0" smtClean="0"/>
              <a:t>virtuelle pure</a:t>
            </a:r>
            <a:endParaRPr lang="fr-FR" i="1" u="sng" dirty="0"/>
          </a:p>
          <a:p>
            <a:endParaRPr lang="fr-FR" dirty="0" smtClean="0"/>
          </a:p>
          <a:p>
            <a:r>
              <a:rPr lang="fr-FR" dirty="0" smtClean="0"/>
              <a:t>Comment ?</a:t>
            </a:r>
          </a:p>
          <a:p>
            <a:pPr lvl="1"/>
            <a:r>
              <a:rPr lang="fr-FR" dirty="0" smtClean="0"/>
              <a:t>On la déclare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dirty="0" smtClean="0"/>
              <a:t>,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 smtClean="0"/>
              <a:t>à la fin du prototype.</a:t>
            </a:r>
          </a:p>
          <a:p>
            <a:pPr lvl="1"/>
            <a:r>
              <a:rPr lang="fr-FR" dirty="0" smtClean="0"/>
              <a:t>Ex </a:t>
            </a:r>
            <a:r>
              <a:rPr lang="fr-FR" dirty="0"/>
              <a:t>: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calcul_aire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()= 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virtuelles pures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13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Nouveautés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Une classe contenant au moins une méthode virtuelle pure est dite </a:t>
            </a:r>
            <a:r>
              <a:rPr lang="fr-FR" i="1" u="sng" dirty="0" smtClean="0"/>
              <a:t>classe abstraite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Une méthode virtuelle pure doit être redéfinie dans une classe dérivée.</a:t>
            </a:r>
          </a:p>
          <a:p>
            <a:pPr lvl="2"/>
            <a:r>
              <a:rPr lang="fr-FR" dirty="0" smtClean="0"/>
              <a:t>Sinon, la classe dérivée reste abstraite.</a:t>
            </a:r>
            <a:endParaRPr lang="fr-FR" dirty="0"/>
          </a:p>
          <a:p>
            <a:endParaRPr lang="fr-FR" dirty="0" smtClean="0"/>
          </a:p>
          <a:p>
            <a:r>
              <a:rPr lang="fr-FR" u="sng" dirty="0" smtClean="0"/>
              <a:t>Attention !</a:t>
            </a:r>
          </a:p>
          <a:p>
            <a:pPr lvl="1"/>
            <a:r>
              <a:rPr lang="fr-FR" dirty="0" smtClean="0"/>
              <a:t>On ne peut pas instancier une classe abstraite: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maforme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virtuelles pures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89" y="5464550"/>
            <a:ext cx="48768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Objectif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On sait qu’il faut cette méthode mais on ne sait pas comment la coder</a:t>
            </a:r>
            <a:endParaRPr lang="fr-FR" i="1" u="sng" dirty="0"/>
          </a:p>
          <a:p>
            <a:endParaRPr lang="fr-FR" dirty="0" smtClean="0"/>
          </a:p>
          <a:p>
            <a:r>
              <a:rPr lang="fr-FR" u="sng" dirty="0" smtClean="0"/>
              <a:t>Utilisation </a:t>
            </a:r>
            <a:r>
              <a:rPr lang="fr-FR" dirty="0" smtClean="0"/>
              <a:t>:</a:t>
            </a:r>
          </a:p>
          <a:p>
            <a:pPr lvl="1"/>
            <a:r>
              <a:rPr lang="fr-FR" dirty="0"/>
              <a:t>m</a:t>
            </a:r>
            <a:r>
              <a:rPr lang="fr-FR" dirty="0" smtClean="0"/>
              <a:t>ot clef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fr-FR" dirty="0"/>
              <a:t>,</a:t>
            </a:r>
          </a:p>
          <a:p>
            <a:pPr lvl="1"/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/>
              <a:t>à la fin du prototype.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 virtuelles pures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9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 smtClean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 smtClean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 smtClean="0"/>
              <a:t>sont susceptibles de révisions ultérieures.</a:t>
            </a:r>
            <a:endParaRPr lang="fr-FR" sz="32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Polymorphisme</a:t>
            </a:r>
          </a:p>
          <a:p>
            <a:endParaRPr lang="fr-FR" dirty="0"/>
          </a:p>
          <a:p>
            <a:r>
              <a:rPr lang="fr-FR" dirty="0" smtClean="0"/>
              <a:t>Virtualité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Polymorphisme</a:t>
            </a:r>
          </a:p>
        </p:txBody>
      </p:sp>
    </p:spTree>
    <p:extLst>
      <p:ext uri="{BB962C8B-B14F-4D97-AF65-F5344CB8AC3E}">
        <p14:creationId xmlns:p14="http://schemas.microsoft.com/office/powerpoint/2010/main" val="268395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Observation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Codons une classe Forme</a:t>
            </a:r>
          </a:p>
          <a:p>
            <a:pPr lvl="1"/>
            <a:r>
              <a:rPr lang="fr-FR" dirty="0" smtClean="0"/>
              <a:t>De laquelle hérite un Carre </a:t>
            </a:r>
          </a:p>
          <a:p>
            <a:pPr lvl="1"/>
            <a:r>
              <a:rPr lang="fr-FR" dirty="0" smtClean="0"/>
              <a:t>Pour chaque, on veut une méthode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afficher() </a:t>
            </a:r>
          </a:p>
          <a:p>
            <a:endParaRPr lang="fr-FR" dirty="0"/>
          </a:p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  <a:endParaRPr lang="fr-FR" dirty="0">
              <a:solidFill>
                <a:srgbClr val="D406BB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641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001" y="1620000"/>
            <a:ext cx="3501237" cy="928991"/>
          </a:xfrm>
          <a:ln w="19050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void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827999" y="3371067"/>
            <a:ext cx="3501239" cy="170263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Forme.h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8000" y="1385331"/>
            <a:ext cx="1259745" cy="234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Forme.h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826152" y="3136398"/>
            <a:ext cx="1261593" cy="234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Forme.cpp</a:t>
            </a:r>
            <a:endParaRPr lang="fr-FR" dirty="0"/>
          </a:p>
        </p:txBody>
      </p:sp>
      <p:sp>
        <p:nvSpPr>
          <p:cNvPr id="9" name="Espace réservé du contenu 1"/>
          <p:cNvSpPr txBox="1">
            <a:spLocks/>
          </p:cNvSpPr>
          <p:nvPr/>
        </p:nvSpPr>
        <p:spPr>
          <a:xfrm>
            <a:off x="6400790" y="1620000"/>
            <a:ext cx="3501237" cy="1184756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Forme.h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Forme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1" indent="0">
              <a:spcBef>
                <a:spcPts val="0"/>
              </a:spcBef>
              <a:buFont typeface="Eurostile" panose="020B0504020202050204" pitchFamily="34" charset="0"/>
              <a:buNone/>
            </a:pPr>
            <a:r>
              <a:rPr lang="en-US" sz="12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void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Espace réservé du contenu 1"/>
          <p:cNvSpPr txBox="1">
            <a:spLocks/>
          </p:cNvSpPr>
          <p:nvPr/>
        </p:nvSpPr>
        <p:spPr>
          <a:xfrm>
            <a:off x="6400788" y="3371067"/>
            <a:ext cx="3501239" cy="1702639"/>
          </a:xfrm>
          <a:prstGeom prst="rect">
            <a:avLst/>
          </a:prstGeom>
          <a:ln w="19050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2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Carre.h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2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"Je </a:t>
            </a:r>
            <a:r>
              <a:rPr lang="en-US" sz="12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suis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 </a:t>
            </a:r>
            <a:r>
              <a:rPr lang="en-US" sz="12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Carre</a:t>
            </a:r>
            <a:r>
              <a:rPr lang="en-US" sz="12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00789" y="1385331"/>
            <a:ext cx="1259745" cy="2346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Carre.h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398941" y="3136398"/>
            <a:ext cx="1261593" cy="2346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Carre.cpp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3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Observation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Que se passe-t-il quand on crée et affiche une Forme? un Carre ?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Codons à présent la méthode </a:t>
            </a:r>
          </a:p>
          <a:p>
            <a:pPr lvl="1"/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afficher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forme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63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u="sng" dirty="0" smtClean="0"/>
              <a:t>Observation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Que se passe-t-il quand on crée et affiche une Forme? un Carre ?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Pour le compilateur, on a une Forme.</a:t>
            </a:r>
          </a:p>
          <a:p>
            <a:pPr lvl="1"/>
            <a:r>
              <a:rPr lang="fr-FR" dirty="0" smtClean="0"/>
              <a:t>Il ne sait pas qu’il s’agit d’une classe fille de Forme.</a:t>
            </a:r>
          </a:p>
          <a:p>
            <a:pPr lvl="1"/>
            <a:r>
              <a:rPr lang="fr-FR" i="1" dirty="0" smtClean="0"/>
              <a:t>Résolution </a:t>
            </a:r>
            <a:r>
              <a:rPr lang="fr-FR" b="1" i="1" dirty="0" smtClean="0"/>
              <a:t>statique</a:t>
            </a:r>
            <a:r>
              <a:rPr lang="fr-FR" i="1" dirty="0" smtClean="0"/>
              <a:t> des liens </a:t>
            </a:r>
            <a:r>
              <a:rPr lang="fr-FR" dirty="0" smtClean="0"/>
              <a:t>(à la compilation)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Polymorphisme et virtualité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polymorphisme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89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6300</TotalTime>
  <Words>865</Words>
  <Application>Microsoft Office PowerPoint</Application>
  <PresentationFormat>Widescreen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Eurostile</vt:lpstr>
      <vt:lpstr>Thème Office</vt:lpstr>
      <vt:lpstr>C++</vt:lpstr>
      <vt:lpstr>C++</vt:lpstr>
      <vt:lpstr>Note importante</vt:lpstr>
      <vt:lpstr>Plan de la séance</vt:lpstr>
      <vt:lpstr>C++</vt:lpstr>
      <vt:lpstr>Le polymorphisme</vt:lpstr>
      <vt:lpstr>Le polymorphisme</vt:lpstr>
      <vt:lpstr>Le polymorphisme</vt:lpstr>
      <vt:lpstr>Le polymorphisme</vt:lpstr>
      <vt:lpstr>Le polymorphisme</vt:lpstr>
      <vt:lpstr>Le polymorphisme : résumé</vt:lpstr>
      <vt:lpstr>C++</vt:lpstr>
      <vt:lpstr>La virtualité</vt:lpstr>
      <vt:lpstr>La virtualité</vt:lpstr>
      <vt:lpstr>La virtualité: Résumé</vt:lpstr>
      <vt:lpstr>C++</vt:lpstr>
      <vt:lpstr>Les constructeurs et destructeurs</vt:lpstr>
      <vt:lpstr>Les constructeurs et destructeurs</vt:lpstr>
      <vt:lpstr>Les constructeurs et destructeurs : résumé</vt:lpstr>
      <vt:lpstr>C++</vt:lpstr>
      <vt:lpstr>Collections hétérogènes</vt:lpstr>
      <vt:lpstr>Collections hétérogènes</vt:lpstr>
      <vt:lpstr>Collections hétérogènes : Résumé</vt:lpstr>
      <vt:lpstr>C++</vt:lpstr>
      <vt:lpstr>Méthodes virtuelles pures</vt:lpstr>
      <vt:lpstr>Méthodes virtuelles pures</vt:lpstr>
      <vt:lpstr>Méthodes virtuelles pures</vt:lpstr>
      <vt:lpstr>Méthodes virtuelles pures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Aretha</cp:lastModifiedBy>
  <cp:revision>177</cp:revision>
  <dcterms:created xsi:type="dcterms:W3CDTF">2015-09-14T10:33:21Z</dcterms:created>
  <dcterms:modified xsi:type="dcterms:W3CDTF">2018-03-06T12:07:15Z</dcterms:modified>
</cp:coreProperties>
</file>