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8" r:id="rId3"/>
    <p:sldId id="283" r:id="rId4"/>
    <p:sldId id="262" r:id="rId5"/>
    <p:sldId id="294" r:id="rId6"/>
    <p:sldId id="307" r:id="rId7"/>
    <p:sldId id="305" r:id="rId8"/>
    <p:sldId id="308" r:id="rId9"/>
    <p:sldId id="306" r:id="rId10"/>
    <p:sldId id="309" r:id="rId11"/>
    <p:sldId id="310" r:id="rId12"/>
    <p:sldId id="318" r:id="rId13"/>
    <p:sldId id="319" r:id="rId14"/>
    <p:sldId id="311" r:id="rId15"/>
    <p:sldId id="312" r:id="rId16"/>
    <p:sldId id="313" r:id="rId17"/>
    <p:sldId id="314" r:id="rId18"/>
    <p:sldId id="315" r:id="rId19"/>
    <p:sldId id="316" r:id="rId20"/>
    <p:sldId id="320" r:id="rId21"/>
    <p:sldId id="321" r:id="rId22"/>
    <p:sldId id="317" r:id="rId23"/>
    <p:sldId id="323" r:id="rId24"/>
    <p:sldId id="322" r:id="rId25"/>
    <p:sldId id="324" r:id="rId26"/>
    <p:sldId id="331" r:id="rId27"/>
    <p:sldId id="325" r:id="rId28"/>
    <p:sldId id="326" r:id="rId29"/>
    <p:sldId id="327" r:id="rId30"/>
    <p:sldId id="328" r:id="rId31"/>
    <p:sldId id="329" r:id="rId32"/>
    <p:sldId id="332" r:id="rId33"/>
    <p:sldId id="333" r:id="rId34"/>
    <p:sldId id="334" r:id="rId35"/>
    <p:sldId id="335" r:id="rId36"/>
    <p:sldId id="336" r:id="rId37"/>
    <p:sldId id="337" r:id="rId38"/>
    <p:sldId id="338" r:id="rId39"/>
    <p:sldId id="340" r:id="rId40"/>
    <p:sldId id="339" r:id="rId4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06BB"/>
    <a:srgbClr val="DED157"/>
    <a:srgbClr val="F7105E"/>
    <a:srgbClr val="51D1ED"/>
    <a:srgbClr val="625E4A"/>
    <a:srgbClr val="E2D457"/>
    <a:srgbClr val="9A69FF"/>
    <a:srgbClr val="99DE00"/>
    <a:srgbClr val="95CB15"/>
    <a:srgbClr val="3F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61" autoAdjust="0"/>
    <p:restoredTop sz="94660"/>
  </p:normalViewPr>
  <p:slideViewPr>
    <p:cSldViewPr snapToGrid="0">
      <p:cViewPr varScale="1">
        <p:scale>
          <a:sx n="76" d="100"/>
          <a:sy n="76" d="100"/>
        </p:scale>
        <p:origin x="88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9C909-A877-4F6E-81F7-747625A1F483}" type="datetime1">
              <a:rPr lang="fr-FR" smtClean="0"/>
              <a:t>16/02/2018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80293-AA29-4AD7-BEE1-B4E05EC2D45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66667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6A568-6300-43B5-B288-94531A6EA6B5}" type="datetime1">
              <a:rPr lang="fr-FR" smtClean="0"/>
              <a:t>16/02/2018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20CF8-4BE7-4285-9D7B-B8AC3628114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384935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 PLATYPUS">
    <p:bg>
      <p:bgPr>
        <a:solidFill>
          <a:srgbClr val="3F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rgbClr val="F1F0D8"/>
                </a:solidFill>
                <a:latin typeface="Eurostile" panose="020B0504020202050204" pitchFamily="34" charset="0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rgbClr val="F1F0D8"/>
                </a:solidFill>
                <a:latin typeface="Eurostile" panose="020B050402020205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smtClean="0"/>
              <a:t>Sous-titre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0" y="5627077"/>
            <a:ext cx="12192000" cy="1230923"/>
          </a:xfrm>
          <a:prstGeom prst="rect">
            <a:avLst/>
          </a:prstGeom>
          <a:solidFill>
            <a:srgbClr val="F1F0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99" y="5759999"/>
            <a:ext cx="3357687" cy="950289"/>
          </a:xfrm>
          <a:prstGeom prst="rect">
            <a:avLst/>
          </a:prstGeom>
        </p:spPr>
      </p:pic>
      <p:sp>
        <p:nvSpPr>
          <p:cNvPr id="10" name="Espace réservé pour une image  9"/>
          <p:cNvSpPr>
            <a:spLocks noGrp="1"/>
          </p:cNvSpPr>
          <p:nvPr>
            <p:ph type="pic" sz="quarter" idx="12" hasCustomPrompt="1"/>
          </p:nvPr>
        </p:nvSpPr>
        <p:spPr>
          <a:xfrm>
            <a:off x="8153400" y="5959712"/>
            <a:ext cx="3556000" cy="550862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fr-FR" dirty="0" smtClean="0"/>
              <a:t>Logos écoles</a:t>
            </a:r>
            <a:endParaRPr lang="fr-FR" dirty="0"/>
          </a:p>
        </p:txBody>
      </p:sp>
      <p:sp>
        <p:nvSpPr>
          <p:cNvPr id="4" name="ZoneTexte 3"/>
          <p:cNvSpPr txBox="1"/>
          <p:nvPr userDrawn="1"/>
        </p:nvSpPr>
        <p:spPr>
          <a:xfrm rot="-5400000">
            <a:off x="11277861" y="2784237"/>
            <a:ext cx="1582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rgbClr val="F1F0D8">
                    <a:alpha val="20000"/>
                  </a:srgbClr>
                </a:solidFill>
                <a:latin typeface="Eurostile" panose="020B0504020202050204" pitchFamily="34" charset="0"/>
              </a:rPr>
              <a:t>© 2015 PLATYPUS SAS</a:t>
            </a:r>
            <a:endParaRPr lang="fr-FR" sz="1000" b="1" dirty="0">
              <a:solidFill>
                <a:srgbClr val="F1F0D8">
                  <a:alpha val="2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88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bg>
      <p:bgPr>
        <a:solidFill>
          <a:srgbClr val="3F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0" y="6052457"/>
            <a:ext cx="12192000" cy="805543"/>
          </a:xfrm>
          <a:prstGeom prst="rect">
            <a:avLst/>
          </a:prstGeom>
          <a:solidFill>
            <a:srgbClr val="F1F0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206515"/>
            <a:ext cx="1603217" cy="453740"/>
          </a:xfrm>
          <a:prstGeom prst="rect">
            <a:avLst/>
          </a:prstGeom>
        </p:spPr>
      </p:pic>
      <p:sp>
        <p:nvSpPr>
          <p:cNvPr id="12" name="ZoneTexte 11"/>
          <p:cNvSpPr txBox="1"/>
          <p:nvPr userDrawn="1"/>
        </p:nvSpPr>
        <p:spPr>
          <a:xfrm rot="-5400000">
            <a:off x="11277861" y="2784237"/>
            <a:ext cx="1582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rgbClr val="F1F0D8">
                    <a:alpha val="20000"/>
                  </a:srgbClr>
                </a:solidFill>
                <a:latin typeface="Eurostile" panose="020B0504020202050204" pitchFamily="34" charset="0"/>
              </a:rPr>
              <a:t>© 2015 PLATYPUS SAS</a:t>
            </a:r>
            <a:endParaRPr lang="fr-FR" sz="1000" b="1" dirty="0">
              <a:solidFill>
                <a:srgbClr val="F1F0D8">
                  <a:alpha val="20000"/>
                </a:srgbClr>
              </a:solidFill>
            </a:endParaRPr>
          </a:p>
        </p:txBody>
      </p:sp>
      <p:sp>
        <p:nvSpPr>
          <p:cNvPr id="13" name="Titr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solidFill>
                  <a:srgbClr val="F1F0D8"/>
                </a:solidFill>
                <a:latin typeface="Eurostile" panose="020B0504020202050204" pitchFamily="34" charset="0"/>
              </a:defRPr>
            </a:lvl1pPr>
          </a:lstStyle>
          <a:p>
            <a:r>
              <a:rPr lang="fr-FR" dirty="0" smtClean="0"/>
              <a:t>Intitulé du cours</a:t>
            </a:r>
            <a:endParaRPr lang="fr-FR" dirty="0"/>
          </a:p>
        </p:txBody>
      </p:sp>
      <p:sp>
        <p:nvSpPr>
          <p:cNvPr id="10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rgbClr val="F1F0D8"/>
                </a:solidFill>
                <a:latin typeface="Eurostile" panose="020B050402020205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 smtClean="0"/>
              <a:t>Sous-titre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135584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401187"/>
            <a:ext cx="534572" cy="728962"/>
          </a:xfrm>
          <a:prstGeom prst="rect">
            <a:avLst/>
          </a:prstGeom>
          <a:solidFill>
            <a:srgbClr val="95C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950680" y="1130149"/>
            <a:ext cx="10354994" cy="0"/>
          </a:xfrm>
          <a:prstGeom prst="line">
            <a:avLst/>
          </a:prstGeom>
          <a:ln>
            <a:solidFill>
              <a:srgbClr val="95CB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 userDrawn="1"/>
        </p:nvSpPr>
        <p:spPr>
          <a:xfrm rot="-5400000">
            <a:off x="11277861" y="2784237"/>
            <a:ext cx="1582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rgbClr val="3F4444">
                    <a:alpha val="30000"/>
                  </a:srgbClr>
                </a:solidFill>
                <a:latin typeface="Eurostile" panose="020B0504020202050204" pitchFamily="34" charset="0"/>
              </a:rPr>
              <a:t>© 2015 PLATYPUS SAS</a:t>
            </a:r>
            <a:endParaRPr lang="fr-FR" sz="1000" b="1" dirty="0">
              <a:solidFill>
                <a:srgbClr val="3F4444">
                  <a:alpha val="30000"/>
                </a:srgbClr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13208"/>
            <a:ext cx="1603217" cy="453740"/>
          </a:xfrm>
          <a:prstGeom prst="rect">
            <a:avLst/>
          </a:prstGeom>
        </p:spPr>
      </p:pic>
      <p:sp>
        <p:nvSpPr>
          <p:cNvPr id="11" name="Espace réservé du texte 2"/>
          <p:cNvSpPr>
            <a:spLocks noGrp="1"/>
          </p:cNvSpPr>
          <p:nvPr>
            <p:ph type="body" sz="quarter" idx="13" hasCustomPrompt="1"/>
          </p:nvPr>
        </p:nvSpPr>
        <p:spPr>
          <a:xfrm>
            <a:off x="3900487" y="6408899"/>
            <a:ext cx="4391025" cy="223838"/>
          </a:xfrm>
        </p:spPr>
        <p:txBody>
          <a:bodyPr>
            <a:noAutofit/>
          </a:bodyPr>
          <a:lstStyle>
            <a:lvl1pPr marL="0" indent="0" algn="ctr">
              <a:buNone/>
              <a:defRPr sz="1400" baseline="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pPr lvl="0"/>
            <a:r>
              <a:rPr lang="fr-FR" dirty="0" smtClean="0">
                <a:latin typeface="Eurostile" panose="020B0504020202050204" pitchFamily="34" charset="0"/>
              </a:rPr>
              <a:t>Rappel de la section</a:t>
            </a:r>
            <a:endParaRPr lang="fr-FR" dirty="0"/>
          </a:p>
        </p:txBody>
      </p:sp>
      <p:sp>
        <p:nvSpPr>
          <p:cNvPr id="12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8610600" y="655297"/>
            <a:ext cx="2743200" cy="365125"/>
          </a:xfrm>
        </p:spPr>
        <p:txBody>
          <a:bodyPr/>
          <a:lstStyle>
            <a:lvl1pPr algn="r">
              <a:defRPr sz="110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fld id="{29EFBC98-D900-4418-A515-01664AADB42B}" type="datetime1">
              <a:rPr lang="fr-FR" smtClean="0"/>
              <a:pPr/>
              <a:t>16/02/2018</a:t>
            </a:fld>
            <a:endParaRPr lang="fr-FR"/>
          </a:p>
        </p:txBody>
      </p:sp>
      <p:sp>
        <p:nvSpPr>
          <p:cNvPr id="13" name="Espace réservé du numéro de diapositive 10"/>
          <p:cNvSpPr>
            <a:spLocks noGrp="1"/>
          </p:cNvSpPr>
          <p:nvPr>
            <p:ph type="sldNum" sz="quarter" idx="16"/>
          </p:nvPr>
        </p:nvSpPr>
        <p:spPr>
          <a:xfrm>
            <a:off x="11353800" y="6357515"/>
            <a:ext cx="838200" cy="500485"/>
          </a:xfrm>
          <a:solidFill>
            <a:srgbClr val="3F4444"/>
          </a:solidFill>
        </p:spPr>
        <p:txBody>
          <a:bodyPr/>
          <a:lstStyle>
            <a:lvl1pPr>
              <a:defRPr sz="1400" b="1">
                <a:latin typeface="Eurostile" panose="020B0504020202050204" pitchFamily="34" charset="0"/>
              </a:defRPr>
            </a:lvl1pPr>
          </a:lstStyle>
          <a:p>
            <a:r>
              <a:rPr lang="fr-FR" dirty="0" smtClean="0"/>
              <a:t># </a:t>
            </a:r>
            <a:fld id="{3C38C9EE-E8B2-4962-AD6A-2E7786741F48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4" name="Titre 1"/>
          <p:cNvSpPr>
            <a:spLocks noGrp="1"/>
          </p:cNvSpPr>
          <p:nvPr>
            <p:ph type="title" hasCustomPrompt="1"/>
          </p:nvPr>
        </p:nvSpPr>
        <p:spPr>
          <a:xfrm>
            <a:off x="864000" y="144000"/>
            <a:ext cx="10515600" cy="1325563"/>
          </a:xfr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pPr marL="0" lvl="0"/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2" name="Rectangle à coins arrondis 1"/>
          <p:cNvSpPr/>
          <p:nvPr userDrawn="1"/>
        </p:nvSpPr>
        <p:spPr>
          <a:xfrm>
            <a:off x="-526480" y="2442411"/>
            <a:ext cx="1359568" cy="17325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7471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01187"/>
            <a:ext cx="534572" cy="728962"/>
          </a:xfrm>
          <a:prstGeom prst="rect">
            <a:avLst/>
          </a:prstGeom>
          <a:solidFill>
            <a:srgbClr val="95C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950680" y="1130149"/>
            <a:ext cx="10354994" cy="0"/>
          </a:xfrm>
          <a:prstGeom prst="line">
            <a:avLst/>
          </a:prstGeom>
          <a:ln>
            <a:solidFill>
              <a:srgbClr val="95CB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 userDrawn="1"/>
        </p:nvSpPr>
        <p:spPr>
          <a:xfrm rot="-5400000">
            <a:off x="11277861" y="2784237"/>
            <a:ext cx="1582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rgbClr val="3F4444">
                    <a:alpha val="30000"/>
                  </a:srgbClr>
                </a:solidFill>
                <a:latin typeface="Eurostile" panose="020B0504020202050204" pitchFamily="34" charset="0"/>
              </a:rPr>
              <a:t>© 2015 PLATYPUS SAS</a:t>
            </a:r>
            <a:endParaRPr lang="fr-FR" sz="1000" b="1" dirty="0">
              <a:solidFill>
                <a:srgbClr val="3F4444">
                  <a:alpha val="30000"/>
                </a:srgbClr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13208"/>
            <a:ext cx="1603217" cy="453740"/>
          </a:xfrm>
          <a:prstGeom prst="rect">
            <a:avLst/>
          </a:prstGeom>
        </p:spPr>
      </p:pic>
      <p:sp>
        <p:nvSpPr>
          <p:cNvPr id="10" name="ZoneTexte 8"/>
          <p:cNvSpPr txBox="1"/>
          <p:nvPr userDrawn="1"/>
        </p:nvSpPr>
        <p:spPr>
          <a:xfrm>
            <a:off x="838200" y="1975991"/>
            <a:ext cx="10354994" cy="147970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fr-FR" sz="3200" b="1" dirty="0" smtClean="0">
                <a:solidFill>
                  <a:srgbClr val="3F4444"/>
                </a:solidFill>
                <a:latin typeface="Eurostile" panose="020B0504020202050204" pitchFamily="34" charset="0"/>
              </a:rPr>
              <a:t>Les informations contenues dans ce support sont données sous réserve de révisions ultérieures. </a:t>
            </a:r>
            <a:endParaRPr lang="fr-FR" sz="3200" b="1" dirty="0">
              <a:solidFill>
                <a:srgbClr val="3F4444"/>
              </a:solidFill>
              <a:latin typeface="Eurostile" panose="020B0504020202050204" pitchFamily="34" charset="0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 hasCustomPrompt="1"/>
          </p:nvPr>
        </p:nvSpPr>
        <p:spPr>
          <a:xfrm>
            <a:off x="3900487" y="6408899"/>
            <a:ext cx="4391025" cy="223838"/>
          </a:xfrm>
        </p:spPr>
        <p:txBody>
          <a:bodyPr>
            <a:noAutofit/>
          </a:bodyPr>
          <a:lstStyle>
            <a:lvl1pPr marL="0" indent="0" algn="ctr">
              <a:buNone/>
              <a:defRPr sz="1400" baseline="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pPr lvl="0"/>
            <a:r>
              <a:rPr lang="fr-FR" dirty="0" smtClean="0">
                <a:latin typeface="Eurostile" panose="020B0504020202050204" pitchFamily="34" charset="0"/>
              </a:rPr>
              <a:t>Rappel de la section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8610600" y="655297"/>
            <a:ext cx="2743200" cy="365125"/>
          </a:xfrm>
        </p:spPr>
        <p:txBody>
          <a:bodyPr/>
          <a:lstStyle>
            <a:lvl1pPr algn="r">
              <a:defRPr sz="110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fld id="{29EFBC98-D900-4418-A515-01664AADB42B}" type="datetime1">
              <a:rPr lang="fr-FR" smtClean="0"/>
              <a:pPr/>
              <a:t>16/02/2018</a:t>
            </a:fld>
            <a:endParaRPr lang="fr-FR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6"/>
          </p:nvPr>
        </p:nvSpPr>
        <p:spPr>
          <a:xfrm>
            <a:off x="11353800" y="6357515"/>
            <a:ext cx="838200" cy="500485"/>
          </a:xfrm>
          <a:solidFill>
            <a:srgbClr val="3F4444"/>
          </a:solidFill>
        </p:spPr>
        <p:txBody>
          <a:bodyPr/>
          <a:lstStyle>
            <a:lvl1pPr>
              <a:defRPr sz="1400" b="1">
                <a:latin typeface="Eurostile" panose="020B0504020202050204" pitchFamily="34" charset="0"/>
              </a:defRPr>
            </a:lvl1pPr>
          </a:lstStyle>
          <a:p>
            <a:r>
              <a:rPr lang="fr-FR" dirty="0" smtClean="0"/>
              <a:t># </a:t>
            </a:r>
            <a:fld id="{3C38C9EE-E8B2-4962-AD6A-2E7786741F48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64000" y="144000"/>
            <a:ext cx="10515600" cy="1325563"/>
          </a:xfr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pPr marL="0" lvl="0"/>
            <a:r>
              <a:rPr lang="fr-FR" dirty="0" smtClean="0"/>
              <a:t>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5830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8000" y="1620000"/>
            <a:ext cx="10515600" cy="4351338"/>
          </a:xfrm>
        </p:spPr>
        <p:txBody>
          <a:bodyPr/>
          <a:lstStyle>
            <a:lvl1pPr>
              <a:lnSpc>
                <a:spcPct val="100000"/>
              </a:lnSpc>
              <a:buClr>
                <a:srgbClr val="95CB15"/>
              </a:buClr>
              <a:buSzPct val="120000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1pPr>
            <a:lvl2pPr marL="685800" indent="-228600">
              <a:lnSpc>
                <a:spcPct val="100000"/>
              </a:lnSpc>
              <a:buSzPct val="120000"/>
              <a:buFont typeface="Eurostile" panose="020B0504020202050204" pitchFamily="34" charset="0"/>
              <a:buChar char="›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2pPr>
            <a:lvl3pPr marL="1143000" indent="-228600">
              <a:lnSpc>
                <a:spcPct val="100000"/>
              </a:lnSpc>
              <a:buFont typeface="Eurostile" panose="020B0504020202050204" pitchFamily="34" charset="0"/>
              <a:buChar char="–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3pPr>
            <a:lvl4pPr>
              <a:lnSpc>
                <a:spcPct val="100000"/>
              </a:lnSpc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4pPr>
            <a:lvl5pPr marL="1828800" indent="0">
              <a:buNone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401187"/>
            <a:ext cx="534572" cy="728962"/>
          </a:xfrm>
          <a:prstGeom prst="rect">
            <a:avLst/>
          </a:prstGeom>
          <a:solidFill>
            <a:srgbClr val="95C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950680" y="1130149"/>
            <a:ext cx="10354994" cy="0"/>
          </a:xfrm>
          <a:prstGeom prst="line">
            <a:avLst/>
          </a:prstGeom>
          <a:ln>
            <a:solidFill>
              <a:srgbClr val="95CB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13208"/>
            <a:ext cx="1603217" cy="453740"/>
          </a:xfrm>
          <a:prstGeom prst="rect">
            <a:avLst/>
          </a:prstGeom>
        </p:spPr>
      </p:pic>
      <p:sp>
        <p:nvSpPr>
          <p:cNvPr id="12" name="ZoneTexte 11"/>
          <p:cNvSpPr txBox="1"/>
          <p:nvPr userDrawn="1"/>
        </p:nvSpPr>
        <p:spPr>
          <a:xfrm rot="-5400000">
            <a:off x="11277861" y="2784237"/>
            <a:ext cx="1582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rgbClr val="3F4444">
                    <a:alpha val="30000"/>
                  </a:srgbClr>
                </a:solidFill>
                <a:latin typeface="Eurostile" panose="020B0504020202050204" pitchFamily="34" charset="0"/>
              </a:rPr>
              <a:t>© 2015 PLATYPUS SAS</a:t>
            </a:r>
            <a:endParaRPr lang="fr-FR" sz="1000" b="1" dirty="0">
              <a:solidFill>
                <a:srgbClr val="3F4444">
                  <a:alpha val="30000"/>
                </a:srgbClr>
              </a:solidFill>
            </a:endParaRPr>
          </a:p>
        </p:txBody>
      </p:sp>
      <p:sp>
        <p:nvSpPr>
          <p:cNvPr id="13" name="Espace réservé du texte 2"/>
          <p:cNvSpPr>
            <a:spLocks noGrp="1"/>
          </p:cNvSpPr>
          <p:nvPr>
            <p:ph type="body" sz="quarter" idx="13" hasCustomPrompt="1"/>
          </p:nvPr>
        </p:nvSpPr>
        <p:spPr>
          <a:xfrm>
            <a:off x="3900487" y="6408899"/>
            <a:ext cx="4391025" cy="223838"/>
          </a:xfrm>
        </p:spPr>
        <p:txBody>
          <a:bodyPr>
            <a:noAutofit/>
          </a:bodyPr>
          <a:lstStyle>
            <a:lvl1pPr marL="0" indent="0" algn="ctr">
              <a:buNone/>
              <a:defRPr sz="1400" baseline="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pPr lvl="0"/>
            <a:r>
              <a:rPr lang="fr-FR" dirty="0" smtClean="0">
                <a:latin typeface="Eurostile" panose="020B0504020202050204" pitchFamily="34" charset="0"/>
              </a:rPr>
              <a:t>Rappel de la section</a:t>
            </a:r>
            <a:endParaRPr lang="fr-FR" dirty="0"/>
          </a:p>
        </p:txBody>
      </p:sp>
      <p:sp>
        <p:nvSpPr>
          <p:cNvPr id="21" name="Espace réservé du numéro de diapositive 10"/>
          <p:cNvSpPr>
            <a:spLocks noGrp="1"/>
          </p:cNvSpPr>
          <p:nvPr>
            <p:ph type="sldNum" sz="quarter" idx="16"/>
          </p:nvPr>
        </p:nvSpPr>
        <p:spPr>
          <a:xfrm>
            <a:off x="11353800" y="6357515"/>
            <a:ext cx="838200" cy="500485"/>
          </a:xfrm>
          <a:solidFill>
            <a:srgbClr val="3F4444"/>
          </a:solidFill>
        </p:spPr>
        <p:txBody>
          <a:bodyPr/>
          <a:lstStyle>
            <a:lvl1pPr>
              <a:defRPr sz="1400" b="1">
                <a:latin typeface="Eurostile" panose="020B0504020202050204" pitchFamily="34" charset="0"/>
              </a:defRPr>
            </a:lvl1pPr>
          </a:lstStyle>
          <a:p>
            <a:r>
              <a:rPr lang="fr-FR" dirty="0" smtClean="0"/>
              <a:t># </a:t>
            </a:r>
            <a:fld id="{3C38C9EE-E8B2-4962-AD6A-2E7786741F48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25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8610600" y="655297"/>
            <a:ext cx="2743200" cy="365125"/>
          </a:xfrm>
        </p:spPr>
        <p:txBody>
          <a:bodyPr/>
          <a:lstStyle>
            <a:lvl1pPr algn="r">
              <a:defRPr sz="110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fld id="{29EFBC98-D900-4418-A515-01664AADB42B}" type="datetime1">
              <a:rPr lang="fr-FR" smtClean="0"/>
              <a:pPr/>
              <a:t>16/02/2018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64000" y="144000"/>
            <a:ext cx="10515600" cy="1325563"/>
          </a:xfr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pPr marL="0" lvl="0"/>
            <a:r>
              <a:rPr lang="fr-FR" dirty="0" smtClean="0"/>
              <a:t>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484571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401187"/>
            <a:ext cx="534572" cy="728962"/>
          </a:xfrm>
          <a:prstGeom prst="rect">
            <a:avLst/>
          </a:prstGeom>
          <a:solidFill>
            <a:srgbClr val="95C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950680" y="1130149"/>
            <a:ext cx="10354994" cy="0"/>
          </a:xfrm>
          <a:prstGeom prst="line">
            <a:avLst/>
          </a:prstGeom>
          <a:ln>
            <a:solidFill>
              <a:srgbClr val="95CB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 userDrawn="1"/>
        </p:nvSpPr>
        <p:spPr>
          <a:xfrm rot="-5400000">
            <a:off x="11277861" y="2784237"/>
            <a:ext cx="1582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rgbClr val="3F4444">
                    <a:alpha val="30000"/>
                  </a:srgbClr>
                </a:solidFill>
                <a:latin typeface="Eurostile" panose="020B0504020202050204" pitchFamily="34" charset="0"/>
              </a:rPr>
              <a:t>© 2015 PLATYPUS SAS</a:t>
            </a:r>
            <a:endParaRPr lang="fr-FR" sz="1000" b="1" dirty="0">
              <a:solidFill>
                <a:srgbClr val="3F4444">
                  <a:alpha val="30000"/>
                </a:srgbClr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13208"/>
            <a:ext cx="1603217" cy="453740"/>
          </a:xfrm>
          <a:prstGeom prst="rect">
            <a:avLst/>
          </a:prstGeom>
        </p:spPr>
      </p:pic>
      <p:sp>
        <p:nvSpPr>
          <p:cNvPr id="10" name="Espace réservé du texte 2"/>
          <p:cNvSpPr>
            <a:spLocks noGrp="1"/>
          </p:cNvSpPr>
          <p:nvPr>
            <p:ph type="body" sz="quarter" idx="13" hasCustomPrompt="1"/>
          </p:nvPr>
        </p:nvSpPr>
        <p:spPr>
          <a:xfrm>
            <a:off x="3900487" y="6408899"/>
            <a:ext cx="4391025" cy="223838"/>
          </a:xfrm>
        </p:spPr>
        <p:txBody>
          <a:bodyPr>
            <a:noAutofit/>
          </a:bodyPr>
          <a:lstStyle>
            <a:lvl1pPr marL="0" indent="0" algn="ctr">
              <a:buNone/>
              <a:defRPr sz="1400" baseline="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pPr lvl="0"/>
            <a:r>
              <a:rPr lang="fr-FR" dirty="0" smtClean="0">
                <a:latin typeface="Eurostile" panose="020B0504020202050204" pitchFamily="34" charset="0"/>
              </a:rPr>
              <a:t>Rappel de la section</a:t>
            </a:r>
            <a:endParaRPr lang="fr-FR" dirty="0"/>
          </a:p>
        </p:txBody>
      </p:sp>
      <p:sp>
        <p:nvSpPr>
          <p:cNvPr id="15" name="Espace réservé du numéro de diapositive 10"/>
          <p:cNvSpPr>
            <a:spLocks noGrp="1"/>
          </p:cNvSpPr>
          <p:nvPr>
            <p:ph type="sldNum" sz="quarter" idx="16"/>
          </p:nvPr>
        </p:nvSpPr>
        <p:spPr>
          <a:xfrm>
            <a:off x="11353800" y="6357515"/>
            <a:ext cx="838200" cy="500485"/>
          </a:xfrm>
          <a:solidFill>
            <a:srgbClr val="3F4444"/>
          </a:solidFill>
        </p:spPr>
        <p:txBody>
          <a:bodyPr/>
          <a:lstStyle>
            <a:lvl1pPr>
              <a:defRPr sz="1400" b="1">
                <a:latin typeface="Eurostile" panose="020B0504020202050204" pitchFamily="34" charset="0"/>
              </a:defRPr>
            </a:lvl1pPr>
          </a:lstStyle>
          <a:p>
            <a:r>
              <a:rPr lang="fr-FR" dirty="0" smtClean="0"/>
              <a:t># </a:t>
            </a:r>
            <a:fld id="{3C38C9EE-E8B2-4962-AD6A-2E7786741F48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6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8610600" y="655297"/>
            <a:ext cx="2743200" cy="365125"/>
          </a:xfrm>
        </p:spPr>
        <p:txBody>
          <a:bodyPr/>
          <a:lstStyle>
            <a:lvl1pPr algn="r">
              <a:defRPr sz="110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fld id="{29EFBC98-D900-4418-A515-01664AADB42B}" type="datetime1">
              <a:rPr lang="fr-FR" smtClean="0"/>
              <a:pPr/>
              <a:t>16/02/2018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64000" y="144000"/>
            <a:ext cx="10515600" cy="1325563"/>
          </a:xfrm>
        </p:spPr>
        <p:txBody>
          <a:bodyPr/>
          <a:lstStyle>
            <a:lvl1pPr>
              <a:defRPr lang="fr-FR" sz="4400" kern="1200" smtClean="0">
                <a:solidFill>
                  <a:srgbClr val="3F4444"/>
                </a:solidFill>
                <a:latin typeface="Eurostile" panose="020B0504020202050204" pitchFamily="34" charset="0"/>
                <a:ea typeface="+mj-ea"/>
                <a:cs typeface="+mj-c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5622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01187"/>
            <a:ext cx="534572" cy="728962"/>
          </a:xfrm>
          <a:prstGeom prst="rect">
            <a:avLst/>
          </a:prstGeom>
          <a:solidFill>
            <a:srgbClr val="95C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950680" y="1130149"/>
            <a:ext cx="10354994" cy="0"/>
          </a:xfrm>
          <a:prstGeom prst="line">
            <a:avLst/>
          </a:prstGeom>
          <a:ln>
            <a:solidFill>
              <a:srgbClr val="95CB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contenu 2"/>
          <p:cNvSpPr>
            <a:spLocks noGrp="1"/>
          </p:cNvSpPr>
          <p:nvPr>
            <p:ph idx="1"/>
          </p:nvPr>
        </p:nvSpPr>
        <p:spPr>
          <a:xfrm>
            <a:off x="5904000" y="1620000"/>
            <a:ext cx="5558790" cy="4413250"/>
          </a:xfrm>
        </p:spPr>
        <p:txBody>
          <a:bodyPr/>
          <a:lstStyle>
            <a:lvl1pPr>
              <a:lnSpc>
                <a:spcPct val="100000"/>
              </a:lnSpc>
              <a:buClr>
                <a:srgbClr val="95CB15"/>
              </a:buClr>
              <a:buSzPct val="120000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1pPr>
            <a:lvl2pPr marL="685800" indent="-228600">
              <a:lnSpc>
                <a:spcPct val="100000"/>
              </a:lnSpc>
              <a:buSzPct val="120000"/>
              <a:buFont typeface="Eurostile" panose="020B0504020202050204" pitchFamily="34" charset="0"/>
              <a:buChar char="›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2pPr>
            <a:lvl3pPr marL="1143000" indent="-228600">
              <a:lnSpc>
                <a:spcPct val="100000"/>
              </a:lnSpc>
              <a:buFont typeface="Eurostile" panose="020B0504020202050204" pitchFamily="34" charset="0"/>
              <a:buChar char="–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3pPr>
            <a:lvl4pPr>
              <a:lnSpc>
                <a:spcPct val="100000"/>
              </a:lnSpc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4pPr>
            <a:lvl5pPr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5" name="Espace réservé pour une image  14"/>
          <p:cNvSpPr>
            <a:spLocks noGrp="1"/>
          </p:cNvSpPr>
          <p:nvPr>
            <p:ph type="pic" sz="quarter" idx="10" hasCustomPrompt="1"/>
          </p:nvPr>
        </p:nvSpPr>
        <p:spPr>
          <a:xfrm>
            <a:off x="828000" y="1620000"/>
            <a:ext cx="4986337" cy="441325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Image relative au texte</a:t>
            </a:r>
            <a:endParaRPr lang="fr-FR" dirty="0"/>
          </a:p>
        </p:txBody>
      </p:sp>
      <p:sp>
        <p:nvSpPr>
          <p:cNvPr id="16" name="ZoneTexte 15"/>
          <p:cNvSpPr txBox="1"/>
          <p:nvPr userDrawn="1"/>
        </p:nvSpPr>
        <p:spPr>
          <a:xfrm rot="-5400000">
            <a:off x="11277861" y="2784237"/>
            <a:ext cx="1582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rgbClr val="3F4444">
                    <a:alpha val="30000"/>
                  </a:srgbClr>
                </a:solidFill>
                <a:latin typeface="Eurostile" panose="020B0504020202050204" pitchFamily="34" charset="0"/>
              </a:rPr>
              <a:t>© 2015 PLATYPUS SAS</a:t>
            </a:r>
            <a:endParaRPr lang="fr-FR" sz="1000" b="1" dirty="0">
              <a:solidFill>
                <a:srgbClr val="3F4444">
                  <a:alpha val="30000"/>
                </a:srgbClr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13208"/>
            <a:ext cx="1603217" cy="453740"/>
          </a:xfrm>
          <a:prstGeom prst="rect">
            <a:avLst/>
          </a:prstGeom>
        </p:spPr>
      </p:pic>
      <p:sp>
        <p:nvSpPr>
          <p:cNvPr id="11" name="Espace réservé du texte 2"/>
          <p:cNvSpPr>
            <a:spLocks noGrp="1"/>
          </p:cNvSpPr>
          <p:nvPr>
            <p:ph type="body" sz="quarter" idx="13" hasCustomPrompt="1"/>
          </p:nvPr>
        </p:nvSpPr>
        <p:spPr>
          <a:xfrm>
            <a:off x="3900487" y="6408899"/>
            <a:ext cx="4391025" cy="223838"/>
          </a:xfrm>
        </p:spPr>
        <p:txBody>
          <a:bodyPr>
            <a:noAutofit/>
          </a:bodyPr>
          <a:lstStyle>
            <a:lvl1pPr marL="0" indent="0" algn="ctr">
              <a:buNone/>
              <a:defRPr sz="1400" baseline="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pPr lvl="0"/>
            <a:r>
              <a:rPr lang="fr-FR" dirty="0" smtClean="0">
                <a:latin typeface="Eurostile" panose="020B0504020202050204" pitchFamily="34" charset="0"/>
              </a:rPr>
              <a:t>Rappel de la section</a:t>
            </a:r>
            <a:endParaRPr lang="fr-FR" dirty="0"/>
          </a:p>
        </p:txBody>
      </p:sp>
      <p:sp>
        <p:nvSpPr>
          <p:cNvPr id="12" name="Espace réservé du numéro de diapositive 10"/>
          <p:cNvSpPr>
            <a:spLocks noGrp="1"/>
          </p:cNvSpPr>
          <p:nvPr>
            <p:ph type="sldNum" sz="quarter" idx="16"/>
          </p:nvPr>
        </p:nvSpPr>
        <p:spPr>
          <a:xfrm>
            <a:off x="11353800" y="6357515"/>
            <a:ext cx="838200" cy="500485"/>
          </a:xfrm>
          <a:solidFill>
            <a:srgbClr val="3F4444"/>
          </a:solidFill>
        </p:spPr>
        <p:txBody>
          <a:bodyPr/>
          <a:lstStyle>
            <a:lvl1pPr>
              <a:defRPr sz="1400" b="1">
                <a:latin typeface="Eurostile" panose="020B0504020202050204" pitchFamily="34" charset="0"/>
              </a:defRPr>
            </a:lvl1pPr>
          </a:lstStyle>
          <a:p>
            <a:r>
              <a:rPr lang="fr-FR" dirty="0" smtClean="0"/>
              <a:t># </a:t>
            </a:r>
            <a:fld id="{3C38C9EE-E8B2-4962-AD6A-2E7786741F48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9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8610600" y="655297"/>
            <a:ext cx="2743200" cy="365125"/>
          </a:xfrm>
        </p:spPr>
        <p:txBody>
          <a:bodyPr/>
          <a:lstStyle>
            <a:lvl1pPr algn="r">
              <a:defRPr sz="110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fld id="{29EFBC98-D900-4418-A515-01664AADB42B}" type="datetime1">
              <a:rPr lang="fr-FR" smtClean="0"/>
              <a:pPr/>
              <a:t>16/02/2018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64000" y="144000"/>
            <a:ext cx="10515600" cy="1325563"/>
          </a:xfrm>
        </p:spPr>
        <p:txBody>
          <a:bodyPr/>
          <a:lstStyle>
            <a:lvl1pPr>
              <a:defRPr lang="fr-FR" sz="4400" kern="1200" smtClean="0">
                <a:solidFill>
                  <a:srgbClr val="3F4444"/>
                </a:solidFill>
                <a:latin typeface="Eurostile" panose="020B0504020202050204" pitchFamily="34" charset="0"/>
                <a:ea typeface="+mj-ea"/>
                <a:cs typeface="+mj-c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69765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01187"/>
            <a:ext cx="534572" cy="728962"/>
          </a:xfrm>
          <a:prstGeom prst="rect">
            <a:avLst/>
          </a:prstGeom>
          <a:solidFill>
            <a:srgbClr val="95C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950680" y="1130149"/>
            <a:ext cx="10354994" cy="0"/>
          </a:xfrm>
          <a:prstGeom prst="line">
            <a:avLst/>
          </a:prstGeom>
          <a:ln>
            <a:solidFill>
              <a:srgbClr val="95CB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graphique 2"/>
          <p:cNvSpPr>
            <a:spLocks noGrp="1"/>
          </p:cNvSpPr>
          <p:nvPr>
            <p:ph type="chart" sz="quarter" idx="11"/>
          </p:nvPr>
        </p:nvSpPr>
        <p:spPr>
          <a:xfrm>
            <a:off x="827999" y="1619250"/>
            <a:ext cx="4934171" cy="4230688"/>
          </a:xfrm>
        </p:spPr>
        <p:txBody>
          <a:bodyPr/>
          <a:lstStyle/>
          <a:p>
            <a:r>
              <a:rPr lang="fr-FR" smtClean="0"/>
              <a:t>Cliquez sur l'icône pour ajouter un graphique</a:t>
            </a:r>
            <a:endParaRPr lang="fr-FR"/>
          </a:p>
        </p:txBody>
      </p:sp>
      <p:sp>
        <p:nvSpPr>
          <p:cNvPr id="14" name="ZoneTexte 13"/>
          <p:cNvSpPr txBox="1"/>
          <p:nvPr userDrawn="1"/>
        </p:nvSpPr>
        <p:spPr>
          <a:xfrm rot="-5400000">
            <a:off x="11277861" y="2784237"/>
            <a:ext cx="1582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rgbClr val="3F4444">
                    <a:alpha val="30000"/>
                  </a:srgbClr>
                </a:solidFill>
                <a:latin typeface="Eurostile" panose="020B0504020202050204" pitchFamily="34" charset="0"/>
              </a:rPr>
              <a:t>© 2015 PLATYPUS SAS</a:t>
            </a:r>
            <a:endParaRPr lang="fr-FR" sz="1000" b="1" dirty="0">
              <a:solidFill>
                <a:srgbClr val="3F4444">
                  <a:alpha val="30000"/>
                </a:srgbClr>
              </a:solidFill>
            </a:endParaRPr>
          </a:p>
        </p:txBody>
      </p:sp>
      <p:pic>
        <p:nvPicPr>
          <p:cNvPr id="15" name="Imag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13208"/>
            <a:ext cx="1603217" cy="453740"/>
          </a:xfrm>
          <a:prstGeom prst="rect">
            <a:avLst/>
          </a:prstGeom>
        </p:spPr>
      </p:pic>
      <p:sp>
        <p:nvSpPr>
          <p:cNvPr id="11" name="Espace réservé du contenu 2"/>
          <p:cNvSpPr>
            <a:spLocks noGrp="1"/>
          </p:cNvSpPr>
          <p:nvPr>
            <p:ph idx="1"/>
          </p:nvPr>
        </p:nvSpPr>
        <p:spPr>
          <a:xfrm>
            <a:off x="5904000" y="1620000"/>
            <a:ext cx="5558790" cy="4229938"/>
          </a:xfrm>
        </p:spPr>
        <p:txBody>
          <a:bodyPr/>
          <a:lstStyle>
            <a:lvl1pPr>
              <a:lnSpc>
                <a:spcPct val="100000"/>
              </a:lnSpc>
              <a:buClr>
                <a:srgbClr val="95CB15"/>
              </a:buClr>
              <a:buSzPct val="120000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1pPr>
            <a:lvl2pPr marL="685800" indent="-228600">
              <a:lnSpc>
                <a:spcPct val="100000"/>
              </a:lnSpc>
              <a:buSzPct val="120000"/>
              <a:buFont typeface="Eurostile" panose="020B0504020202050204" pitchFamily="34" charset="0"/>
              <a:buChar char="›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2pPr>
            <a:lvl3pPr marL="1143000" indent="-228600">
              <a:lnSpc>
                <a:spcPct val="100000"/>
              </a:lnSpc>
              <a:buFont typeface="Eurostile" panose="020B0504020202050204" pitchFamily="34" charset="0"/>
              <a:buChar char="–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3pPr>
            <a:lvl4pPr>
              <a:lnSpc>
                <a:spcPct val="100000"/>
              </a:lnSpc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4pPr>
            <a:lvl5pPr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2" name="Espace réservé du texte 2"/>
          <p:cNvSpPr>
            <a:spLocks noGrp="1"/>
          </p:cNvSpPr>
          <p:nvPr>
            <p:ph type="body" sz="quarter" idx="13" hasCustomPrompt="1"/>
          </p:nvPr>
        </p:nvSpPr>
        <p:spPr>
          <a:xfrm>
            <a:off x="3900487" y="6408899"/>
            <a:ext cx="4391025" cy="223838"/>
          </a:xfrm>
        </p:spPr>
        <p:txBody>
          <a:bodyPr>
            <a:noAutofit/>
          </a:bodyPr>
          <a:lstStyle>
            <a:lvl1pPr marL="0" indent="0" algn="ctr">
              <a:buNone/>
              <a:defRPr sz="1400" baseline="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pPr lvl="0"/>
            <a:r>
              <a:rPr lang="fr-FR" dirty="0" smtClean="0">
                <a:latin typeface="Eurostile" panose="020B0504020202050204" pitchFamily="34" charset="0"/>
              </a:rPr>
              <a:t>Rappel de la section</a:t>
            </a:r>
            <a:endParaRPr lang="fr-FR" dirty="0"/>
          </a:p>
        </p:txBody>
      </p:sp>
      <p:sp>
        <p:nvSpPr>
          <p:cNvPr id="18" name="Espace réservé du numéro de diapositive 10"/>
          <p:cNvSpPr>
            <a:spLocks noGrp="1"/>
          </p:cNvSpPr>
          <p:nvPr>
            <p:ph type="sldNum" sz="quarter" idx="16"/>
          </p:nvPr>
        </p:nvSpPr>
        <p:spPr>
          <a:xfrm>
            <a:off x="11353800" y="6357515"/>
            <a:ext cx="838200" cy="500485"/>
          </a:xfrm>
          <a:solidFill>
            <a:srgbClr val="3F4444"/>
          </a:solidFill>
        </p:spPr>
        <p:txBody>
          <a:bodyPr/>
          <a:lstStyle>
            <a:lvl1pPr>
              <a:defRPr sz="1400" b="1">
                <a:latin typeface="Eurostile" panose="020B0504020202050204" pitchFamily="34" charset="0"/>
              </a:defRPr>
            </a:lvl1pPr>
          </a:lstStyle>
          <a:p>
            <a:r>
              <a:rPr lang="fr-FR" dirty="0" smtClean="0"/>
              <a:t># </a:t>
            </a:r>
            <a:fld id="{3C38C9EE-E8B2-4962-AD6A-2E7786741F48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9" name="Espace réservé de la date 3"/>
          <p:cNvSpPr>
            <a:spLocks noGrp="1"/>
          </p:cNvSpPr>
          <p:nvPr>
            <p:ph type="dt" sz="half" idx="14"/>
          </p:nvPr>
        </p:nvSpPr>
        <p:spPr>
          <a:xfrm>
            <a:off x="8610600" y="655297"/>
            <a:ext cx="2743200" cy="365125"/>
          </a:xfrm>
        </p:spPr>
        <p:txBody>
          <a:bodyPr/>
          <a:lstStyle>
            <a:lvl1pPr algn="r">
              <a:defRPr sz="110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fld id="{29EFBC98-D900-4418-A515-01664AADB42B}" type="datetime1">
              <a:rPr lang="fr-FR" smtClean="0"/>
              <a:pPr/>
              <a:t>16/02/2018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64000" y="144000"/>
            <a:ext cx="10515600" cy="1325563"/>
          </a:xfrm>
        </p:spPr>
        <p:txBody>
          <a:bodyPr/>
          <a:lstStyle>
            <a:lvl1pPr>
              <a:defRPr lang="fr-FR" sz="4400" kern="1200" smtClean="0">
                <a:solidFill>
                  <a:srgbClr val="3F4444"/>
                </a:solidFill>
                <a:latin typeface="Eurostile" panose="020B0504020202050204" pitchFamily="34" charset="0"/>
                <a:ea typeface="+mj-ea"/>
                <a:cs typeface="+mj-c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8602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401187"/>
            <a:ext cx="534572" cy="728962"/>
          </a:xfrm>
          <a:prstGeom prst="rect">
            <a:avLst/>
          </a:prstGeom>
          <a:solidFill>
            <a:srgbClr val="95C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/>
          <p:nvPr userDrawn="1"/>
        </p:nvCxnSpPr>
        <p:spPr>
          <a:xfrm>
            <a:off x="950680" y="1130149"/>
            <a:ext cx="10354994" cy="0"/>
          </a:xfrm>
          <a:prstGeom prst="line">
            <a:avLst/>
          </a:prstGeom>
          <a:ln>
            <a:solidFill>
              <a:srgbClr val="95CB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 userDrawn="1"/>
        </p:nvSpPr>
        <p:spPr>
          <a:xfrm rot="-5400000">
            <a:off x="11277861" y="2784237"/>
            <a:ext cx="1582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rgbClr val="3F4444">
                    <a:alpha val="30000"/>
                  </a:srgbClr>
                </a:solidFill>
                <a:latin typeface="Eurostile" panose="020B0504020202050204" pitchFamily="34" charset="0"/>
              </a:rPr>
              <a:t>© 2015 PLATYPUS SAS</a:t>
            </a:r>
            <a:endParaRPr lang="fr-FR" sz="1000" b="1" dirty="0">
              <a:solidFill>
                <a:srgbClr val="3F4444">
                  <a:alpha val="30000"/>
                </a:srgbClr>
              </a:solidFill>
            </a:endParaRPr>
          </a:p>
        </p:txBody>
      </p:sp>
      <p:pic>
        <p:nvPicPr>
          <p:cNvPr id="17" name="Image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6313208"/>
            <a:ext cx="1603217" cy="453740"/>
          </a:xfrm>
          <a:prstGeom prst="rect">
            <a:avLst/>
          </a:prstGeom>
        </p:spPr>
      </p:pic>
      <p:sp>
        <p:nvSpPr>
          <p:cNvPr id="14" name="Espace réservé du contenu 2"/>
          <p:cNvSpPr>
            <a:spLocks noGrp="1"/>
          </p:cNvSpPr>
          <p:nvPr>
            <p:ph idx="1"/>
          </p:nvPr>
        </p:nvSpPr>
        <p:spPr>
          <a:xfrm>
            <a:off x="5904000" y="1620000"/>
            <a:ext cx="5449800" cy="4413250"/>
          </a:xfrm>
        </p:spPr>
        <p:txBody>
          <a:bodyPr/>
          <a:lstStyle>
            <a:lvl1pPr>
              <a:lnSpc>
                <a:spcPct val="100000"/>
              </a:lnSpc>
              <a:buClr>
                <a:srgbClr val="95CB15"/>
              </a:buClr>
              <a:buSzPct val="120000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1pPr>
            <a:lvl2pPr marL="685800" indent="-228600">
              <a:lnSpc>
                <a:spcPct val="100000"/>
              </a:lnSpc>
              <a:buSzPct val="120000"/>
              <a:buFont typeface="Eurostile" panose="020B0504020202050204" pitchFamily="34" charset="0"/>
              <a:buChar char="›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2pPr>
            <a:lvl3pPr marL="1143000" indent="-228600">
              <a:lnSpc>
                <a:spcPct val="100000"/>
              </a:lnSpc>
              <a:buFont typeface="Eurostile" panose="020B0504020202050204" pitchFamily="34" charset="0"/>
              <a:buChar char="–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3pPr>
            <a:lvl4pPr>
              <a:lnSpc>
                <a:spcPct val="100000"/>
              </a:lnSpc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4pPr>
            <a:lvl5pPr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5" name="Espace réservé du contenu 2"/>
          <p:cNvSpPr>
            <a:spLocks noGrp="1"/>
          </p:cNvSpPr>
          <p:nvPr>
            <p:ph idx="14"/>
          </p:nvPr>
        </p:nvSpPr>
        <p:spPr>
          <a:xfrm>
            <a:off x="828000" y="1620000"/>
            <a:ext cx="5153527" cy="4413250"/>
          </a:xfrm>
        </p:spPr>
        <p:txBody>
          <a:bodyPr/>
          <a:lstStyle>
            <a:lvl1pPr>
              <a:lnSpc>
                <a:spcPct val="100000"/>
              </a:lnSpc>
              <a:buClr>
                <a:srgbClr val="95CB15"/>
              </a:buClr>
              <a:buSzPct val="120000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1pPr>
            <a:lvl2pPr marL="685800" indent="-228600">
              <a:lnSpc>
                <a:spcPct val="100000"/>
              </a:lnSpc>
              <a:buSzPct val="120000"/>
              <a:buFont typeface="Eurostile" panose="020B0504020202050204" pitchFamily="34" charset="0"/>
              <a:buChar char="›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2pPr>
            <a:lvl3pPr marL="1143000" indent="-228600">
              <a:lnSpc>
                <a:spcPct val="100000"/>
              </a:lnSpc>
              <a:buFont typeface="Eurostile" panose="020B0504020202050204" pitchFamily="34" charset="0"/>
              <a:buChar char="–"/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3pPr>
            <a:lvl4pPr>
              <a:lnSpc>
                <a:spcPct val="100000"/>
              </a:lnSpc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4pPr>
            <a:lvl5pPr>
              <a:defRPr>
                <a:solidFill>
                  <a:srgbClr val="3F4444"/>
                </a:solidFill>
                <a:latin typeface="Eurostile" panose="020B0504020202050204" pitchFamily="34" charset="0"/>
              </a:defRPr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</p:txBody>
      </p:sp>
      <p:sp>
        <p:nvSpPr>
          <p:cNvPr id="16" name="Espace réservé du texte 2"/>
          <p:cNvSpPr>
            <a:spLocks noGrp="1"/>
          </p:cNvSpPr>
          <p:nvPr>
            <p:ph type="body" sz="quarter" idx="13" hasCustomPrompt="1"/>
          </p:nvPr>
        </p:nvSpPr>
        <p:spPr>
          <a:xfrm>
            <a:off x="3900487" y="6408899"/>
            <a:ext cx="4391025" cy="223838"/>
          </a:xfrm>
        </p:spPr>
        <p:txBody>
          <a:bodyPr>
            <a:noAutofit/>
          </a:bodyPr>
          <a:lstStyle>
            <a:lvl1pPr marL="0" indent="0" algn="ctr">
              <a:buNone/>
              <a:defRPr sz="1400" baseline="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pPr lvl="0"/>
            <a:r>
              <a:rPr lang="fr-FR" dirty="0" smtClean="0">
                <a:latin typeface="Eurostile" panose="020B0504020202050204" pitchFamily="34" charset="0"/>
              </a:rPr>
              <a:t>Rappel de la section</a:t>
            </a:r>
            <a:endParaRPr lang="fr-FR" dirty="0"/>
          </a:p>
        </p:txBody>
      </p:sp>
      <p:sp>
        <p:nvSpPr>
          <p:cNvPr id="21" name="Espace réservé du numéro de diapositive 10"/>
          <p:cNvSpPr>
            <a:spLocks noGrp="1"/>
          </p:cNvSpPr>
          <p:nvPr>
            <p:ph type="sldNum" sz="quarter" idx="16"/>
          </p:nvPr>
        </p:nvSpPr>
        <p:spPr>
          <a:xfrm>
            <a:off x="11353800" y="6357515"/>
            <a:ext cx="838200" cy="500485"/>
          </a:xfrm>
          <a:solidFill>
            <a:srgbClr val="3F4444"/>
          </a:solidFill>
        </p:spPr>
        <p:txBody>
          <a:bodyPr/>
          <a:lstStyle>
            <a:lvl1pPr>
              <a:defRPr sz="1400" b="1">
                <a:latin typeface="Eurostile" panose="020B0504020202050204" pitchFamily="34" charset="0"/>
              </a:defRPr>
            </a:lvl1pPr>
          </a:lstStyle>
          <a:p>
            <a:r>
              <a:rPr lang="fr-FR" dirty="0" smtClean="0"/>
              <a:t># </a:t>
            </a:r>
            <a:fld id="{3C38C9EE-E8B2-4962-AD6A-2E7786741F48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17"/>
          </p:nvPr>
        </p:nvSpPr>
        <p:spPr>
          <a:xfrm>
            <a:off x="8610600" y="655297"/>
            <a:ext cx="2743200" cy="365125"/>
          </a:xfrm>
        </p:spPr>
        <p:txBody>
          <a:bodyPr/>
          <a:lstStyle>
            <a:lvl1pPr algn="r">
              <a:defRPr sz="1100">
                <a:solidFill>
                  <a:srgbClr val="3F4444"/>
                </a:solidFill>
                <a:latin typeface="Eurostile" panose="020B0504020202050204" pitchFamily="34" charset="0"/>
              </a:defRPr>
            </a:lvl1pPr>
          </a:lstStyle>
          <a:p>
            <a:fld id="{29EFBC98-D900-4418-A515-01664AADB42B}" type="datetime1">
              <a:rPr lang="fr-FR" smtClean="0"/>
              <a:pPr/>
              <a:t>16/02/2018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64000" y="144000"/>
            <a:ext cx="10515600" cy="1325563"/>
          </a:xfrm>
        </p:spPr>
        <p:txBody>
          <a:bodyPr/>
          <a:lstStyle>
            <a:lvl1pPr>
              <a:defRPr lang="fr-FR" sz="4400" kern="1200" smtClean="0">
                <a:solidFill>
                  <a:srgbClr val="3F4444"/>
                </a:solidFill>
                <a:latin typeface="Eurostile" panose="020B0504020202050204" pitchFamily="34" charset="0"/>
                <a:ea typeface="+mj-ea"/>
                <a:cs typeface="+mj-cs"/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5488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610600" y="3651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FBC98-D900-4418-A515-01664AADB42B}" type="datetime1">
              <a:rPr lang="fr-FR" smtClean="0"/>
              <a:t>16/02/2018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8C9EE-E8B2-4962-AD6A-2E7786741F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8700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8" r:id="rId3"/>
    <p:sldLayoutId id="2147483654" r:id="rId4"/>
    <p:sldLayoutId id="2147483650" r:id="rId5"/>
    <p:sldLayoutId id="2147483657" r:id="rId6"/>
    <p:sldLayoutId id="2147483652" r:id="rId7"/>
    <p:sldLayoutId id="2147483655" r:id="rId8"/>
    <p:sldLayoutId id="2147483653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C++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Langage objet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047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/>
          </a:p>
          <a:p>
            <a:r>
              <a:rPr lang="fr-FR" dirty="0" smtClean="0"/>
              <a:t>Ex : Un Etudiant contient :</a:t>
            </a:r>
          </a:p>
          <a:p>
            <a:pPr lvl="1"/>
            <a:r>
              <a:rPr lang="fr-FR" dirty="0" smtClean="0"/>
              <a:t>Un nom</a:t>
            </a:r>
          </a:p>
          <a:p>
            <a:pPr lvl="1"/>
            <a:r>
              <a:rPr lang="fr-FR" dirty="0" smtClean="0"/>
              <a:t>Un taux</a:t>
            </a:r>
          </a:p>
          <a:p>
            <a:r>
              <a:rPr lang="fr-FR" dirty="0" smtClean="0"/>
              <a:t>Et il peut :</a:t>
            </a:r>
          </a:p>
          <a:p>
            <a:pPr lvl="1"/>
            <a:r>
              <a:rPr lang="fr-FR" dirty="0" smtClean="0"/>
              <a:t>Se Présenter</a:t>
            </a:r>
          </a:p>
          <a:p>
            <a:pPr lvl="1"/>
            <a:r>
              <a:rPr lang="fr-FR" dirty="0" smtClean="0"/>
              <a:t>Parler</a:t>
            </a:r>
          </a:p>
          <a:p>
            <a:pPr lvl="1"/>
            <a:r>
              <a:rPr lang="fr-FR" dirty="0" smtClean="0"/>
              <a:t>Boire</a:t>
            </a:r>
          </a:p>
          <a:p>
            <a:pPr lvl="1"/>
            <a:r>
              <a:rPr lang="fr-FR" dirty="0" smtClean="0"/>
              <a:t>Etudier</a:t>
            </a:r>
          </a:p>
          <a:p>
            <a:pPr lvl="1"/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Classes et notions associées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Une classe =&gt; un </a:t>
            </a:r>
            <a:r>
              <a:rPr lang="fr-FR" dirty="0" err="1" smtClean="0"/>
              <a:t>blueprint</a:t>
            </a:r>
            <a:endParaRPr lang="fr-FR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155617"/>
              </p:ext>
            </p:extLst>
          </p:nvPr>
        </p:nvGraphicFramePr>
        <p:xfrm>
          <a:off x="4001055" y="3123002"/>
          <a:ext cx="1671462" cy="2560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462"/>
              </a:tblGrid>
              <a:tr h="292749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Etudiant</a:t>
                      </a:r>
                    </a:p>
                    <a:p>
                      <a:pPr algn="ctr"/>
                      <a:r>
                        <a:rPr lang="fr-FR" dirty="0" smtClean="0"/>
                        <a:t>(classe)</a:t>
                      </a:r>
                      <a:endParaRPr lang="fr-FR" dirty="0"/>
                    </a:p>
                  </a:txBody>
                  <a:tcPr/>
                </a:tc>
              </a:tr>
              <a:tr h="731873">
                <a:tc>
                  <a:txBody>
                    <a:bodyPr/>
                    <a:lstStyle/>
                    <a:p>
                      <a:r>
                        <a:rPr lang="fr-FR" dirty="0" smtClean="0"/>
                        <a:t>Nom</a:t>
                      </a:r>
                    </a:p>
                    <a:p>
                      <a:r>
                        <a:rPr lang="fr-FR" dirty="0" smtClean="0"/>
                        <a:t>Taux</a:t>
                      </a:r>
                    </a:p>
                  </a:txBody>
                  <a:tcPr/>
                </a:tc>
              </a:tr>
              <a:tr h="731873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se_presenter</a:t>
                      </a:r>
                      <a:r>
                        <a:rPr lang="fr-FR" dirty="0" smtClean="0"/>
                        <a:t>()</a:t>
                      </a:r>
                    </a:p>
                    <a:p>
                      <a:r>
                        <a:rPr lang="fr-FR" dirty="0" smtClean="0"/>
                        <a:t>parler()</a:t>
                      </a:r>
                    </a:p>
                    <a:p>
                      <a:r>
                        <a:rPr lang="fr-FR" dirty="0" smtClean="0"/>
                        <a:t>boire()</a:t>
                      </a:r>
                    </a:p>
                    <a:p>
                      <a:r>
                        <a:rPr lang="fr-FR" dirty="0" err="1" smtClean="0"/>
                        <a:t>etudier</a:t>
                      </a:r>
                      <a:r>
                        <a:rPr lang="fr-FR" dirty="0" smtClean="0"/>
                        <a:t>()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 descr="https://vignette.wikia.nocookie.net/jackyman225/images/c/c4/Stick_figure.gif/revision/latest?cb=201012180129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131" y="1354685"/>
            <a:ext cx="238125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i0.wp.com/www.beyondthenumber.org/wp-content/uploads/2014/07/woman-256-115.png?w=25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981" y="389589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/>
          <p:cNvSpPr/>
          <p:nvPr/>
        </p:nvSpPr>
        <p:spPr>
          <a:xfrm>
            <a:off x="9629522" y="1674348"/>
            <a:ext cx="1189529" cy="8757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Bob</a:t>
            </a:r>
          </a:p>
          <a:p>
            <a:pPr algn="ctr"/>
            <a:r>
              <a:rPr lang="fr-FR" dirty="0" smtClean="0"/>
              <a:t>(Objet)</a:t>
            </a:r>
            <a:endParaRPr lang="fr-FR" dirty="0"/>
          </a:p>
        </p:txBody>
      </p:sp>
      <p:sp>
        <p:nvSpPr>
          <p:cNvPr id="11" name="Oval 10"/>
          <p:cNvSpPr/>
          <p:nvPr/>
        </p:nvSpPr>
        <p:spPr>
          <a:xfrm>
            <a:off x="9629522" y="4580369"/>
            <a:ext cx="1189529" cy="87572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Alice</a:t>
            </a:r>
          </a:p>
          <a:p>
            <a:pPr algn="ctr"/>
            <a:r>
              <a:rPr lang="fr-FR" dirty="0" smtClean="0"/>
              <a:t>(Objet)</a:t>
            </a:r>
            <a:endParaRPr lang="fr-FR" dirty="0"/>
          </a:p>
        </p:txBody>
      </p:sp>
      <p:sp>
        <p:nvSpPr>
          <p:cNvPr id="12" name="Right Arrow 11"/>
          <p:cNvSpPr/>
          <p:nvPr/>
        </p:nvSpPr>
        <p:spPr>
          <a:xfrm rot="20114880">
            <a:off x="5887462" y="3122316"/>
            <a:ext cx="1772156" cy="192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ight Arrow 12"/>
          <p:cNvSpPr/>
          <p:nvPr/>
        </p:nvSpPr>
        <p:spPr>
          <a:xfrm rot="1055312">
            <a:off x="5950039" y="4560296"/>
            <a:ext cx="1772156" cy="192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86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fr-FR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Etudiant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fr-F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fr-FR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400" dirty="0"/>
              <a:t>Attention </a:t>
            </a:r>
            <a:r>
              <a:rPr lang="fr-FR" sz="2400" dirty="0" smtClean="0"/>
              <a:t>!</a:t>
            </a:r>
          </a:p>
          <a:p>
            <a:pPr lvl="1"/>
            <a:r>
              <a:rPr lang="fr-FR" sz="2000" dirty="0" smtClean="0"/>
              <a:t>Une majuscule (règle de codage)</a:t>
            </a:r>
          </a:p>
          <a:p>
            <a:pPr lvl="1"/>
            <a:r>
              <a:rPr lang="fr-FR" sz="2000" dirty="0" smtClean="0"/>
              <a:t>Un ‘</a:t>
            </a:r>
            <a:r>
              <a:rPr lang="fr-FR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fr-FR" sz="2000" dirty="0" smtClean="0"/>
              <a:t>’</a:t>
            </a:r>
            <a:endParaRPr lang="fr-FR" sz="2000" dirty="0"/>
          </a:p>
          <a:p>
            <a:endParaRPr lang="fr-FR" dirty="0" smtClean="0"/>
          </a:p>
          <a:p>
            <a:r>
              <a:rPr lang="fr-FR" dirty="0" smtClean="0"/>
              <a:t>Et dans mon main :</a:t>
            </a:r>
          </a:p>
          <a:p>
            <a:pPr lvl="1"/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Etudiant Bob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Alice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//Deux instances d’Etudiant</a:t>
            </a:r>
            <a:endParaRPr lang="fr-FR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Classes et notions associées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Comment on fait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876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attributs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076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Ce qui définit l’objet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Pour Etudiant :</a:t>
            </a:r>
          </a:p>
          <a:p>
            <a:pPr lvl="1"/>
            <a:r>
              <a:rPr lang="fr-FR" dirty="0" smtClean="0"/>
              <a:t>Son nom</a:t>
            </a:r>
          </a:p>
          <a:p>
            <a:pPr lvl="1"/>
            <a:r>
              <a:rPr lang="fr-FR" dirty="0" smtClean="0"/>
              <a:t>Son taux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Classes et notions associées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C’est quoi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04084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fr-FR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Etudiant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fr-FR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fr-F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nom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fr-FR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fr-F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taux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FR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fr-FR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 smtClean="0"/>
          </a:p>
          <a:p>
            <a:r>
              <a:rPr lang="fr-FR" dirty="0" smtClean="0"/>
              <a:t>Quasiment comme dans les structures</a:t>
            </a:r>
          </a:p>
          <a:p>
            <a:pPr lvl="1"/>
            <a:r>
              <a:rPr lang="fr-FR" dirty="0" smtClean="0">
                <a:solidFill>
                  <a:srgbClr val="D406BB"/>
                </a:solidFill>
              </a:rPr>
              <a:t>Assistant : Une classe Etudiant, et on affiche son nom STP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Classes et notions associées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attributs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533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fr-FR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Etudiant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fr-FR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fr-F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nom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fr-FR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fr-F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taux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FR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fr-FR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 smtClean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Classes et notions associées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attributs</a:t>
            </a:r>
            <a:endParaRPr lang="fr-F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611" y="2529124"/>
            <a:ext cx="3810000" cy="1543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875" y="4509735"/>
            <a:ext cx="5357950" cy="88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28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Encapsulation =&gt; Masquage.</a:t>
            </a:r>
          </a:p>
          <a:p>
            <a:r>
              <a:rPr lang="fr-FR" dirty="0" smtClean="0"/>
              <a:t>Par défaut, tout est caché =&gt; </a:t>
            </a:r>
            <a:r>
              <a:rPr lang="fr-FR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endParaRPr lang="fr-FR" b="1" dirty="0" smtClean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dirty="0"/>
              <a:t>Accessible uniquement par la classe</a:t>
            </a:r>
          </a:p>
          <a:p>
            <a:endParaRPr lang="fr-FR" dirty="0" smtClean="0"/>
          </a:p>
          <a:p>
            <a:r>
              <a:rPr lang="fr-FR" dirty="0" smtClean="0"/>
              <a:t>Il faut donc utiliser un mot clé pour donner l’accès à tout le monde =&gt; </a:t>
            </a:r>
            <a:r>
              <a:rPr lang="fr-FR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</a:p>
          <a:p>
            <a:endParaRPr lang="fr-FR" b="1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/>
              <a:t>D’autres existent, on verra plus tard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Classes et notions associées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portée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450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fr-FR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Etudiant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fr-FR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fr-F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fr-F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fr-F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nom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FR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fr-FR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fr-F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taux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FR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fr-FR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 smtClean="0"/>
          </a:p>
          <a:p>
            <a:r>
              <a:rPr lang="fr-FR" dirty="0" smtClean="0"/>
              <a:t>Manque l’initialisation…</a:t>
            </a:r>
          </a:p>
          <a:p>
            <a:pPr lvl="1"/>
            <a:r>
              <a:rPr lang="fr-FR" dirty="0" smtClean="0">
                <a:solidFill>
                  <a:srgbClr val="D406BB"/>
                </a:solidFill>
              </a:rPr>
              <a:t>Assistant !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Classes et notions associées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attributs</a:t>
            </a:r>
            <a:endParaRPr lang="fr-F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591" y="2530394"/>
            <a:ext cx="3810000" cy="1543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916" y="4628873"/>
            <a:ext cx="394335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472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fr-FR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Etudiant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fr-FR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fr-F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fr-F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fr-F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nom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FR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fr-FR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_taux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fr-FR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 smtClean="0"/>
          </a:p>
          <a:p>
            <a:r>
              <a:rPr lang="fr-FR" dirty="0" smtClean="0"/>
              <a:t>Trop facile….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Classes et notions associées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attributs initialisation.</a:t>
            </a:r>
            <a:endParaRPr lang="fr-F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217" y="3465118"/>
            <a:ext cx="374332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131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Il y a une raison pour laquelle par défaut, tout est en </a:t>
            </a:r>
            <a:r>
              <a:rPr lang="fr-FR" dirty="0" err="1" smtClean="0"/>
              <a:t>private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r>
              <a:rPr lang="fr-FR" dirty="0" smtClean="0"/>
              <a:t>Exemple : nom, taux</a:t>
            </a:r>
          </a:p>
          <a:p>
            <a:endParaRPr lang="fr-FR" dirty="0" smtClean="0"/>
          </a:p>
          <a:p>
            <a:r>
              <a:rPr lang="fr-FR" dirty="0" smtClean="0"/>
              <a:t>Donc les attributs : toujours </a:t>
            </a:r>
            <a:r>
              <a:rPr lang="fr-FR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fr-FR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endParaRPr lang="fr-FR" b="1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/>
              <a:t>Mais du coup, on fait </a:t>
            </a:r>
            <a:r>
              <a:rPr lang="fr-FR" dirty="0" smtClean="0"/>
              <a:t>comment ?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Classes et notions associées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19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Encapsulation 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730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 C ++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Classes et notions associées</a:t>
            </a:r>
          </a:p>
        </p:txBody>
      </p:sp>
    </p:spTree>
    <p:extLst>
      <p:ext uri="{BB962C8B-B14F-4D97-AF65-F5344CB8AC3E}">
        <p14:creationId xmlns:p14="http://schemas.microsoft.com/office/powerpoint/2010/main" val="18467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méthodes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675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Ce que peut faire mon objet (des fonctions).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Pour Etudiant :</a:t>
            </a:r>
          </a:p>
          <a:p>
            <a:pPr lvl="1"/>
            <a:r>
              <a:rPr lang="fr-FR" dirty="0" err="1" smtClean="0"/>
              <a:t>se_presenter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parler()</a:t>
            </a:r>
          </a:p>
          <a:p>
            <a:pPr lvl="1"/>
            <a:r>
              <a:rPr lang="fr-FR" dirty="0"/>
              <a:t>boire()</a:t>
            </a:r>
          </a:p>
          <a:p>
            <a:pPr lvl="1"/>
            <a:r>
              <a:rPr lang="fr-FR" dirty="0" err="1"/>
              <a:t>etudier</a:t>
            </a:r>
            <a:r>
              <a:rPr lang="fr-FR" dirty="0"/>
              <a:t>()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Classes et notions associées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21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C’est quoi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294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fr-FR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lass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Etudiant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fr-FR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se_presenter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FR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fr-FR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 m'appelle </a:t>
            </a:r>
            <a:r>
              <a:rPr lang="fr-FR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fr-F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fr-FR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fr-FR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 </a:t>
            </a:r>
            <a:r>
              <a:rPr lang="fr-FR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j'ai "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fr-F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taux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fr-FR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g/L."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fr-FR" b="1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FR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fr-FR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fr-FR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 smtClean="0"/>
          </a:p>
          <a:p>
            <a:r>
              <a:rPr lang="fr-FR" dirty="0" smtClean="0"/>
              <a:t>Dans la classe (ou mieux un .h, on y vient)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Classes et notions associées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22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méthodes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117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main.cpp</a:t>
            </a:r>
          </a:p>
          <a:p>
            <a:pPr lvl="1"/>
            <a:r>
              <a:rPr lang="fr-FR" dirty="0"/>
              <a:t>Les interactions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Etudiant</a:t>
            </a:r>
            <a:r>
              <a:rPr lang="fr-FR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</a:p>
          <a:p>
            <a:pPr lvl="1"/>
            <a:r>
              <a:rPr lang="fr-FR" dirty="0" smtClean="0"/>
              <a:t>L’implémentation des méthodes</a:t>
            </a:r>
            <a:endParaRPr lang="fr-FR" b="1" dirty="0" smtClean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Etudiant</a:t>
            </a:r>
            <a:r>
              <a:rPr lang="fr-FR" b="1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endParaRPr lang="fr-FR" b="1" dirty="0" smtClean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dirty="0" smtClean="0"/>
              <a:t>Le prototype de la classe</a:t>
            </a:r>
            <a:endParaRPr lang="fr-FR" dirty="0"/>
          </a:p>
          <a:p>
            <a:pPr marL="457200" lvl="1" indent="0">
              <a:buNone/>
            </a:pPr>
            <a:endParaRPr lang="fr-FR" b="1" dirty="0" smtClean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Classes et notions associées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23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Répartition des fichiers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799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828000" y="1620000"/>
            <a:ext cx="5737900" cy="4351338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2 </a:t>
            </a:r>
            <a:r>
              <a:rPr lang="fr-FR" dirty="0" smtClean="0"/>
              <a:t>fichiers pour CHAQUE classe 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Un pour le code :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classe</a:t>
            </a:r>
            <a:r>
              <a:rPr lang="fr-FR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endParaRPr lang="fr-FR" b="1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dirty="0"/>
              <a:t>Un pour les prototypes :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classe</a:t>
            </a:r>
            <a:r>
              <a:rPr lang="fr-FR" b="1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endParaRPr lang="fr-FR" b="1" dirty="0" smtClean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smtClean="0"/>
              <a:t>Attention !</a:t>
            </a:r>
            <a:endParaRPr lang="fr-FR" dirty="0"/>
          </a:p>
          <a:p>
            <a:pPr lvl="1"/>
            <a:r>
              <a:rPr lang="fr-FR" dirty="0" smtClean="0"/>
              <a:t>La classe entière est dans le .h</a:t>
            </a:r>
          </a:p>
          <a:p>
            <a:pPr lvl="1"/>
            <a:r>
              <a:rPr lang="fr-FR" dirty="0"/>
              <a:t>Le code des fonctions est dans le .</a:t>
            </a:r>
            <a:r>
              <a:rPr lang="fr-FR" dirty="0" err="1"/>
              <a:t>cpp</a:t>
            </a:r>
            <a:endParaRPr lang="fr-FR" dirty="0"/>
          </a:p>
          <a:p>
            <a:r>
              <a:rPr lang="fr-FR" dirty="0" smtClean="0"/>
              <a:t>Dans le .</a:t>
            </a:r>
            <a:r>
              <a:rPr lang="fr-FR" dirty="0" err="1" smtClean="0"/>
              <a:t>cpp</a:t>
            </a:r>
            <a:endParaRPr lang="fr-FR" dirty="0" smtClean="0"/>
          </a:p>
          <a:p>
            <a:pPr lvl="1"/>
            <a:r>
              <a:rPr lang="fr-FR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fr-FR" b="1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fr-FR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fr-FR" b="1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Classe.h</a:t>
            </a:r>
            <a:r>
              <a:rPr lang="fr-FR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lvl="1"/>
            <a:r>
              <a:rPr lang="fr-FR" b="1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Classe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fr-FR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methode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fr-FR" dirty="0" smtClean="0">
              <a:solidFill>
                <a:srgbClr val="C00000"/>
              </a:solidFill>
            </a:endParaRPr>
          </a:p>
          <a:p>
            <a:r>
              <a:rPr lang="fr-FR" dirty="0" smtClean="0"/>
              <a:t>Dans le .h</a:t>
            </a:r>
          </a:p>
          <a:p>
            <a:pPr lvl="1"/>
            <a:r>
              <a:rPr lang="fr-FR" dirty="0" smtClean="0"/>
              <a:t>Eviter le </a:t>
            </a:r>
            <a:r>
              <a:rPr lang="fr-FR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fr-FR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fr-FR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fr-FR" dirty="0">
                <a:solidFill>
                  <a:schemeClr val="accent6"/>
                </a:solidFill>
              </a:rPr>
              <a:t> </a:t>
            </a:r>
            <a:endParaRPr lang="fr-FR" dirty="0"/>
          </a:p>
          <a:p>
            <a:pPr lvl="1"/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Classes et notions associées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24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Répartition des fichiers</a:t>
            </a:r>
            <a:endParaRPr lang="fr-FR" dirty="0"/>
          </a:p>
        </p:txBody>
      </p:sp>
      <p:sp>
        <p:nvSpPr>
          <p:cNvPr id="6" name="Espace réservé du contenu 1"/>
          <p:cNvSpPr txBox="1">
            <a:spLocks/>
          </p:cNvSpPr>
          <p:nvPr/>
        </p:nvSpPr>
        <p:spPr>
          <a:xfrm>
            <a:off x="6565900" y="1550900"/>
            <a:ext cx="44675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95CB15"/>
              </a:buClr>
              <a:buSzPct val="120000"/>
              <a:buFont typeface="Arial" panose="020B0604020202020204" pitchFamily="34" charset="0"/>
              <a:buChar char="•"/>
              <a:defRPr sz="2800" kern="1200">
                <a:solidFill>
                  <a:srgbClr val="3F4444"/>
                </a:solidFill>
                <a:latin typeface="Eurostile" panose="020B050402020205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120000"/>
              <a:buFont typeface="Eurostile" panose="020B0504020202050204" pitchFamily="34" charset="0"/>
              <a:buChar char="›"/>
              <a:defRPr sz="2400" kern="1200">
                <a:solidFill>
                  <a:srgbClr val="3F4444"/>
                </a:solidFill>
                <a:latin typeface="Eurostile" panose="020B050402020205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Eurostile" panose="020B0504020202050204" pitchFamily="34" charset="0"/>
              <a:buChar char="–"/>
              <a:defRPr sz="2000" kern="1200">
                <a:solidFill>
                  <a:srgbClr val="3F4444"/>
                </a:solidFill>
                <a:latin typeface="Eurostile" panose="020B050402020205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F4444"/>
                </a:solidFill>
                <a:latin typeface="Eurostile" panose="020B050402020205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3F4444"/>
                </a:solidFill>
                <a:latin typeface="Eurostile" panose="020B050402020205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>
                <a:solidFill>
                  <a:srgbClr val="D406BB"/>
                </a:solidFill>
              </a:rPr>
              <a:t>Assistant !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2464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main.cpp</a:t>
            </a:r>
          </a:p>
          <a:p>
            <a:pPr lvl="1"/>
            <a:r>
              <a:rPr lang="fr-FR" dirty="0"/>
              <a:t>Les interactions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Etudiant</a:t>
            </a:r>
            <a:r>
              <a:rPr lang="fr-FR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</a:p>
          <a:p>
            <a:pPr lvl="1"/>
            <a:endParaRPr lang="fr-FR" b="1" dirty="0" smtClean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FR" b="1" dirty="0" smtClean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Etudiant</a:t>
            </a:r>
            <a:r>
              <a:rPr lang="fr-FR" b="1" dirty="0" err="1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endParaRPr lang="fr-FR" b="1" dirty="0" smtClean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fr-FR" b="1" dirty="0" smtClean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Classes et notions associées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25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Répartition des fichiers</a:t>
            </a:r>
            <a:endParaRPr lang="fr-FR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487" y="4211279"/>
            <a:ext cx="2846765" cy="191049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429" y="2387600"/>
            <a:ext cx="7490171" cy="148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30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 vous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Allez, on se réveille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799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Comment faire pour initialiser le nom, le taux… ?</a:t>
            </a:r>
          </a:p>
          <a:p>
            <a:r>
              <a:rPr lang="fr-FR" b="1" dirty="0" smtClean="0"/>
              <a:t>15 min</a:t>
            </a:r>
          </a:p>
          <a:p>
            <a:endParaRPr lang="fr-FR" dirty="0"/>
          </a:p>
          <a:p>
            <a:r>
              <a:rPr lang="fr-FR" dirty="0" smtClean="0"/>
              <a:t>Attention !</a:t>
            </a:r>
          </a:p>
          <a:p>
            <a:pPr lvl="1"/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oid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initialiser(…)</a:t>
            </a:r>
          </a:p>
          <a:p>
            <a:pPr lvl="1"/>
            <a:r>
              <a:rPr lang="fr-FR" dirty="0" smtClean="0"/>
              <a:t>Je veux le séparer dans un .h et un .</a:t>
            </a:r>
            <a:r>
              <a:rPr lang="fr-FR" dirty="0" err="1" smtClean="0"/>
              <a:t>cpp</a:t>
            </a:r>
            <a:endParaRPr lang="fr-FR" dirty="0" smtClean="0"/>
          </a:p>
          <a:p>
            <a:pPr lvl="1"/>
            <a:r>
              <a:rPr lang="fr-FR" dirty="0" smtClean="0"/>
              <a:t>Je veux le faire même si je n’ai pas toutes les infos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Classes et notions associées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27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Du coup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012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864000" y="1620000"/>
            <a:ext cx="1078043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//Dans le .h</a:t>
            </a:r>
          </a:p>
          <a:p>
            <a:pPr marL="0" indent="0">
              <a:buNone/>
            </a:pPr>
            <a:r>
              <a:rPr lang="fr-FR" sz="2000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sz="20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initialiser</a:t>
            </a:r>
            <a:r>
              <a:rPr lang="fr-FR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fr-FR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_nom</a:t>
            </a:r>
            <a:r>
              <a:rPr lang="fr-FR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fr-FR" sz="20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"Henry"</a:t>
            </a:r>
            <a:r>
              <a:rPr lang="fr-FR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fr-FR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fr-FR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_taux </a:t>
            </a:r>
            <a:r>
              <a:rPr lang="fr-FR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sz="20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smtClean="0">
                <a:solidFill>
                  <a:srgbClr val="D406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fr-FR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fr-FR" sz="2000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0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//Dans le </a:t>
            </a:r>
            <a:r>
              <a:rPr lang="fr-FR" sz="2000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sz="2000" dirty="0" err="1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endParaRPr lang="fr-FR" sz="20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000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sz="20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Etudiant</a:t>
            </a:r>
            <a:r>
              <a:rPr lang="fr-FR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fr-FR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initialiser</a:t>
            </a:r>
            <a:r>
              <a:rPr lang="fr-FR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fr-FR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  <a:r>
              <a:rPr lang="fr-FR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</a:t>
            </a:r>
            <a:r>
              <a:rPr lang="fr-FR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,</a:t>
            </a:r>
            <a:r>
              <a:rPr lang="fr-FR" sz="2000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fr-FR" sz="2000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_taux</a:t>
            </a:r>
            <a:r>
              <a:rPr lang="fr-FR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2000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//Pas de valeurs par défaut</a:t>
            </a:r>
          </a:p>
          <a:p>
            <a:pPr marL="0" indent="0">
              <a:buNone/>
            </a:pPr>
            <a:r>
              <a:rPr lang="fr-FR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fr-FR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nom</a:t>
            </a:r>
            <a:r>
              <a:rPr lang="fr-FR" sz="20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_nom</a:t>
            </a:r>
            <a:r>
              <a:rPr lang="fr-FR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FR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taux </a:t>
            </a:r>
            <a:r>
              <a:rPr lang="fr-FR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_taux</a:t>
            </a:r>
            <a:r>
              <a:rPr lang="fr-FR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FR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Classes et notions associées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28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Méthodes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753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Et la portée des méthodes ?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Pour Etudiant il nous reste:</a:t>
            </a:r>
          </a:p>
          <a:p>
            <a:pPr lvl="1"/>
            <a:r>
              <a:rPr lang="fr-FR" dirty="0" smtClean="0"/>
              <a:t>boire() augmente le </a:t>
            </a:r>
            <a:r>
              <a:rPr lang="fr-FR" dirty="0"/>
              <a:t>taux</a:t>
            </a:r>
          </a:p>
          <a:p>
            <a:pPr lvl="1"/>
            <a:r>
              <a:rPr lang="fr-FR" dirty="0" err="1"/>
              <a:t>etudier</a:t>
            </a:r>
            <a:r>
              <a:rPr lang="fr-FR" dirty="0" smtClean="0"/>
              <a:t>() diminue le taux</a:t>
            </a:r>
          </a:p>
          <a:p>
            <a:pPr lvl="1"/>
            <a:r>
              <a:rPr lang="fr-FR" dirty="0"/>
              <a:t>parler() dépend du taux</a:t>
            </a:r>
          </a:p>
          <a:p>
            <a:pPr lvl="1"/>
            <a:endParaRPr lang="fr-FR" dirty="0" smtClean="0"/>
          </a:p>
          <a:p>
            <a:r>
              <a:rPr lang="fr-FR" dirty="0" smtClean="0">
                <a:solidFill>
                  <a:srgbClr val="D406BB"/>
                </a:solidFill>
              </a:rPr>
              <a:t>Assistant !</a:t>
            </a:r>
            <a:endParaRPr lang="fr-FR" dirty="0">
              <a:solidFill>
                <a:srgbClr val="D406BB"/>
              </a:solidFill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Classes et notions associées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29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méthodes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25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fr-FR" sz="3200" b="1" dirty="0" smtClean="0"/>
          </a:p>
          <a:p>
            <a:pPr marL="0" indent="0" algn="ctr">
              <a:buNone/>
            </a:pPr>
            <a:endParaRPr lang="fr-FR" sz="3200" b="1" dirty="0"/>
          </a:p>
          <a:p>
            <a:pPr marL="0" indent="0" algn="ctr">
              <a:buNone/>
            </a:pPr>
            <a:r>
              <a:rPr lang="fr-FR" sz="3200" b="1" dirty="0" smtClean="0"/>
              <a:t>Les informations contenus dans ce support</a:t>
            </a:r>
          </a:p>
          <a:p>
            <a:pPr marL="0" indent="0" algn="ctr">
              <a:buNone/>
            </a:pPr>
            <a:r>
              <a:rPr lang="fr-FR" sz="3200" b="1" dirty="0" smtClean="0"/>
              <a:t>sont susceptibles de révisions ultérieures.</a:t>
            </a:r>
            <a:endParaRPr lang="fr-FR" sz="3200" b="1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Note importante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131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864000" y="1620000"/>
            <a:ext cx="10780439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sz="20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//Dans le .h</a:t>
            </a:r>
          </a:p>
          <a:p>
            <a:pPr marL="0" indent="0">
              <a:buNone/>
            </a:pPr>
            <a:r>
              <a:rPr lang="fr-FR" sz="2000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sz="20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boire </a:t>
            </a:r>
            <a:r>
              <a:rPr lang="fr-FR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fr-FR" sz="2000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sz="20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etudier</a:t>
            </a:r>
            <a:r>
              <a:rPr lang="fr-FR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fr-FR" sz="2000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0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//Dans le </a:t>
            </a:r>
            <a:r>
              <a:rPr lang="fr-FR" sz="2000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sz="2000" dirty="0" err="1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endParaRPr lang="fr-FR" sz="20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000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sz="20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Etudiant</a:t>
            </a:r>
            <a:r>
              <a:rPr lang="fr-FR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boire </a:t>
            </a:r>
            <a:r>
              <a:rPr lang="fr-FR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taux </a:t>
            </a:r>
            <a:r>
              <a:rPr lang="fr-FR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taux </a:t>
            </a:r>
            <a:r>
              <a:rPr lang="fr-FR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fr-FR" sz="2000" dirty="0" smtClean="0">
                <a:solidFill>
                  <a:srgbClr val="D406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0.2</a:t>
            </a:r>
            <a:r>
              <a:rPr lang="fr-FR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FR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fr-FR" sz="20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sz="20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Etudiant</a:t>
            </a:r>
            <a:r>
              <a:rPr lang="fr-FR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fr-FR" sz="20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etudier</a:t>
            </a:r>
            <a:r>
              <a:rPr lang="fr-FR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fr-FR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taux </a:t>
            </a:r>
            <a:r>
              <a:rPr lang="fr-FR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taux </a:t>
            </a:r>
            <a:r>
              <a:rPr lang="fr-FR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fr-FR" sz="2000" dirty="0" smtClean="0">
                <a:solidFill>
                  <a:srgbClr val="D406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0.1</a:t>
            </a:r>
            <a:r>
              <a:rPr lang="fr-FR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fr-FR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fr-FR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Classes et notions associées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30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Boire ou étudier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981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864000" y="1620000"/>
            <a:ext cx="10780439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sz="20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//Dans le .h</a:t>
            </a:r>
          </a:p>
          <a:p>
            <a:pPr marL="0" indent="0">
              <a:buNone/>
            </a:pPr>
            <a:r>
              <a:rPr lang="fr-FR" sz="2000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sz="20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parler</a:t>
            </a:r>
            <a:r>
              <a:rPr lang="fr-FR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fr-FR" sz="2000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0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//Dans le </a:t>
            </a:r>
            <a:r>
              <a:rPr lang="fr-FR" sz="2000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FR" sz="2000" dirty="0" err="1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endParaRPr lang="fr-FR" sz="2000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0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sz="20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Etudiant</a:t>
            </a:r>
            <a:r>
              <a:rPr lang="fr-FR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parler</a:t>
            </a:r>
            <a:r>
              <a:rPr lang="fr-FR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fr-FR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taux</a:t>
            </a:r>
            <a:r>
              <a:rPr lang="fr-FR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lang="fr-FR" sz="2000" dirty="0">
                <a:solidFill>
                  <a:srgbClr val="D406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fr-FR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fr-FR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taux</a:t>
            </a:r>
            <a:r>
              <a:rPr lang="fr-FR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fr-FR" sz="2000" dirty="0">
                <a:solidFill>
                  <a:srgbClr val="D406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fr-FR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FR" sz="20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fr-FR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</a:t>
            </a:r>
            <a:r>
              <a:rPr lang="fr-FR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fr-FR" sz="20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: Parle moins vite..."</a:t>
            </a:r>
            <a:r>
              <a:rPr lang="fr-FR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fr-FR" sz="20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0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fr-FR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</a:t>
            </a:r>
            <a:r>
              <a:rPr lang="fr-FR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fr-FR" sz="20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taux</a:t>
            </a:r>
            <a:r>
              <a:rPr lang="fr-FR" sz="2000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fr-FR" sz="2000" dirty="0">
                <a:solidFill>
                  <a:srgbClr val="D406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fr-FR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FR" sz="20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fr-FR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</a:t>
            </a:r>
            <a:r>
              <a:rPr lang="fr-FR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fr-FR" sz="20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:Je suis bien !" </a:t>
            </a:r>
            <a:r>
              <a:rPr lang="fr-FR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fr-FR" sz="20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0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fr-FR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FR" sz="20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fr-FR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</a:t>
            </a:r>
            <a:r>
              <a:rPr lang="fr-FR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fr-FR" sz="20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:#YOLO SWAG"</a:t>
            </a:r>
            <a:r>
              <a:rPr lang="fr-FR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fr-FR" sz="20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Classes et notions associées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31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Parler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8834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Mais du coup si je veux modifier une seule info, </a:t>
            </a:r>
          </a:p>
          <a:p>
            <a:pPr marL="0" indent="0">
              <a:buNone/>
            </a:pPr>
            <a:r>
              <a:rPr lang="fr-FR" dirty="0" smtClean="0"/>
              <a:t>	ou bien obtenir cette info?</a:t>
            </a:r>
          </a:p>
          <a:p>
            <a:endParaRPr lang="fr-FR" dirty="0"/>
          </a:p>
          <a:p>
            <a:r>
              <a:rPr lang="fr-FR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fr-FR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getNom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fr-FR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fr-FR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</a:t>
            </a:r>
            <a:r>
              <a:rPr lang="fr-FR" b="1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setNom</a:t>
            </a:r>
            <a:r>
              <a:rPr lang="fr-FR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_nom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fr-FR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getTaux</a:t>
            </a:r>
            <a:r>
              <a:rPr lang="fr-FR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fr-FR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setTaux</a:t>
            </a:r>
            <a:r>
              <a:rPr lang="fr-FR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fr-FR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_taux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Classes et notions associées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32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Bon la suite…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5556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Attention !</a:t>
            </a:r>
          </a:p>
          <a:p>
            <a:pPr lvl="1"/>
            <a:r>
              <a:rPr lang="fr-FR" dirty="0"/>
              <a:t>C’est </a:t>
            </a:r>
            <a:r>
              <a:rPr lang="fr-FR" dirty="0" smtClean="0"/>
              <a:t>utilisé extrêmement fréquemment, </a:t>
            </a:r>
            <a:endParaRPr lang="fr-FR" dirty="0"/>
          </a:p>
          <a:p>
            <a:pPr lvl="1"/>
            <a:r>
              <a:rPr lang="fr-FR" dirty="0"/>
              <a:t>mais de plus en plus </a:t>
            </a:r>
            <a:r>
              <a:rPr lang="fr-FR" dirty="0" smtClean="0"/>
              <a:t>délaissé</a:t>
            </a:r>
          </a:p>
          <a:p>
            <a:pPr lvl="1"/>
            <a:endParaRPr lang="fr-FR" dirty="0"/>
          </a:p>
          <a:p>
            <a:r>
              <a:rPr lang="fr-FR" dirty="0"/>
              <a:t>Pourquoi ?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Classes et notions associées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33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Getters Setters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957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constructeurs et destructeurs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813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On aimerais bien pouvoir initialiser l’objet au début, à sa création.</a:t>
            </a:r>
          </a:p>
          <a:p>
            <a:endParaRPr lang="fr-FR" b="1" dirty="0"/>
          </a:p>
          <a:p>
            <a:r>
              <a:rPr lang="fr-FR" b="1" dirty="0" smtClean="0"/>
              <a:t>On a :</a:t>
            </a:r>
          </a:p>
          <a:p>
            <a:pPr lvl="1"/>
            <a:r>
              <a:rPr lang="fr-FR" dirty="0" smtClean="0"/>
              <a:t>Cette notation : </a:t>
            </a:r>
            <a:r>
              <a:rPr lang="fr-FR" b="1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chaine</a:t>
            </a:r>
            <a:r>
              <a:rPr lang="fr-FR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"Bonjour"</a:t>
            </a:r>
            <a:r>
              <a:rPr lang="fr-FR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fr-FR" dirty="0"/>
              <a:t>Avec : </a:t>
            </a:r>
            <a:r>
              <a:rPr lang="fr-FR" dirty="0" smtClean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instance</a:t>
            </a:r>
            <a:r>
              <a:rPr lang="fr-FR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parametres</a:t>
            </a:r>
            <a:r>
              <a:rPr lang="fr-FR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F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fr-FR" dirty="0" smtClean="0"/>
              <a:t>Et :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instance</a:t>
            </a:r>
            <a:r>
              <a:rPr lang="fr-FR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parametres</a:t>
            </a:r>
            <a:r>
              <a:rPr lang="fr-FR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/>
              <a:t>ressemble BEAUCOUP à une fonction</a:t>
            </a:r>
          </a:p>
          <a:p>
            <a:pPr lvl="1"/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Classes et notions associées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35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Problème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562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Il existe une fonction exécutée à la </a:t>
            </a:r>
            <a:r>
              <a:rPr lang="fr-FR" b="1" i="1" dirty="0" smtClean="0"/>
              <a:t>création</a:t>
            </a:r>
            <a:r>
              <a:rPr lang="fr-FR" dirty="0" smtClean="0"/>
              <a:t> de l’objet</a:t>
            </a:r>
          </a:p>
          <a:p>
            <a:pPr lvl="1"/>
            <a:r>
              <a:rPr lang="fr-FR" dirty="0" smtClean="0"/>
              <a:t>Le constructeur</a:t>
            </a:r>
          </a:p>
          <a:p>
            <a:endParaRPr lang="fr-FR" dirty="0" smtClean="0"/>
          </a:p>
          <a:p>
            <a:r>
              <a:rPr lang="fr-FR" dirty="0" smtClean="0"/>
              <a:t>Et </a:t>
            </a:r>
            <a:r>
              <a:rPr lang="fr-FR" dirty="0"/>
              <a:t>une exécutée à la </a:t>
            </a:r>
            <a:r>
              <a:rPr lang="fr-FR" b="1" i="1" dirty="0"/>
              <a:t>destruction</a:t>
            </a:r>
            <a:r>
              <a:rPr lang="fr-FR" dirty="0"/>
              <a:t> de </a:t>
            </a:r>
            <a:r>
              <a:rPr lang="fr-FR" dirty="0" smtClean="0"/>
              <a:t>l’objet</a:t>
            </a:r>
          </a:p>
          <a:p>
            <a:pPr lvl="1"/>
            <a:r>
              <a:rPr lang="fr-FR" dirty="0" smtClean="0"/>
              <a:t>Le destructeur</a:t>
            </a:r>
            <a:endParaRPr lang="fr-FR" dirty="0"/>
          </a:p>
          <a:p>
            <a:pPr lvl="1"/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Classes et notions associées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36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Mécanique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959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Classe()</a:t>
            </a:r>
          </a:p>
          <a:p>
            <a:pPr lvl="1"/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Etudiant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//.h</a:t>
            </a:r>
          </a:p>
          <a:p>
            <a:pPr lvl="1"/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Etudiant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Etudiant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(){…}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//.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endParaRPr lang="fr-FR" dirty="0" smtClean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FR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smtClean="0"/>
              <a:t>Attention ! Rien devant (pas de </a:t>
            </a:r>
            <a:r>
              <a:rPr lang="fr-FR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dirty="0" smtClean="0"/>
              <a:t>)</a:t>
            </a:r>
            <a:endParaRPr lang="fr-FR" dirty="0"/>
          </a:p>
          <a:p>
            <a:pPr lvl="1"/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Classes et notions associées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37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Constructeur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8500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~Classe()</a:t>
            </a:r>
          </a:p>
          <a:p>
            <a:pPr lvl="1"/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Etudiant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//.h</a:t>
            </a:r>
          </a:p>
          <a:p>
            <a:pPr lvl="1"/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Etudiant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::~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Etudiant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(){…}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//.</a:t>
            </a:r>
            <a:r>
              <a:rPr lang="fr-FR" dirty="0" err="1" smtClean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endParaRPr lang="fr-FR" dirty="0" smtClean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FR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smtClean="0"/>
              <a:t>Attention ! Rien devant (pas de </a:t>
            </a:r>
            <a:r>
              <a:rPr lang="fr-FR" b="1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fr-FR" dirty="0" smtClean="0"/>
              <a:t>), mais un ~</a:t>
            </a:r>
            <a:endParaRPr lang="fr-FR" dirty="0"/>
          </a:p>
          <a:p>
            <a:pPr lvl="1"/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Classes et notions associées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38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Destructeur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153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On veut un message me disant </a:t>
            </a:r>
          </a:p>
          <a:p>
            <a:pPr lvl="1"/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fr-FR" dirty="0" smtClean="0"/>
              <a:t>Etudiant </a:t>
            </a:r>
            <a:r>
              <a:rPr lang="fr-FR" dirty="0" err="1" smtClean="0"/>
              <a:t>cree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fr-FR" dirty="0" smtClean="0"/>
              <a:t> quand on construit un Etudiant</a:t>
            </a:r>
          </a:p>
          <a:p>
            <a:pPr lvl="1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fr-FR" dirty="0" smtClean="0"/>
              <a:t>Etudiant détruit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fr-FR" dirty="0" smtClean="0"/>
              <a:t> quand on détruit un Etudiant</a:t>
            </a:r>
          </a:p>
          <a:p>
            <a:r>
              <a:rPr lang="fr-FR" dirty="0" smtClean="0"/>
              <a:t>Et on teste !</a:t>
            </a:r>
          </a:p>
          <a:p>
            <a:pPr lvl="1"/>
            <a:endParaRPr lang="fr-FR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Classes et notions associées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39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D406BB"/>
                </a:solidFill>
              </a:rPr>
              <a:t>Assistant !</a:t>
            </a:r>
            <a:endParaRPr lang="fr-FR" dirty="0">
              <a:solidFill>
                <a:srgbClr val="D406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03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Une classe QQC?</a:t>
            </a:r>
          </a:p>
          <a:p>
            <a:r>
              <a:rPr lang="fr-FR" dirty="0" smtClean="0"/>
              <a:t>Attributs</a:t>
            </a:r>
          </a:p>
          <a:p>
            <a:r>
              <a:rPr lang="fr-FR" dirty="0" smtClean="0"/>
              <a:t>Portée</a:t>
            </a:r>
          </a:p>
          <a:p>
            <a:r>
              <a:rPr lang="fr-FR" dirty="0" smtClean="0"/>
              <a:t>Méthodes</a:t>
            </a:r>
          </a:p>
          <a:p>
            <a:r>
              <a:rPr lang="fr-FR" dirty="0" smtClean="0"/>
              <a:t>Getter/Setter</a:t>
            </a:r>
          </a:p>
          <a:p>
            <a:r>
              <a:rPr lang="fr-FR" dirty="0" smtClean="0"/>
              <a:t>Constructeur</a:t>
            </a:r>
          </a:p>
          <a:p>
            <a:r>
              <a:rPr lang="fr-FR" dirty="0" smtClean="0"/>
              <a:t>Destructeur</a:t>
            </a:r>
          </a:p>
          <a:p>
            <a:endParaRPr lang="fr-FR" dirty="0" smtClean="0"/>
          </a:p>
          <a:p>
            <a:endParaRPr lang="fr-FR" dirty="0"/>
          </a:p>
          <a:p>
            <a:pPr lvl="1"/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Classes et notions associées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 de la séance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076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On sait que l’on peut surcharger des fonctions (signature…)</a:t>
            </a:r>
          </a:p>
          <a:p>
            <a:endParaRPr lang="fr-FR" dirty="0"/>
          </a:p>
          <a:p>
            <a:r>
              <a:rPr lang="fr-FR" dirty="0" smtClean="0"/>
              <a:t>Donc question : Comment faire pour créer un constructeur qui prend en paramètre des valeurs d’initialisations ?</a:t>
            </a:r>
          </a:p>
          <a:p>
            <a:endParaRPr lang="fr-FR" dirty="0"/>
          </a:p>
          <a:p>
            <a:r>
              <a:rPr lang="fr-FR" dirty="0" smtClean="0"/>
              <a:t>Ex : Je veux pouvoir écrire :</a:t>
            </a:r>
          </a:p>
          <a:p>
            <a:pPr lvl="1"/>
            <a:r>
              <a:rPr lang="fr-FR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Etudiant Alphonse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"Alphonse"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smtClean="0">
                <a:solidFill>
                  <a:srgbClr val="D406B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0.3</a:t>
            </a:r>
            <a:r>
              <a:rPr lang="fr-FR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fr-FR" dirty="0">
                <a:solidFill>
                  <a:srgbClr val="D406BB"/>
                </a:solidFill>
              </a:rPr>
              <a:t>Assistant, un dernier effort !</a:t>
            </a:r>
          </a:p>
          <a:p>
            <a:pPr lvl="1"/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Classes et notions associées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40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Oui mais 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692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Les classes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Un objet c’est quoi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986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Une calculatrice…			</a:t>
            </a:r>
          </a:p>
          <a:p>
            <a:r>
              <a:rPr lang="fr-FR" dirty="0" smtClean="0"/>
              <a:t>Une maison…				</a:t>
            </a:r>
          </a:p>
          <a:p>
            <a:r>
              <a:rPr lang="fr-FR" dirty="0" smtClean="0"/>
              <a:t>Un personnage…	</a:t>
            </a:r>
          </a:p>
          <a:p>
            <a:endParaRPr lang="fr-FR" dirty="0"/>
          </a:p>
          <a:p>
            <a:r>
              <a:rPr lang="fr-FR" dirty="0" smtClean="0"/>
              <a:t>Peut faire des choses, et contient des infos.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Classes et notions associées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 objet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6307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Une calculatrice…			se présenter		</a:t>
            </a:r>
          </a:p>
          <a:p>
            <a:r>
              <a:rPr lang="fr-FR" dirty="0" smtClean="0"/>
              <a:t>Une maison…				allumer son écran</a:t>
            </a:r>
          </a:p>
          <a:p>
            <a:r>
              <a:rPr lang="fr-FR" dirty="0" smtClean="0"/>
              <a:t>Un personnage…			nombre de pièces</a:t>
            </a:r>
          </a:p>
          <a:p>
            <a:endParaRPr lang="fr-FR" dirty="0"/>
          </a:p>
          <a:p>
            <a:pPr lvl="1"/>
            <a:r>
              <a:rPr lang="fr-FR" dirty="0" err="1" smtClean="0"/>
              <a:t>Calculatrice.allumer</a:t>
            </a:r>
            <a:r>
              <a:rPr lang="fr-FR" dirty="0" smtClean="0"/>
              <a:t>()</a:t>
            </a:r>
          </a:p>
          <a:p>
            <a:pPr lvl="1"/>
            <a:r>
              <a:rPr lang="fr-FR" dirty="0" err="1" smtClean="0"/>
              <a:t>Maison.nbr_pieces</a:t>
            </a:r>
            <a:r>
              <a:rPr lang="fr-FR" dirty="0" smtClean="0"/>
              <a:t>()</a:t>
            </a:r>
          </a:p>
          <a:p>
            <a:pPr lvl="1"/>
            <a:r>
              <a:rPr lang="fr-FR" dirty="0" err="1" smtClean="0"/>
              <a:t>Personnage.se_presenter</a:t>
            </a:r>
            <a:r>
              <a:rPr lang="fr-FR" dirty="0" smtClean="0"/>
              <a:t>()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Classes et notions associées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 objet=&gt; Une responsabilité</a:t>
            </a:r>
          </a:p>
        </p:txBody>
      </p:sp>
    </p:spTree>
    <p:extLst>
      <p:ext uri="{BB962C8B-B14F-4D97-AF65-F5344CB8AC3E}">
        <p14:creationId xmlns:p14="http://schemas.microsoft.com/office/powerpoint/2010/main" val="507406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Classes et notions associées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programmation objet</a:t>
            </a:r>
            <a:endParaRPr lang="fr-FR" dirty="0"/>
          </a:p>
        </p:txBody>
      </p:sp>
      <p:pic>
        <p:nvPicPr>
          <p:cNvPr id="1028" name="Picture 4" descr="https://vignette.wikia.nocookie.net/jackyman225/images/c/c4/Stick_figure.gif/revision/latest?cb=201012180129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55" y="2688961"/>
            <a:ext cx="1940262" cy="194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vignette.wikia.nocookie.net/jackyman225/images/c/c4/Stick_figure.gif/revision/latest?cb=201012180129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1656" y="1312516"/>
            <a:ext cx="1189529" cy="1194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urgenceseptique.com/wp-content/uploads/2013/07/mais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170" y="4819144"/>
            <a:ext cx="2293426" cy="1369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bruneau.media/OMM/Images_Basse_Definition/ZoomHD/29/51/29511.jpg?width=1200&amp;height=1200&amp;mode=Default&amp;quality=8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930" y="3093346"/>
            <a:ext cx="1139255" cy="1139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ce réservé du contenu 1"/>
          <p:cNvSpPr>
            <a:spLocks noGrp="1"/>
          </p:cNvSpPr>
          <p:nvPr>
            <p:ph idx="1"/>
          </p:nvPr>
        </p:nvSpPr>
        <p:spPr>
          <a:xfrm>
            <a:off x="9928928" y="1698624"/>
            <a:ext cx="1575590" cy="4501775"/>
          </a:xfrm>
        </p:spPr>
        <p:txBody>
          <a:bodyPr>
            <a:normAutofit/>
          </a:bodyPr>
          <a:lstStyle/>
          <a:p>
            <a:r>
              <a:rPr lang="fr-FR" dirty="0" smtClean="0"/>
              <a:t>Pers_2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Calc_1</a:t>
            </a:r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Mais_1</a:t>
            </a:r>
            <a:endParaRPr lang="fr-FR" dirty="0"/>
          </a:p>
        </p:txBody>
      </p:sp>
      <p:sp>
        <p:nvSpPr>
          <p:cNvPr id="12" name="Espace réservé du contenu 1"/>
          <p:cNvSpPr txBox="1">
            <a:spLocks/>
          </p:cNvSpPr>
          <p:nvPr/>
        </p:nvSpPr>
        <p:spPr>
          <a:xfrm>
            <a:off x="2135835" y="3459683"/>
            <a:ext cx="1575590" cy="555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95CB15"/>
              </a:buClr>
              <a:buSzPct val="120000"/>
              <a:buFont typeface="Arial" panose="020B0604020202020204" pitchFamily="34" charset="0"/>
              <a:buChar char="•"/>
              <a:defRPr sz="2800" kern="1200">
                <a:solidFill>
                  <a:srgbClr val="3F4444"/>
                </a:solidFill>
                <a:latin typeface="Eurostile" panose="020B050402020205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120000"/>
              <a:buFont typeface="Eurostile" panose="020B0504020202050204" pitchFamily="34" charset="0"/>
              <a:buChar char="›"/>
              <a:defRPr sz="2400" kern="1200">
                <a:solidFill>
                  <a:srgbClr val="3F4444"/>
                </a:solidFill>
                <a:latin typeface="Eurostile" panose="020B050402020205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Eurostile" panose="020B0504020202050204" pitchFamily="34" charset="0"/>
              <a:buChar char="–"/>
              <a:defRPr sz="2000" kern="1200">
                <a:solidFill>
                  <a:srgbClr val="3F4444"/>
                </a:solidFill>
                <a:latin typeface="Eurostile" panose="020B050402020205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F4444"/>
                </a:solidFill>
                <a:latin typeface="Eurostile" panose="020B050402020205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3F4444"/>
                </a:solidFill>
                <a:latin typeface="Eurostile" panose="020B050402020205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Pers_1</a:t>
            </a:r>
          </a:p>
        </p:txBody>
      </p:sp>
      <p:sp>
        <p:nvSpPr>
          <p:cNvPr id="13" name="Espace réservé du contenu 1"/>
          <p:cNvSpPr txBox="1">
            <a:spLocks/>
          </p:cNvSpPr>
          <p:nvPr/>
        </p:nvSpPr>
        <p:spPr>
          <a:xfrm>
            <a:off x="5221505" y="1328572"/>
            <a:ext cx="2816496" cy="104894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95CB15"/>
              </a:buClr>
              <a:buSzPct val="120000"/>
              <a:buFont typeface="Arial" panose="020B0604020202020204" pitchFamily="34" charset="0"/>
              <a:buChar char="•"/>
              <a:defRPr sz="2800" kern="1200">
                <a:solidFill>
                  <a:srgbClr val="3F4444"/>
                </a:solidFill>
                <a:latin typeface="Eurostile" panose="020B050402020205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120000"/>
              <a:buFont typeface="Eurostile" panose="020B0504020202050204" pitchFamily="34" charset="0"/>
              <a:buChar char="›"/>
              <a:defRPr sz="2400" kern="1200">
                <a:solidFill>
                  <a:srgbClr val="3F4444"/>
                </a:solidFill>
                <a:latin typeface="Eurostile" panose="020B050402020205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Eurostile" panose="020B0504020202050204" pitchFamily="34" charset="0"/>
              <a:buChar char="–"/>
              <a:defRPr sz="2000" kern="1200">
                <a:solidFill>
                  <a:srgbClr val="3F4444"/>
                </a:solidFill>
                <a:latin typeface="Eurostile" panose="020B050402020205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F4444"/>
                </a:solidFill>
                <a:latin typeface="Eurostile" panose="020B050402020205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3F4444"/>
                </a:solidFill>
                <a:latin typeface="Eurostile" panose="020B050402020205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FR" dirty="0" err="1"/>
              <a:t>s</a:t>
            </a:r>
            <a:r>
              <a:rPr lang="fr-FR" dirty="0" err="1" smtClean="0"/>
              <a:t>e_présenter</a:t>
            </a:r>
            <a:r>
              <a:rPr lang="fr-FR" dirty="0" smtClean="0"/>
              <a:t>()</a:t>
            </a:r>
          </a:p>
          <a:p>
            <a:pPr lvl="1"/>
            <a:r>
              <a:rPr lang="fr-FR" dirty="0"/>
              <a:t>d</a:t>
            </a:r>
            <a:r>
              <a:rPr lang="fr-FR" dirty="0" smtClean="0"/>
              <a:t>ire(qqch)</a:t>
            </a:r>
          </a:p>
          <a:p>
            <a:pPr lvl="1"/>
            <a:r>
              <a:rPr lang="fr-FR" dirty="0"/>
              <a:t>c</a:t>
            </a:r>
            <a:r>
              <a:rPr lang="fr-FR" dirty="0" smtClean="0"/>
              <a:t>hanter()</a:t>
            </a:r>
          </a:p>
          <a:p>
            <a:pPr lvl="1"/>
            <a:r>
              <a:rPr lang="fr-FR" dirty="0"/>
              <a:t>u</a:t>
            </a:r>
            <a:r>
              <a:rPr lang="fr-FR" dirty="0" smtClean="0"/>
              <a:t>tiliser(objet)</a:t>
            </a:r>
          </a:p>
        </p:txBody>
      </p:sp>
      <p:sp>
        <p:nvSpPr>
          <p:cNvPr id="14" name="Espace réservé du contenu 1"/>
          <p:cNvSpPr txBox="1">
            <a:spLocks/>
          </p:cNvSpPr>
          <p:nvPr/>
        </p:nvSpPr>
        <p:spPr>
          <a:xfrm>
            <a:off x="5225160" y="3354071"/>
            <a:ext cx="2816496" cy="104894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95CB15"/>
              </a:buClr>
              <a:buSzPct val="120000"/>
              <a:buFont typeface="Arial" panose="020B0604020202020204" pitchFamily="34" charset="0"/>
              <a:buChar char="•"/>
              <a:defRPr sz="2800" kern="1200">
                <a:solidFill>
                  <a:srgbClr val="3F4444"/>
                </a:solidFill>
                <a:latin typeface="Eurostile" panose="020B050402020205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120000"/>
              <a:buFont typeface="Eurostile" panose="020B0504020202050204" pitchFamily="34" charset="0"/>
              <a:buChar char="›"/>
              <a:defRPr sz="2400" kern="1200">
                <a:solidFill>
                  <a:srgbClr val="3F4444"/>
                </a:solidFill>
                <a:latin typeface="Eurostile" panose="020B050402020205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Eurostile" panose="020B0504020202050204" pitchFamily="34" charset="0"/>
              <a:buChar char="–"/>
              <a:defRPr sz="2000" kern="1200">
                <a:solidFill>
                  <a:srgbClr val="3F4444"/>
                </a:solidFill>
                <a:latin typeface="Eurostile" panose="020B050402020205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F4444"/>
                </a:solidFill>
                <a:latin typeface="Eurostile" panose="020B050402020205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3F4444"/>
                </a:solidFill>
                <a:latin typeface="Eurostile" panose="020B050402020205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FR" dirty="0" smtClean="0"/>
              <a:t>allumer()</a:t>
            </a:r>
          </a:p>
          <a:p>
            <a:pPr lvl="1"/>
            <a:r>
              <a:rPr lang="fr-FR" dirty="0" err="1" smtClean="0"/>
              <a:t>eteindre</a:t>
            </a:r>
            <a:r>
              <a:rPr lang="fr-FR" dirty="0" smtClean="0"/>
              <a:t>()</a:t>
            </a:r>
          </a:p>
          <a:p>
            <a:pPr lvl="1"/>
            <a:r>
              <a:rPr lang="fr-FR" dirty="0" smtClean="0"/>
              <a:t>sommer(</a:t>
            </a:r>
            <a:r>
              <a:rPr lang="fr-FR" dirty="0" err="1" smtClean="0"/>
              <a:t>qqch,qqch</a:t>
            </a:r>
            <a:r>
              <a:rPr lang="fr-FR" dirty="0" smtClean="0"/>
              <a:t>)</a:t>
            </a:r>
          </a:p>
        </p:txBody>
      </p:sp>
      <p:sp>
        <p:nvSpPr>
          <p:cNvPr id="15" name="Espace réservé du contenu 1"/>
          <p:cNvSpPr txBox="1">
            <a:spLocks/>
          </p:cNvSpPr>
          <p:nvPr/>
        </p:nvSpPr>
        <p:spPr>
          <a:xfrm>
            <a:off x="5225160" y="4976475"/>
            <a:ext cx="2816496" cy="1048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95CB15"/>
              </a:buClr>
              <a:buSzPct val="120000"/>
              <a:buFont typeface="Arial" panose="020B0604020202020204" pitchFamily="34" charset="0"/>
              <a:buChar char="•"/>
              <a:defRPr sz="2800" kern="1200">
                <a:solidFill>
                  <a:srgbClr val="3F4444"/>
                </a:solidFill>
                <a:latin typeface="Eurostile" panose="020B050402020205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120000"/>
              <a:buFont typeface="Eurostile" panose="020B0504020202050204" pitchFamily="34" charset="0"/>
              <a:buChar char="›"/>
              <a:defRPr sz="2400" kern="1200">
                <a:solidFill>
                  <a:srgbClr val="3F4444"/>
                </a:solidFill>
                <a:latin typeface="Eurostile" panose="020B050402020205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Eurostile" panose="020B0504020202050204" pitchFamily="34" charset="0"/>
              <a:buChar char="–"/>
              <a:defRPr sz="2000" kern="1200">
                <a:solidFill>
                  <a:srgbClr val="3F4444"/>
                </a:solidFill>
                <a:latin typeface="Eurostile" panose="020B050402020205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F4444"/>
                </a:solidFill>
                <a:latin typeface="Eurostile" panose="020B050402020205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3F4444"/>
                </a:solidFill>
                <a:latin typeface="Eurostile" panose="020B050402020205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FR" sz="2000" dirty="0" err="1"/>
              <a:t>n</a:t>
            </a:r>
            <a:r>
              <a:rPr lang="fr-FR" sz="2000" dirty="0" err="1" smtClean="0"/>
              <a:t>br_pieces</a:t>
            </a:r>
            <a:r>
              <a:rPr lang="fr-FR" sz="2000" dirty="0" smtClean="0"/>
              <a:t>()</a:t>
            </a:r>
          </a:p>
          <a:p>
            <a:pPr lvl="1"/>
            <a:r>
              <a:rPr lang="fr-FR" sz="2000" dirty="0" err="1"/>
              <a:t>s</a:t>
            </a:r>
            <a:r>
              <a:rPr lang="fr-FR" sz="2000" dirty="0" err="1" smtClean="0"/>
              <a:t>e_verrouiller</a:t>
            </a:r>
            <a:r>
              <a:rPr lang="fr-FR" sz="2000" dirty="0" smtClean="0"/>
              <a:t>()</a:t>
            </a:r>
          </a:p>
          <a:p>
            <a:pPr lvl="1"/>
            <a:endParaRPr lang="fr-FR" dirty="0" smtClean="0"/>
          </a:p>
        </p:txBody>
      </p:sp>
      <p:sp>
        <p:nvSpPr>
          <p:cNvPr id="6" name="Right Arrow 5"/>
          <p:cNvSpPr/>
          <p:nvPr/>
        </p:nvSpPr>
        <p:spPr>
          <a:xfrm rot="19175829">
            <a:off x="3703597" y="2594369"/>
            <a:ext cx="1772156" cy="192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ight Arrow 16"/>
          <p:cNvSpPr/>
          <p:nvPr/>
        </p:nvSpPr>
        <p:spPr>
          <a:xfrm rot="2289637">
            <a:off x="3722632" y="4777307"/>
            <a:ext cx="1772156" cy="1926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ight Arrow 17"/>
          <p:cNvSpPr/>
          <p:nvPr/>
        </p:nvSpPr>
        <p:spPr>
          <a:xfrm>
            <a:off x="3900487" y="3721852"/>
            <a:ext cx="1585583" cy="1723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433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Qu’est ce que ça contient comme info?</a:t>
            </a:r>
          </a:p>
          <a:p>
            <a:r>
              <a:rPr lang="fr-FR" dirty="0" smtClean="0"/>
              <a:t>Qu’est ce que ça peut faire?</a:t>
            </a:r>
          </a:p>
          <a:p>
            <a:endParaRPr lang="fr-FR" dirty="0"/>
          </a:p>
          <a:p>
            <a:r>
              <a:rPr lang="fr-FR" dirty="0" smtClean="0"/>
              <a:t>Ex : Un Etudiant contient :</a:t>
            </a:r>
          </a:p>
          <a:p>
            <a:pPr lvl="1"/>
            <a:r>
              <a:rPr lang="fr-FR" dirty="0" smtClean="0"/>
              <a:t>Un nom</a:t>
            </a:r>
          </a:p>
          <a:p>
            <a:pPr lvl="1"/>
            <a:r>
              <a:rPr lang="fr-FR" dirty="0" smtClean="0"/>
              <a:t>Un taux</a:t>
            </a:r>
          </a:p>
          <a:p>
            <a:r>
              <a:rPr lang="fr-FR" dirty="0" smtClean="0"/>
              <a:t>Et il peut :</a:t>
            </a:r>
          </a:p>
          <a:p>
            <a:pPr lvl="1"/>
            <a:r>
              <a:rPr lang="fr-FR" dirty="0" smtClean="0"/>
              <a:t>Parler</a:t>
            </a:r>
          </a:p>
          <a:p>
            <a:pPr lvl="1"/>
            <a:r>
              <a:rPr lang="fr-FR" dirty="0" smtClean="0"/>
              <a:t>Boire</a:t>
            </a:r>
          </a:p>
          <a:p>
            <a:pPr lvl="1"/>
            <a:r>
              <a:rPr lang="fr-FR" dirty="0" smtClean="0"/>
              <a:t>Etudier</a:t>
            </a:r>
          </a:p>
          <a:p>
            <a:pPr lvl="1"/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Classes et notions associées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fr-FR" smtClean="0"/>
              <a:t># </a:t>
            </a:r>
            <a:fld id="{3C38C9EE-E8B2-4962-AD6A-2E7786741F48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Une classe =&gt; un </a:t>
            </a:r>
            <a:r>
              <a:rPr lang="fr-FR" dirty="0" err="1" smtClean="0"/>
              <a:t>blueprint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401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Y_slideshow_modele_ANIM" id="{9D10BE6A-D5DC-42B2-A200-BDA5A92BA8B6}" vid="{761E1697-FE17-4C6F-8990-FBF8CC656D0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6913</TotalTime>
  <Words>1028</Words>
  <Application>Microsoft Office PowerPoint</Application>
  <PresentationFormat>Widescreen</PresentationFormat>
  <Paragraphs>370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Calibri Light</vt:lpstr>
      <vt:lpstr>Courier New</vt:lpstr>
      <vt:lpstr>Eurostile</vt:lpstr>
      <vt:lpstr>Times New Roman</vt:lpstr>
      <vt:lpstr>Thème Office</vt:lpstr>
      <vt:lpstr>C++</vt:lpstr>
      <vt:lpstr> C ++</vt:lpstr>
      <vt:lpstr>Note importante</vt:lpstr>
      <vt:lpstr>Plan de la séance</vt:lpstr>
      <vt:lpstr>Les classes</vt:lpstr>
      <vt:lpstr>Un objet</vt:lpstr>
      <vt:lpstr>Un objet=&gt; Une responsabilité</vt:lpstr>
      <vt:lpstr>La programmation objet</vt:lpstr>
      <vt:lpstr>Une classe =&gt; un blueprint</vt:lpstr>
      <vt:lpstr>Une classe =&gt; un blueprint</vt:lpstr>
      <vt:lpstr>Comment on fait ?</vt:lpstr>
      <vt:lpstr>Les attributs</vt:lpstr>
      <vt:lpstr>C’est quoi ?</vt:lpstr>
      <vt:lpstr>Les attributs</vt:lpstr>
      <vt:lpstr>Les attributs</vt:lpstr>
      <vt:lpstr>La portée</vt:lpstr>
      <vt:lpstr>Les attributs</vt:lpstr>
      <vt:lpstr>Les attributs initialisation.</vt:lpstr>
      <vt:lpstr>Encapsulation !</vt:lpstr>
      <vt:lpstr>Les méthodes</vt:lpstr>
      <vt:lpstr>C’est quoi ?</vt:lpstr>
      <vt:lpstr>Les méthodes</vt:lpstr>
      <vt:lpstr>Répartition des fichiers</vt:lpstr>
      <vt:lpstr>Répartition des fichiers</vt:lpstr>
      <vt:lpstr>Répartition des fichiers</vt:lpstr>
      <vt:lpstr>A vous</vt:lpstr>
      <vt:lpstr>Du coup</vt:lpstr>
      <vt:lpstr>Méthodes</vt:lpstr>
      <vt:lpstr>Les méthodes</vt:lpstr>
      <vt:lpstr>Boire ou étudier ?</vt:lpstr>
      <vt:lpstr>Parler</vt:lpstr>
      <vt:lpstr>Bon la suite…</vt:lpstr>
      <vt:lpstr>Getters Setters</vt:lpstr>
      <vt:lpstr>Les constructeurs et destructeurs</vt:lpstr>
      <vt:lpstr>Problème</vt:lpstr>
      <vt:lpstr>Mécanique</vt:lpstr>
      <vt:lpstr>Constructeur</vt:lpstr>
      <vt:lpstr>Destructeur</vt:lpstr>
      <vt:lpstr>Assistant !</vt:lpstr>
      <vt:lpstr>Oui mais 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Franck Lepoivre</dc:creator>
  <cp:lastModifiedBy>Aretha</cp:lastModifiedBy>
  <cp:revision>180</cp:revision>
  <dcterms:created xsi:type="dcterms:W3CDTF">2015-09-14T10:33:21Z</dcterms:created>
  <dcterms:modified xsi:type="dcterms:W3CDTF">2018-02-16T16:33:44Z</dcterms:modified>
</cp:coreProperties>
</file>