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83" r:id="rId4"/>
    <p:sldId id="262" r:id="rId5"/>
    <p:sldId id="284" r:id="rId6"/>
    <p:sldId id="285" r:id="rId7"/>
    <p:sldId id="288" r:id="rId8"/>
    <p:sldId id="289" r:id="rId9"/>
    <p:sldId id="301" r:id="rId10"/>
    <p:sldId id="290" r:id="rId11"/>
    <p:sldId id="291" r:id="rId12"/>
    <p:sldId id="292" r:id="rId13"/>
    <p:sldId id="300" r:id="rId14"/>
    <p:sldId id="298" r:id="rId15"/>
    <p:sldId id="302" r:id="rId16"/>
    <p:sldId id="294" r:id="rId17"/>
    <p:sldId id="287" r:id="rId18"/>
    <p:sldId id="295" r:id="rId19"/>
    <p:sldId id="296" r:id="rId20"/>
    <p:sldId id="293" r:id="rId21"/>
    <p:sldId id="286" r:id="rId22"/>
    <p:sldId id="299" r:id="rId23"/>
    <p:sldId id="297" r:id="rId24"/>
    <p:sldId id="303" r:id="rId25"/>
    <p:sldId id="312" r:id="rId26"/>
    <p:sldId id="307" r:id="rId27"/>
    <p:sldId id="309" r:id="rId28"/>
    <p:sldId id="305" r:id="rId29"/>
    <p:sldId id="310" r:id="rId30"/>
    <p:sldId id="311" r:id="rId31"/>
    <p:sldId id="306" r:id="rId32"/>
    <p:sldId id="313" r:id="rId33"/>
    <p:sldId id="314" r:id="rId34"/>
    <p:sldId id="315" r:id="rId35"/>
    <p:sldId id="316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6BB"/>
    <a:srgbClr val="DED157"/>
    <a:srgbClr val="F7105E"/>
    <a:srgbClr val="51D1ED"/>
    <a:srgbClr val="625E4A"/>
    <a:srgbClr val="E2D457"/>
    <a:srgbClr val="9A69FF"/>
    <a:srgbClr val="99DE00"/>
    <a:srgbClr val="95CB15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19/02/2018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19/02/2018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 smtClean="0"/>
              <a:t>Logos écoles</a:t>
            </a:r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Intitulé du cours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19/02/2018</a:t>
            </a:fld>
            <a:endParaRPr lang="fr-FR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à coins arrondis 1"/>
          <p:cNvSpPr/>
          <p:nvPr userDrawn="1"/>
        </p:nvSpPr>
        <p:spPr>
          <a:xfrm>
            <a:off x="-526480" y="2442411"/>
            <a:ext cx="1359568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19/02/2018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19/02/2018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19/02/2018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Image relative au texte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19/02/2018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19/02/2018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19/02/2018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4" r:id="rId4"/>
    <p:sldLayoutId id="2147483650" r:id="rId5"/>
    <p:sldLayoutId id="2147483657" r:id="rId6"/>
    <p:sldLayoutId id="2147483652" r:id="rId7"/>
    <p:sldLayoutId id="2147483655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Je peux donc modifier l’autre objet comme je veux</a:t>
            </a:r>
          </a:p>
          <a:p>
            <a:endParaRPr lang="fr-FR" dirty="0" smtClean="0"/>
          </a:p>
          <a:p>
            <a:r>
              <a:rPr lang="fr-FR" dirty="0" smtClean="0"/>
              <a:t>Codons la fonction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saluer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06BB"/>
                </a:solidFill>
              </a:rPr>
              <a:t>Assistant </a:t>
            </a:r>
            <a:r>
              <a:rPr lang="en-US" dirty="0" smtClean="0">
                <a:solidFill>
                  <a:srgbClr val="D406BB"/>
                </a:solidFill>
              </a:rPr>
              <a:t>!</a:t>
            </a:r>
          </a:p>
          <a:p>
            <a:pPr lvl="1"/>
            <a:r>
              <a:rPr lang="en-US" dirty="0" err="1" smtClean="0">
                <a:solidFill>
                  <a:srgbClr val="D406BB"/>
                </a:solidFill>
              </a:rPr>
              <a:t>saluer</a:t>
            </a:r>
            <a:r>
              <a:rPr lang="en-US" dirty="0" smtClean="0">
                <a:solidFill>
                  <a:srgbClr val="D406BB"/>
                </a:solidFill>
              </a:rPr>
              <a:t>() qui </a:t>
            </a:r>
            <a:r>
              <a:rPr lang="en-US" dirty="0" err="1" smtClean="0">
                <a:solidFill>
                  <a:srgbClr val="D406BB"/>
                </a:solidFill>
              </a:rPr>
              <a:t>écrit</a:t>
            </a:r>
            <a:r>
              <a:rPr lang="en-US" dirty="0" smtClean="0">
                <a:solidFill>
                  <a:srgbClr val="D406BB"/>
                </a:solidFill>
              </a:rPr>
              <a:t> “Hey, </a:t>
            </a:r>
            <a:r>
              <a:rPr lang="en-US" i="1" dirty="0" err="1" smtClean="0">
                <a:solidFill>
                  <a:srgbClr val="D406BB"/>
                </a:solidFill>
              </a:rPr>
              <a:t>bff</a:t>
            </a:r>
            <a:r>
              <a:rPr lang="en-US" dirty="0">
                <a:solidFill>
                  <a:srgbClr val="D406BB"/>
                </a:solidFill>
              </a:rPr>
              <a:t> </a:t>
            </a:r>
            <a:r>
              <a:rPr lang="en-US" dirty="0" smtClean="0">
                <a:solidFill>
                  <a:srgbClr val="D406BB"/>
                </a:solidFill>
              </a:rPr>
              <a:t>!”</a:t>
            </a:r>
            <a:endParaRPr lang="fr-FR" dirty="0">
              <a:solidFill>
                <a:srgbClr val="D406BB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les pros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2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 ajoutons boire, boire, boire….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Problème ?</a:t>
            </a:r>
          </a:p>
          <a:p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les pros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4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Nouveau mot clef :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solidFill>
                <a:srgbClr val="D406BB"/>
              </a:solidFill>
            </a:endParaRPr>
          </a:p>
          <a:p>
            <a:r>
              <a:rPr lang="en-US" dirty="0" err="1" smtClean="0"/>
              <a:t>Objectif</a:t>
            </a:r>
            <a:r>
              <a:rPr lang="en-US" dirty="0" smtClean="0"/>
              <a:t> : </a:t>
            </a:r>
            <a:r>
              <a:rPr lang="en-US" dirty="0" err="1" smtClean="0"/>
              <a:t>Quelque</a:t>
            </a:r>
            <a:r>
              <a:rPr lang="en-US" dirty="0" smtClean="0"/>
              <a:t> chose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l’on</a:t>
            </a:r>
            <a:r>
              <a:rPr lang="en-US" dirty="0" smtClean="0"/>
              <a:t> ne </a:t>
            </a:r>
            <a:r>
              <a:rPr lang="en-US" dirty="0" err="1" smtClean="0"/>
              <a:t>veut</a:t>
            </a:r>
            <a:r>
              <a:rPr lang="en-US" dirty="0" smtClean="0"/>
              <a:t> pas changer.</a:t>
            </a:r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variable invariable …</a:t>
            </a:r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qui ne </a:t>
            </a:r>
            <a:r>
              <a:rPr lang="en-US" dirty="0" err="1" smtClean="0"/>
              <a:t>modifie</a:t>
            </a:r>
            <a:r>
              <a:rPr lang="en-US" dirty="0" smtClean="0"/>
              <a:t> pas </a:t>
            </a:r>
            <a:r>
              <a:rPr lang="en-US" dirty="0" err="1" smtClean="0"/>
              <a:t>l’objet</a:t>
            </a:r>
            <a:endParaRPr lang="en-US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dont</a:t>
            </a:r>
            <a:r>
              <a:rPr lang="en-US" dirty="0" smtClean="0"/>
              <a:t> les </a:t>
            </a:r>
            <a:r>
              <a:rPr lang="en-US" dirty="0" err="1" smtClean="0"/>
              <a:t>attributs</a:t>
            </a:r>
            <a:r>
              <a:rPr lang="en-US" dirty="0" smtClean="0"/>
              <a:t>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modifiables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Attention : on les </a:t>
            </a:r>
            <a:r>
              <a:rPr lang="en-US" dirty="0" err="1" smtClean="0"/>
              <a:t>initialise</a:t>
            </a:r>
            <a:r>
              <a:rPr lang="en-US" dirty="0" smtClean="0"/>
              <a:t> à la </a:t>
            </a:r>
            <a:r>
              <a:rPr lang="en-US" dirty="0" err="1" smtClean="0"/>
              <a:t>création</a:t>
            </a:r>
            <a:r>
              <a:rPr lang="en-US" dirty="0" smtClean="0"/>
              <a:t>, et après on ne </a:t>
            </a:r>
            <a:r>
              <a:rPr lang="en-US" dirty="0" err="1" smtClean="0"/>
              <a:t>peut</a:t>
            </a:r>
            <a:r>
              <a:rPr lang="en-US" dirty="0" smtClean="0"/>
              <a:t> plus changer</a:t>
            </a:r>
            <a:endParaRPr lang="en-US" dirty="0"/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8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S’applique </a:t>
            </a:r>
            <a:r>
              <a:rPr lang="fr-FR" dirty="0"/>
              <a:t>pour les </a:t>
            </a:r>
            <a:r>
              <a:rPr lang="fr-FR" dirty="0" smtClean="0"/>
              <a:t>variables </a:t>
            </a:r>
            <a:r>
              <a:rPr lang="fr-FR" dirty="0"/>
              <a:t>: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Mais aussi pour les </a:t>
            </a:r>
            <a:r>
              <a:rPr lang="fr-FR" dirty="0" smtClean="0"/>
              <a:t>fonctions :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Et les classes</a:t>
            </a:r>
            <a:r>
              <a:rPr lang="en-US" dirty="0" smtClean="0"/>
              <a:t>… :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Jean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“Jean”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, on code </a:t>
            </a:r>
            <a:r>
              <a:rPr lang="en-US" dirty="0" err="1" smtClean="0"/>
              <a:t>propre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D406BB"/>
                </a:solidFill>
              </a:rPr>
              <a:t>Assistant </a:t>
            </a:r>
            <a:r>
              <a:rPr lang="en-US" dirty="0" smtClean="0">
                <a:solidFill>
                  <a:srgbClr val="D406BB"/>
                </a:solidFill>
              </a:rPr>
              <a:t>!</a:t>
            </a:r>
          </a:p>
          <a:p>
            <a:pPr lvl="2"/>
            <a:r>
              <a:rPr lang="fr-FR" dirty="0" smtClean="0">
                <a:solidFill>
                  <a:srgbClr val="D406BB"/>
                </a:solidFill>
              </a:rPr>
              <a:t>Modifier saluer pour qu’elle soit constante.</a:t>
            </a:r>
          </a:p>
          <a:p>
            <a:pPr lvl="2"/>
            <a:r>
              <a:rPr lang="fr-FR" dirty="0" smtClean="0">
                <a:solidFill>
                  <a:srgbClr val="D406BB"/>
                </a:solidFill>
              </a:rPr>
              <a:t>Et tout ce qui en découle</a:t>
            </a:r>
            <a:endParaRPr lang="fr-FR" dirty="0">
              <a:solidFill>
                <a:srgbClr val="D406BB"/>
              </a:solidFill>
            </a:endParaRP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8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Attention :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  <a:r>
              <a:rPr lang="fr-FR" dirty="0" smtClean="0"/>
              <a:t>est essentiel pour un code propre.</a:t>
            </a:r>
          </a:p>
          <a:p>
            <a:endParaRPr lang="fr-FR" dirty="0">
              <a:solidFill>
                <a:srgbClr val="D406BB"/>
              </a:solidFill>
            </a:endParaRPr>
          </a:p>
          <a:p>
            <a:r>
              <a:rPr lang="fr-FR" dirty="0"/>
              <a:t>Cela dit, il peut être compliqué à prendre en main, puisqu’il bloque la compilation et </a:t>
            </a:r>
            <a:r>
              <a:rPr lang="fr-FR" dirty="0" smtClean="0"/>
              <a:t>l’exécution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Je vous conseille donc de l’utiliser quand le reste est maîtrisé. </a:t>
            </a:r>
          </a:p>
          <a:p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n’ai</a:t>
            </a:r>
            <a:r>
              <a:rPr lang="en-US" dirty="0" smtClean="0"/>
              <a:t> pas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ne </a:t>
            </a:r>
            <a:r>
              <a:rPr lang="en-US" dirty="0" err="1" smtClean="0"/>
              <a:t>faut</a:t>
            </a:r>
            <a:r>
              <a:rPr lang="en-US" dirty="0" smtClean="0"/>
              <a:t> pas </a:t>
            </a:r>
            <a:r>
              <a:rPr lang="en-US" dirty="0" err="1" smtClean="0"/>
              <a:t>l’utiliser</a:t>
            </a:r>
            <a:r>
              <a:rPr lang="en-US" dirty="0" smtClean="0"/>
              <a:t> ! </a:t>
            </a:r>
            <a:r>
              <a:rPr lang="en-US" dirty="0" err="1" smtClean="0"/>
              <a:t>C’est</a:t>
            </a:r>
            <a:r>
              <a:rPr lang="en-US" dirty="0" smtClean="0"/>
              <a:t> OBLIGATOIRE pour un code </a:t>
            </a:r>
            <a:r>
              <a:rPr lang="en-US" dirty="0" err="1" smtClean="0"/>
              <a:t>propre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</a:t>
            </a:r>
            <a:r>
              <a:rPr lang="fr-FR" dirty="0" smtClean="0"/>
              <a:t> : Note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9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monObjet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fr-FR" dirty="0" smtClean="0"/>
              <a:t>Pour ne pas pourvoir modifier mon objet (Read </a:t>
            </a:r>
            <a:r>
              <a:rPr lang="fr-FR" dirty="0" err="1" smtClean="0"/>
              <a:t>Only</a:t>
            </a:r>
            <a:r>
              <a:rPr lang="fr-FR" dirty="0" smtClean="0"/>
              <a:t>)</a:t>
            </a:r>
          </a:p>
          <a:p>
            <a:pPr lvl="3"/>
            <a:endParaRPr lang="fr-FR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3"/>
            <a:r>
              <a:rPr lang="fr-FR" dirty="0"/>
              <a:t>Pour </a:t>
            </a:r>
            <a:r>
              <a:rPr lang="fr-FR" dirty="0" smtClean="0"/>
              <a:t>assurer que la méthode ne modifie pas l’objet</a:t>
            </a:r>
            <a:endParaRPr lang="fr-FR" dirty="0"/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D’une classe à l’autre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Constructeur de copie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9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Etape 1 : Affichons un message à chaque fois que le constructeur étudiant est appelé.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Etape 2 : Faisons boire Jean un paquet, et écrivons :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Etudiant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Henry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Jean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/>
              <a:t>Puis demandons à </a:t>
            </a:r>
            <a:r>
              <a:rPr lang="fr-FR" dirty="0" smtClean="0"/>
              <a:t>Henry </a:t>
            </a:r>
            <a:r>
              <a:rPr lang="fr-FR" dirty="0"/>
              <a:t>de se présenter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D406BB"/>
                </a:solidFill>
              </a:rPr>
              <a:t>Assistant !</a:t>
            </a:r>
            <a:endParaRPr lang="fr-FR" dirty="0">
              <a:solidFill>
                <a:srgbClr val="D406B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de copie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7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observe : </a:t>
            </a:r>
          </a:p>
          <a:p>
            <a:pPr lvl="1"/>
            <a:r>
              <a:rPr lang="fr-FR" dirty="0" smtClean="0"/>
              <a:t>Henry semble être une copie de Jean</a:t>
            </a:r>
          </a:p>
          <a:p>
            <a:pPr lvl="1"/>
            <a:r>
              <a:rPr lang="fr-FR" dirty="0"/>
              <a:t>Henry n’a pas été créé par notre constructeur…</a:t>
            </a:r>
          </a:p>
          <a:p>
            <a:pPr lvl="1"/>
            <a:endParaRPr lang="fr-FR" dirty="0" smtClean="0">
              <a:solidFill>
                <a:srgbClr val="D406BB"/>
              </a:solidFill>
            </a:endParaRPr>
          </a:p>
          <a:p>
            <a:r>
              <a:rPr lang="fr-FR" dirty="0"/>
              <a:t>Mais du coup, il a été construit comment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Indice : le titre de la slide…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de copie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0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Prototype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Classe(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Classe&amp;)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Objectif : </a:t>
            </a:r>
            <a:r>
              <a:rPr lang="fr-FR" dirty="0" smtClean="0"/>
              <a:t>Construire un nouvel objet à partir d’un existant.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Constructeur de copie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7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D’une classe à l’autre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Contenir une autre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moyens :</a:t>
            </a:r>
          </a:p>
          <a:p>
            <a:pPr lvl="1"/>
            <a:r>
              <a:rPr lang="fr-FR" dirty="0" smtClean="0"/>
              <a:t>Directement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Par pointeur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Contenir une autre classe</a:t>
            </a:r>
            <a:endParaRPr lang="fr-F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5918"/>
              </p:ext>
            </p:extLst>
          </p:nvPr>
        </p:nvGraphicFramePr>
        <p:xfrm>
          <a:off x="5560127" y="1469563"/>
          <a:ext cx="1925006" cy="206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006"/>
              </a:tblGrid>
              <a:tr h="6541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Etudiant</a:t>
                      </a:r>
                      <a:endParaRPr lang="fr-FR" dirty="0"/>
                    </a:p>
                  </a:txBody>
                  <a:tcPr/>
                </a:tc>
              </a:tr>
              <a:tr h="14124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37148"/>
              </p:ext>
            </p:extLst>
          </p:nvPr>
        </p:nvGraphicFramePr>
        <p:xfrm>
          <a:off x="5566871" y="3955132"/>
          <a:ext cx="1528496" cy="15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Etudiant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05280"/>
              </p:ext>
            </p:extLst>
          </p:nvPr>
        </p:nvGraphicFramePr>
        <p:xfrm>
          <a:off x="5833908" y="2188406"/>
          <a:ext cx="1400372" cy="13073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372"/>
              </a:tblGrid>
              <a:tr h="41382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SmartPhone</a:t>
                      </a:r>
                      <a:endParaRPr lang="fr-FR" dirty="0"/>
                    </a:p>
                  </a:txBody>
                  <a:tcPr/>
                </a:tc>
              </a:tr>
              <a:tr h="8935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37709"/>
              </p:ext>
            </p:extLst>
          </p:nvPr>
        </p:nvGraphicFramePr>
        <p:xfrm>
          <a:off x="8729499" y="3953784"/>
          <a:ext cx="1528496" cy="15099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SmartPhone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214683" y="4539632"/>
            <a:ext cx="226577" cy="2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ight Arrow 11"/>
          <p:cNvSpPr/>
          <p:nvPr/>
        </p:nvSpPr>
        <p:spPr>
          <a:xfrm>
            <a:off x="6327972" y="4596276"/>
            <a:ext cx="2379058" cy="105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moyens :</a:t>
            </a:r>
          </a:p>
          <a:p>
            <a:pPr lvl="1"/>
            <a:r>
              <a:rPr lang="fr-FR" dirty="0" smtClean="0"/>
              <a:t>Directement </a:t>
            </a:r>
          </a:p>
          <a:p>
            <a:pPr lvl="2"/>
            <a:r>
              <a:rPr lang="fr-FR" dirty="0" err="1" smtClean="0"/>
              <a:t>Etudiant.SmartPhone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Par pointeur</a:t>
            </a:r>
          </a:p>
          <a:p>
            <a:pPr lvl="2"/>
            <a:r>
              <a:rPr lang="fr-FR" dirty="0" err="1" smtClean="0"/>
              <a:t>Etudiant</a:t>
            </a:r>
            <a:r>
              <a:rPr lang="fr-FR" dirty="0" err="1" smtClean="0">
                <a:sym typeface="Wingdings" panose="05000000000000000000" pitchFamily="2" charset="2"/>
              </a:rPr>
              <a:t></a:t>
            </a:r>
            <a:r>
              <a:rPr lang="fr-FR" dirty="0" err="1" smtClean="0"/>
              <a:t>SmartPhone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Contenir une autre classe</a:t>
            </a:r>
            <a:endParaRPr lang="fr-F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0127" y="1469563"/>
          <a:ext cx="1925006" cy="206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006"/>
              </a:tblGrid>
              <a:tr h="6541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Etudiant</a:t>
                      </a:r>
                      <a:endParaRPr lang="fr-FR" dirty="0"/>
                    </a:p>
                  </a:txBody>
                  <a:tcPr/>
                </a:tc>
              </a:tr>
              <a:tr h="14124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66871" y="3955132"/>
          <a:ext cx="1528496" cy="15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Etudiant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33908" y="2188406"/>
          <a:ext cx="1400372" cy="13073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372"/>
              </a:tblGrid>
              <a:tr h="41382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SmartPhone</a:t>
                      </a:r>
                      <a:endParaRPr lang="fr-FR" dirty="0"/>
                    </a:p>
                  </a:txBody>
                  <a:tcPr/>
                </a:tc>
              </a:tr>
              <a:tr h="8935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729499" y="3953784"/>
          <a:ext cx="1528496" cy="15099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SmartPhone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214683" y="4539632"/>
            <a:ext cx="226577" cy="2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ight Arrow 11"/>
          <p:cNvSpPr/>
          <p:nvPr/>
        </p:nvSpPr>
        <p:spPr>
          <a:xfrm>
            <a:off x="6327972" y="4596276"/>
            <a:ext cx="2379058" cy="105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3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: </a:t>
            </a:r>
          </a:p>
          <a:p>
            <a:endParaRPr lang="fr-FR" dirty="0"/>
          </a:p>
          <a:p>
            <a:r>
              <a:rPr lang="fr-FR" dirty="0" smtClean="0"/>
              <a:t>Mon Etudiant a un </a:t>
            </a:r>
            <a:r>
              <a:rPr lang="fr-FR" dirty="0" err="1" smtClean="0"/>
              <a:t>SmartPhone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Nouvelle classe =&gt; Nouveaux fichiers</a:t>
            </a:r>
          </a:p>
          <a:p>
            <a:pPr lvl="1"/>
            <a:r>
              <a:rPr lang="fr-FR" dirty="0" smtClean="0"/>
              <a:t>Référence par pointeur.</a:t>
            </a:r>
          </a:p>
          <a:p>
            <a:pPr lvl="1"/>
            <a:r>
              <a:rPr lang="fr-FR" dirty="0" smtClean="0"/>
              <a:t>Attention  : Pointeur =&gt; Allocation =&gt; Constructeur/Destructeur</a:t>
            </a:r>
          </a:p>
          <a:p>
            <a:pPr lvl="1"/>
            <a:endParaRPr lang="fr-FR" dirty="0"/>
          </a:p>
          <a:p>
            <a:r>
              <a:rPr lang="fr-FR" dirty="0" smtClean="0">
                <a:solidFill>
                  <a:srgbClr val="D406BB"/>
                </a:solidFill>
              </a:rPr>
              <a:t>Assistant !</a:t>
            </a:r>
          </a:p>
          <a:p>
            <a:pPr lvl="1"/>
            <a:r>
              <a:rPr lang="fr-FR" dirty="0" smtClean="0">
                <a:solidFill>
                  <a:srgbClr val="D406BB"/>
                </a:solidFill>
              </a:rPr>
              <a:t>Donnons un Smartphone à nos Etudiants</a:t>
            </a:r>
            <a:endParaRPr lang="fr-FR" dirty="0">
              <a:solidFill>
                <a:srgbClr val="D406B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Contenir une autre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4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626871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ClasseA.h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Contenir une autre classe</a:t>
            </a:r>
            <a:endParaRPr lang="fr-FR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7626205" y="3907514"/>
            <a:ext cx="4285933" cy="20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maClasseA</a:t>
            </a: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fr-FR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maClasseA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chemeClr val="tx2"/>
                </a:solidFill>
                <a:latin typeface="Eurostile" panose="020B0504020202050204"/>
                <a:cs typeface="Courier New" panose="02070309020205020404" pitchFamily="49" charset="0"/>
              </a:rPr>
              <a:t>Où est le problème?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de copie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2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 si je veux savoir à qui appartient le </a:t>
            </a:r>
            <a:r>
              <a:rPr lang="fr-FR" dirty="0" err="1" smtClean="0"/>
              <a:t>SmartPhone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ClasseA.h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		#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ClasseB.h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		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maClasseA</a:t>
            </a:r>
            <a:r>
              <a:rPr lang="fr-FR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fr-FR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maClasseB</a:t>
            </a:r>
            <a:r>
              <a:rPr lang="fr-FR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						};</a:t>
            </a: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Où est le problème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croisée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6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Solution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ClasseA.h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		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		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ClasseA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maClasseA</a:t>
            </a:r>
            <a:r>
              <a:rPr lang="fr-FR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fr-FR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</a:t>
            </a:r>
            <a:r>
              <a:rPr lang="fr-FR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maClasseB</a:t>
            </a:r>
            <a:r>
              <a:rPr lang="fr-FR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						};</a:t>
            </a: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(« Je t’en parlerai plus tard »)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croisée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5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Amitié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4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Je veux pouvoir donner à une fonction l’accès complet à tous les champs d’une classe.</a:t>
            </a:r>
          </a:p>
          <a:p>
            <a:endParaRPr lang="fr-FR" dirty="0"/>
          </a:p>
          <a:p>
            <a:r>
              <a:rPr lang="fr-FR" dirty="0" smtClean="0"/>
              <a:t>Attention ! On voit déjà que ça ne sent pas bon…</a:t>
            </a:r>
          </a:p>
          <a:p>
            <a:endParaRPr lang="fr-FR" dirty="0"/>
          </a:p>
          <a:p>
            <a:r>
              <a:rPr lang="fr-FR" dirty="0" smtClean="0"/>
              <a:t>Mais sachez qu’on peut le faire, donc passons vite.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Amitié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200" b="1" dirty="0" smtClean="0"/>
          </a:p>
          <a:p>
            <a:pPr marL="0" indent="0" algn="ctr">
              <a:buNone/>
            </a:pPr>
            <a:endParaRPr lang="fr-FR" sz="3200" b="1" dirty="0"/>
          </a:p>
          <a:p>
            <a:pPr marL="0" indent="0" algn="ctr">
              <a:buNone/>
            </a:pPr>
            <a:r>
              <a:rPr lang="fr-FR" sz="3200" b="1" dirty="0" smtClean="0"/>
              <a:t>Les informations contenus dans ce support</a:t>
            </a:r>
          </a:p>
          <a:p>
            <a:pPr marL="0" indent="0" algn="ctr">
              <a:buNone/>
            </a:pPr>
            <a:r>
              <a:rPr lang="fr-FR" sz="3200" b="1" dirty="0" smtClean="0"/>
              <a:t>sont susceptibles de révisions ultérieures.</a:t>
            </a:r>
            <a:endParaRPr lang="fr-FR" sz="32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importante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3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2"/>
                </a:solidFill>
                <a:latin typeface="Eurostile" panose="020B0504020202050204"/>
                <a:cs typeface="Courier New" panose="02070309020205020404" pitchFamily="49" charset="0"/>
              </a:rPr>
              <a:t>A déclarer dans le .h, le code peut être mis n’importe où.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latin typeface="Eurostile" panose="020B0504020202050204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2"/>
                </a:solidFill>
                <a:latin typeface="Eurostile" panose="020B0504020202050204"/>
                <a:cs typeface="Courier New" panose="02070309020205020404" pitchFamily="49" charset="0"/>
              </a:rPr>
              <a:t>Attention, à n’utiliser qu’en dernier recours.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Amitié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3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2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Je veux créer un délégué.</a:t>
            </a:r>
          </a:p>
          <a:p>
            <a:pPr lvl="1"/>
            <a:r>
              <a:rPr lang="fr-FR" dirty="0" smtClean="0"/>
              <a:t>C’est un étudiant en tout point, mais il peut aussi représenter sa classe.</a:t>
            </a:r>
          </a:p>
          <a:p>
            <a:pPr lvl="1"/>
            <a:endParaRPr lang="fr-FR" dirty="0"/>
          </a:p>
          <a:p>
            <a:r>
              <a:rPr lang="fr-FR" dirty="0" smtClean="0"/>
              <a:t>On ne veut pas réécrire tout le code de l’Etudiant, juste préciser qu’il peut représenter en plus.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Solution : l’héritage.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lvl="4"/>
            <a:r>
              <a:rPr lang="fr-FR" dirty="0"/>
              <a:t> </a:t>
            </a:r>
            <a:r>
              <a:rPr lang="fr-FR" dirty="0" smtClean="0"/>
              <a:t>   </a:t>
            </a:r>
          </a:p>
          <a:p>
            <a:pPr lvl="4"/>
            <a:r>
              <a:rPr lang="fr-FR" dirty="0"/>
              <a:t> </a:t>
            </a:r>
            <a:r>
              <a:rPr lang="fr-FR" dirty="0" smtClean="0"/>
              <a:t>   Hérite de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33996"/>
              </p:ext>
            </p:extLst>
          </p:nvPr>
        </p:nvGraphicFramePr>
        <p:xfrm>
          <a:off x="1934319" y="2222089"/>
          <a:ext cx="1528496" cy="15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Classe mère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20392"/>
              </p:ext>
            </p:extLst>
          </p:nvPr>
        </p:nvGraphicFramePr>
        <p:xfrm>
          <a:off x="1932970" y="4632162"/>
          <a:ext cx="1528496" cy="15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Classe fille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20261"/>
              </p:ext>
            </p:extLst>
          </p:nvPr>
        </p:nvGraphicFramePr>
        <p:xfrm>
          <a:off x="7961517" y="2221245"/>
          <a:ext cx="1528496" cy="15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Etudiant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se_presenter</a:t>
                      </a:r>
                      <a:r>
                        <a:rPr lang="fr-FR" sz="1400" dirty="0" smtClean="0"/>
                        <a:t>()</a:t>
                      </a:r>
                    </a:p>
                    <a:p>
                      <a:r>
                        <a:rPr lang="fr-FR" sz="1400" dirty="0" smtClean="0"/>
                        <a:t>boire()</a:t>
                      </a:r>
                    </a:p>
                    <a:p>
                      <a:r>
                        <a:rPr lang="fr-FR" sz="1400" dirty="0" err="1" smtClean="0"/>
                        <a:t>etudier</a:t>
                      </a:r>
                      <a:r>
                        <a:rPr lang="fr-FR" sz="1400" dirty="0" smtClean="0"/>
                        <a:t>()</a:t>
                      </a:r>
                    </a:p>
                    <a:p>
                      <a:r>
                        <a:rPr lang="fr-FR" sz="1400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0369"/>
              </p:ext>
            </p:extLst>
          </p:nvPr>
        </p:nvGraphicFramePr>
        <p:xfrm>
          <a:off x="7960168" y="4631318"/>
          <a:ext cx="1528496" cy="15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96"/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Delegue</a:t>
                      </a:r>
                      <a:endParaRPr lang="fr-FR" dirty="0"/>
                    </a:p>
                  </a:txBody>
                  <a:tcPr/>
                </a:tc>
              </a:tr>
              <a:tr h="103199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representer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Up Arrow 10"/>
          <p:cNvSpPr/>
          <p:nvPr/>
        </p:nvSpPr>
        <p:spPr>
          <a:xfrm>
            <a:off x="2443795" y="3746612"/>
            <a:ext cx="493614" cy="8496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Up Arrow 11"/>
          <p:cNvSpPr/>
          <p:nvPr/>
        </p:nvSpPr>
        <p:spPr>
          <a:xfrm>
            <a:off x="8503381" y="3746612"/>
            <a:ext cx="493614" cy="8496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Dans le .h :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 smtClean="0"/>
              <a:t>Bon</a:t>
            </a:r>
            <a:r>
              <a:rPr lang="fr-FR" sz="3200" dirty="0"/>
              <a:t>, ben… </a:t>
            </a:r>
            <a:r>
              <a:rPr lang="fr-FR" sz="3200" dirty="0">
                <a:solidFill>
                  <a:srgbClr val="D406BB"/>
                </a:solidFill>
              </a:rPr>
              <a:t>Assistant </a:t>
            </a:r>
            <a:r>
              <a:rPr lang="fr-FR" sz="3200" dirty="0" smtClean="0">
                <a:solidFill>
                  <a:srgbClr val="D406BB"/>
                </a:solidFill>
              </a:rPr>
              <a:t>!</a:t>
            </a:r>
          </a:p>
          <a:p>
            <a:endParaRPr lang="fr-FR" sz="3200" dirty="0">
              <a:solidFill>
                <a:srgbClr val="D406BB"/>
              </a:solidFill>
            </a:endParaRPr>
          </a:p>
          <a:p>
            <a:pPr marL="0" indent="0">
              <a:buNone/>
            </a:pPr>
            <a:endParaRPr lang="fr-FR" sz="3200" dirty="0">
              <a:solidFill>
                <a:srgbClr val="D406BB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1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3200" dirty="0">
              <a:solidFill>
                <a:srgbClr val="D406BB"/>
              </a:solidFill>
            </a:endParaRPr>
          </a:p>
          <a:p>
            <a:pPr marL="0" indent="0">
              <a:buNone/>
            </a:pPr>
            <a:endParaRPr lang="fr-FR" sz="3200" dirty="0">
              <a:solidFill>
                <a:srgbClr val="D406BB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Liens </a:t>
            </a:r>
            <a:r>
              <a:rPr lang="fr-FR" dirty="0" smtClean="0"/>
              <a:t>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980400" y="1772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Principe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Comme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dirty="0" smtClean="0">
                <a:solidFill>
                  <a:schemeClr val="tx2"/>
                </a:solidFill>
              </a:rPr>
              <a:t>, mais l’accès est autorisé pour les classes filles.</a:t>
            </a:r>
          </a:p>
          <a:p>
            <a:endParaRPr lang="fr-FR" sz="3200" dirty="0" smtClean="0">
              <a:solidFill>
                <a:srgbClr val="D406B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 smtClean="0">
              <a:solidFill>
                <a:srgbClr val="D406BB"/>
              </a:solidFill>
            </a:endParaRPr>
          </a:p>
          <a:p>
            <a:pPr marL="457200" lvl="1" indent="0">
              <a:buFont typeface="Eurostile" panose="020B0504020202050204" pitchFamily="34" charset="0"/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Eurostile" panose="020B0504020202050204" pitchFamily="34" charset="0"/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Eurostile" panose="020B0504020202050204" pitchFamily="34" charset="0"/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D’une classe à l’autre</a:t>
            </a:r>
          </a:p>
          <a:p>
            <a:pPr lvl="1"/>
            <a:r>
              <a:rPr lang="fr-FR" dirty="0" smtClean="0"/>
              <a:t>Constructeur de copie</a:t>
            </a:r>
          </a:p>
          <a:p>
            <a:pPr lvl="1"/>
            <a:r>
              <a:rPr lang="fr-FR" dirty="0" smtClean="0"/>
              <a:t>Références croisées</a:t>
            </a:r>
          </a:p>
          <a:p>
            <a:r>
              <a:rPr lang="fr-FR" dirty="0" smtClean="0"/>
              <a:t>Amitié</a:t>
            </a:r>
          </a:p>
          <a:p>
            <a:r>
              <a:rPr lang="fr-FR" dirty="0" smtClean="0"/>
              <a:t>Héritage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7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D’une classe à l’autre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Agir sur un autre 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98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J’ai créé 2 objets, et je veux en modifier un depuis un autre.</a:t>
            </a:r>
          </a:p>
          <a:p>
            <a:endParaRPr lang="fr-FR" dirty="0"/>
          </a:p>
          <a:p>
            <a:r>
              <a:rPr lang="fr-FR" dirty="0" smtClean="0"/>
              <a:t>Exemple : J’ai 2 étudiants, qui veulent boire et étudier ensemble.</a:t>
            </a:r>
          </a:p>
          <a:p>
            <a:pPr lvl="1"/>
            <a:r>
              <a:rPr lang="fr-FR" dirty="0" smtClean="0"/>
              <a:t>C’est plus efficace (dans un sens ou dans l’autre)</a:t>
            </a:r>
          </a:p>
          <a:p>
            <a:pPr lvl="1"/>
            <a:r>
              <a:rPr lang="fr-FR" dirty="0" smtClean="0"/>
              <a:t>Mais je vais modifier une autre classe par l’action de l’une.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un autre 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2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Heureusement : On sait passer une référence à un autre objet….</a:t>
            </a:r>
          </a:p>
          <a:p>
            <a:endParaRPr lang="fr-FR" dirty="0" smtClean="0"/>
          </a:p>
          <a:p>
            <a:r>
              <a:rPr lang="fr-FR" dirty="0" smtClean="0"/>
              <a:t>Alors avec un paramètre dans une méthode : facile :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co_work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tournee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D406BB"/>
                </a:solidFill>
              </a:rPr>
              <a:t>Assistant </a:t>
            </a:r>
            <a:r>
              <a:rPr lang="en-US" dirty="0" smtClean="0">
                <a:solidFill>
                  <a:srgbClr val="D406BB"/>
                </a:solidFill>
              </a:rPr>
              <a:t>!</a:t>
            </a:r>
          </a:p>
          <a:p>
            <a:pPr lvl="1"/>
            <a:r>
              <a:rPr lang="en-US" dirty="0" err="1">
                <a:solidFill>
                  <a:srgbClr val="D406BB"/>
                </a:solidFill>
              </a:rPr>
              <a:t>c</a:t>
            </a:r>
            <a:r>
              <a:rPr lang="en-US" dirty="0" err="1" smtClean="0">
                <a:solidFill>
                  <a:srgbClr val="D406BB"/>
                </a:solidFill>
              </a:rPr>
              <a:t>owork</a:t>
            </a:r>
            <a:r>
              <a:rPr lang="en-US" dirty="0" smtClean="0">
                <a:solidFill>
                  <a:srgbClr val="D406BB"/>
                </a:solidFill>
              </a:rPr>
              <a:t> qui </a:t>
            </a:r>
            <a:r>
              <a:rPr lang="en-US" dirty="0" err="1" smtClean="0">
                <a:solidFill>
                  <a:srgbClr val="D406BB"/>
                </a:solidFill>
              </a:rPr>
              <a:t>réduit</a:t>
            </a:r>
            <a:r>
              <a:rPr lang="en-US" dirty="0" smtClean="0">
                <a:solidFill>
                  <a:srgbClr val="D406BB"/>
                </a:solidFill>
              </a:rPr>
              <a:t> le </a:t>
            </a:r>
            <a:r>
              <a:rPr lang="en-US" dirty="0" err="1" smtClean="0">
                <a:solidFill>
                  <a:srgbClr val="D406BB"/>
                </a:solidFill>
              </a:rPr>
              <a:t>taux</a:t>
            </a:r>
            <a:r>
              <a:rPr lang="en-US" dirty="0" smtClean="0">
                <a:solidFill>
                  <a:srgbClr val="D406BB"/>
                </a:solidFill>
              </a:rPr>
              <a:t> de 0.2 pour </a:t>
            </a:r>
            <a:r>
              <a:rPr lang="en-US" dirty="0" err="1" smtClean="0">
                <a:solidFill>
                  <a:srgbClr val="D406BB"/>
                </a:solidFill>
              </a:rPr>
              <a:t>chacun</a:t>
            </a:r>
            <a:r>
              <a:rPr lang="en-US" dirty="0" smtClean="0">
                <a:solidFill>
                  <a:srgbClr val="D406BB"/>
                </a:solidFill>
              </a:rPr>
              <a:t> (2 appels à </a:t>
            </a:r>
            <a:r>
              <a:rPr lang="en-US" dirty="0" err="1" smtClean="0">
                <a:solidFill>
                  <a:srgbClr val="D406BB"/>
                </a:solidFill>
              </a:rPr>
              <a:t>etudier</a:t>
            </a:r>
            <a:r>
              <a:rPr lang="en-US" dirty="0" smtClean="0">
                <a:solidFill>
                  <a:srgbClr val="D406BB"/>
                </a:solidFill>
              </a:rPr>
              <a:t>())</a:t>
            </a:r>
          </a:p>
          <a:p>
            <a:pPr lvl="1"/>
            <a:r>
              <a:rPr lang="en-US" dirty="0" err="1" smtClean="0">
                <a:solidFill>
                  <a:srgbClr val="D406BB"/>
                </a:solidFill>
              </a:rPr>
              <a:t>tournee</a:t>
            </a:r>
            <a:r>
              <a:rPr lang="en-US" dirty="0" smtClean="0">
                <a:solidFill>
                  <a:srgbClr val="D406BB"/>
                </a:solidFill>
              </a:rPr>
              <a:t> qui </a:t>
            </a:r>
            <a:r>
              <a:rPr lang="en-US" dirty="0" err="1" smtClean="0">
                <a:solidFill>
                  <a:srgbClr val="D406BB"/>
                </a:solidFill>
              </a:rPr>
              <a:t>augmente</a:t>
            </a:r>
            <a:r>
              <a:rPr lang="en-US" dirty="0" smtClean="0">
                <a:solidFill>
                  <a:srgbClr val="D406BB"/>
                </a:solidFill>
              </a:rPr>
              <a:t> le </a:t>
            </a:r>
            <a:r>
              <a:rPr lang="en-US" dirty="0" err="1" smtClean="0">
                <a:solidFill>
                  <a:srgbClr val="D406BB"/>
                </a:solidFill>
              </a:rPr>
              <a:t>taux</a:t>
            </a:r>
            <a:r>
              <a:rPr lang="en-US" dirty="0" smtClean="0">
                <a:solidFill>
                  <a:srgbClr val="D406BB"/>
                </a:solidFill>
              </a:rPr>
              <a:t> </a:t>
            </a:r>
            <a:r>
              <a:rPr lang="en-US" dirty="0">
                <a:solidFill>
                  <a:srgbClr val="D406BB"/>
                </a:solidFill>
              </a:rPr>
              <a:t>de </a:t>
            </a:r>
            <a:r>
              <a:rPr lang="en-US" dirty="0" smtClean="0">
                <a:solidFill>
                  <a:srgbClr val="D406BB"/>
                </a:solidFill>
              </a:rPr>
              <a:t>0.4 </a:t>
            </a:r>
            <a:r>
              <a:rPr lang="en-US" dirty="0">
                <a:solidFill>
                  <a:srgbClr val="D406BB"/>
                </a:solidFill>
              </a:rPr>
              <a:t>pour </a:t>
            </a:r>
            <a:r>
              <a:rPr lang="en-US" dirty="0" err="1" smtClean="0">
                <a:solidFill>
                  <a:srgbClr val="D406BB"/>
                </a:solidFill>
              </a:rPr>
              <a:t>chacun</a:t>
            </a:r>
            <a:r>
              <a:rPr lang="en-US" dirty="0" smtClean="0">
                <a:solidFill>
                  <a:srgbClr val="D406BB"/>
                </a:solidFill>
              </a:rPr>
              <a:t> </a:t>
            </a:r>
            <a:r>
              <a:rPr lang="en-US" dirty="0">
                <a:solidFill>
                  <a:srgbClr val="D406BB"/>
                </a:solidFill>
              </a:rPr>
              <a:t>(2 </a:t>
            </a:r>
            <a:r>
              <a:rPr lang="en-US" dirty="0" smtClean="0">
                <a:solidFill>
                  <a:srgbClr val="D406BB"/>
                </a:solidFill>
              </a:rPr>
              <a:t>x </a:t>
            </a:r>
            <a:r>
              <a:rPr lang="en-US" dirty="0" err="1" smtClean="0">
                <a:solidFill>
                  <a:srgbClr val="D406BB"/>
                </a:solidFill>
              </a:rPr>
              <a:t>boire</a:t>
            </a:r>
            <a:r>
              <a:rPr lang="en-US" dirty="0" smtClean="0">
                <a:solidFill>
                  <a:srgbClr val="D406BB"/>
                </a:solidFill>
              </a:rPr>
              <a:t>())</a:t>
            </a:r>
            <a:endParaRPr lang="en-US" dirty="0">
              <a:solidFill>
                <a:srgbClr val="D406BB"/>
              </a:solidFill>
            </a:endParaRPr>
          </a:p>
          <a:p>
            <a:pPr lvl="1"/>
            <a:endParaRPr lang="en-US" dirty="0">
              <a:solidFill>
                <a:srgbClr val="D406BB"/>
              </a:solidFill>
            </a:endParaRPr>
          </a:p>
          <a:p>
            <a:pPr lvl="1"/>
            <a:endParaRPr lang="fr-FR" dirty="0">
              <a:solidFill>
                <a:srgbClr val="D406B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un autre 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2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69200" y="1469563"/>
            <a:ext cx="84049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tournee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boire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fr-FR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boire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 alors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boire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fr-FR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boire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dans le .</a:t>
            </a:r>
            <a:r>
              <a:rPr lang="fr-FR" dirty="0" err="1" smtClean="0"/>
              <a:t>cpp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71650" y="2924195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co_work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etudier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fr-FR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etudier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 alors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etudier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bff</a:t>
            </a:r>
            <a:r>
              <a:rPr lang="fr-FR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etudier</a:t>
            </a: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8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monObjet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=&gt; </a:t>
            </a:r>
            <a:r>
              <a:rPr lang="en-US" dirty="0" err="1"/>
              <a:t>pointeur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err="1"/>
              <a:t>l’objet</a:t>
            </a:r>
            <a:r>
              <a:rPr lang="en-US" dirty="0"/>
              <a:t> courant </a:t>
            </a: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Liens entre les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passage par référence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ANIM" id="{9D10BE6A-D5DC-42B2-A200-BDA5A92BA8B6}" vid="{761E1697-FE17-4C6F-8990-FBF8CC656D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7539</TotalTime>
  <Words>1030</Words>
  <Application>Microsoft Office PowerPoint</Application>
  <PresentationFormat>Widescreen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Eurostile</vt:lpstr>
      <vt:lpstr>Wingdings</vt:lpstr>
      <vt:lpstr>Thème Office</vt:lpstr>
      <vt:lpstr>C++</vt:lpstr>
      <vt:lpstr>C++</vt:lpstr>
      <vt:lpstr>Note importante</vt:lpstr>
      <vt:lpstr>Plan de la séance</vt:lpstr>
      <vt:lpstr>D’une classe à l’autre</vt:lpstr>
      <vt:lpstr>Modifier un autre objet</vt:lpstr>
      <vt:lpstr>Modifier un autre objet</vt:lpstr>
      <vt:lpstr>Et dans le .cpp</vt:lpstr>
      <vt:lpstr>Résumé passage par référence</vt:lpstr>
      <vt:lpstr>Pour les pros</vt:lpstr>
      <vt:lpstr>Pour les pros</vt:lpstr>
      <vt:lpstr>const</vt:lpstr>
      <vt:lpstr>const</vt:lpstr>
      <vt:lpstr>Const : Note</vt:lpstr>
      <vt:lpstr>Résumé const</vt:lpstr>
      <vt:lpstr>D’une classe à l’autre</vt:lpstr>
      <vt:lpstr>Constructeur de copie</vt:lpstr>
      <vt:lpstr>Constructeur de copie</vt:lpstr>
      <vt:lpstr>Résumé Constructeur de copie</vt:lpstr>
      <vt:lpstr>D’une classe à l’autre</vt:lpstr>
      <vt:lpstr>Contenir une autre classe</vt:lpstr>
      <vt:lpstr>Contenir une autre classe</vt:lpstr>
      <vt:lpstr>Contenir une autre classe</vt:lpstr>
      <vt:lpstr>Résumé Contenir une autre classe</vt:lpstr>
      <vt:lpstr>Constructeur de copie</vt:lpstr>
      <vt:lpstr>Relation croisée</vt:lpstr>
      <vt:lpstr>Relation croisée</vt:lpstr>
      <vt:lpstr>Amitié</vt:lpstr>
      <vt:lpstr>Amitié</vt:lpstr>
      <vt:lpstr>Amitié Résumé</vt:lpstr>
      <vt:lpstr>Héritage</vt:lpstr>
      <vt:lpstr>Héritage</vt:lpstr>
      <vt:lpstr>Héritage</vt:lpstr>
      <vt:lpstr>Héritage</vt:lpstr>
      <vt:lpstr>Portée protected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Main</cp:lastModifiedBy>
  <cp:revision>179</cp:revision>
  <dcterms:created xsi:type="dcterms:W3CDTF">2015-09-14T10:33:21Z</dcterms:created>
  <dcterms:modified xsi:type="dcterms:W3CDTF">2018-02-19T18:16:07Z</dcterms:modified>
</cp:coreProperties>
</file>