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83" r:id="rId4"/>
    <p:sldId id="262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00" r:id="rId20"/>
    <p:sldId id="298" r:id="rId21"/>
    <p:sldId id="301" r:id="rId22"/>
    <p:sldId id="299" r:id="rId23"/>
    <p:sldId id="302" r:id="rId24"/>
    <p:sldId id="306" r:id="rId25"/>
    <p:sldId id="305" r:id="rId26"/>
    <p:sldId id="307" r:id="rId27"/>
    <p:sldId id="308" r:id="rId28"/>
    <p:sldId id="311" r:id="rId29"/>
    <p:sldId id="303" r:id="rId30"/>
    <p:sldId id="309" r:id="rId31"/>
    <p:sldId id="310" r:id="rId32"/>
    <p:sldId id="313" r:id="rId33"/>
    <p:sldId id="314" r:id="rId34"/>
    <p:sldId id="316" r:id="rId35"/>
    <p:sldId id="315" r:id="rId36"/>
    <p:sldId id="312" r:id="rId37"/>
    <p:sldId id="304" r:id="rId38"/>
    <p:sldId id="317" r:id="rId39"/>
    <p:sldId id="318" r:id="rId40"/>
    <p:sldId id="319" r:id="rId41"/>
    <p:sldId id="320" r:id="rId42"/>
    <p:sldId id="321" r:id="rId43"/>
    <p:sldId id="322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6BB"/>
    <a:srgbClr val="DED157"/>
    <a:srgbClr val="F7105E"/>
    <a:srgbClr val="51D1ED"/>
    <a:srgbClr val="625E4A"/>
    <a:srgbClr val="E2D457"/>
    <a:srgbClr val="9A69FF"/>
    <a:srgbClr val="99DE00"/>
    <a:srgbClr val="95CB15"/>
    <a:srgbClr val="3F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9C909-A877-4F6E-81F7-747625A1F483}" type="datetime1">
              <a:rPr lang="fr-FR" smtClean="0"/>
              <a:t>07/03/2018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80293-AA29-4AD7-BEE1-B4E05EC2D4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666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A568-6300-43B5-B288-94531A6EA6B5}" type="datetime1">
              <a:rPr lang="fr-FR" smtClean="0"/>
              <a:t>07/03/2018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20CF8-4BE7-4285-9D7B-B8AC362811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493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 PLATYPUS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5959712"/>
            <a:ext cx="3556000" cy="5508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 dirty="0" smtClean="0"/>
              <a:t>Logos écoles</a:t>
            </a:r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06515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Intitulé du cours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55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07/03/2018</a:t>
            </a:fld>
            <a:endParaRPr lang="fr-FR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à coins arrondis 1"/>
          <p:cNvSpPr/>
          <p:nvPr userDrawn="1"/>
        </p:nvSpPr>
        <p:spPr>
          <a:xfrm>
            <a:off x="-526480" y="2442411"/>
            <a:ext cx="1359568" cy="1732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4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ZoneTexte 8"/>
          <p:cNvSpPr txBox="1"/>
          <p:nvPr userDrawn="1"/>
        </p:nvSpPr>
        <p:spPr>
          <a:xfrm>
            <a:off x="838200" y="1975991"/>
            <a:ext cx="10354994" cy="14797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  <a:endParaRPr lang="fr-FR" sz="3200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07/03/2018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83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 marL="1828800" indent="0">
              <a:buNone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07/03/2018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8457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5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07/03/2018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62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 hasCustomPrompt="1"/>
          </p:nvPr>
        </p:nvSpPr>
        <p:spPr>
          <a:xfrm>
            <a:off x="828000" y="1620000"/>
            <a:ext cx="4986337" cy="4413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Image relative au texte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07/03/2018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97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graphique 2"/>
          <p:cNvSpPr>
            <a:spLocks noGrp="1"/>
          </p:cNvSpPr>
          <p:nvPr>
            <p:ph type="chart" sz="quarter" idx="11"/>
          </p:nvPr>
        </p:nvSpPr>
        <p:spPr>
          <a:xfrm>
            <a:off x="827999" y="1619250"/>
            <a:ext cx="4934171" cy="4230688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4" name="ZoneTexte 1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2299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07/03/2018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60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44980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828000" y="1620000"/>
            <a:ext cx="5153527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07/03/2018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48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BC98-D900-4418-A515-01664AADB42B}" type="datetime1">
              <a:rPr lang="fr-FR" smtClean="0"/>
              <a:t>07/03/2018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C9EE-E8B2-4962-AD6A-2E7786741F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4" r:id="rId4"/>
    <p:sldLayoutId id="2147483650" r:id="rId5"/>
    <p:sldLayoutId id="2147483657" r:id="rId6"/>
    <p:sldLayoutId id="2147483652" r:id="rId7"/>
    <p:sldLayoutId id="2147483655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4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Objectif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Utiliser des listes, mais sans se prendre la tête.</a:t>
            </a:r>
          </a:p>
          <a:p>
            <a:pPr lvl="1"/>
            <a:endParaRPr lang="fr-FR" dirty="0"/>
          </a:p>
          <a:p>
            <a:r>
              <a:rPr lang="fr-FR" u="sng" dirty="0" smtClean="0"/>
              <a:t>Syntaxe</a:t>
            </a:r>
            <a:r>
              <a:rPr lang="fr-FR" dirty="0" smtClean="0"/>
              <a:t> :</a:t>
            </a:r>
          </a:p>
          <a:p>
            <a:pPr lvl="1"/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fr-FR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exemple, les listes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7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fr-FR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fr-F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my_map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2 types ?</a:t>
            </a:r>
          </a:p>
          <a:p>
            <a:pPr lvl="1"/>
            <a:r>
              <a:rPr lang="fr-FR" dirty="0"/>
              <a:t>Un pour les clefs,</a:t>
            </a:r>
          </a:p>
          <a:p>
            <a:pPr lvl="1"/>
            <a:r>
              <a:rPr lang="fr-FR" dirty="0"/>
              <a:t>Un pour les </a:t>
            </a:r>
            <a:r>
              <a:rPr lang="fr-FR" dirty="0" smtClean="0"/>
              <a:t>valeurs</a:t>
            </a:r>
          </a:p>
          <a:p>
            <a:pPr marL="228600" lvl="1">
              <a:spcBef>
                <a:spcPts val="1000"/>
              </a:spcBef>
              <a:buClr>
                <a:srgbClr val="95CB15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28600" lvl="1">
              <a:spcBef>
                <a:spcPts val="1000"/>
              </a:spcBef>
              <a:buClr>
                <a:srgbClr val="95CB15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Ex: 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my_map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les </a:t>
            </a:r>
            <a:r>
              <a:rPr lang="fr-FR" dirty="0" err="1" smtClean="0"/>
              <a:t>maps</a:t>
            </a:r>
            <a:endParaRPr lang="fr-F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3098"/>
              </p:ext>
            </p:extLst>
          </p:nvPr>
        </p:nvGraphicFramePr>
        <p:xfrm>
          <a:off x="4686188" y="3641413"/>
          <a:ext cx="6310888" cy="135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2"/>
                <a:gridCol w="1577722"/>
                <a:gridCol w="1577722"/>
                <a:gridCol w="1577722"/>
              </a:tblGrid>
              <a:tr h="67568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Nombre_d_or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Code_secret</a:t>
                      </a:r>
                      <a:endParaRPr lang="fr-FR" dirty="0"/>
                    </a:p>
                  </a:txBody>
                  <a:tcPr anchor="ctr"/>
                </a:tc>
              </a:tr>
              <a:tr h="67568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3.14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2.72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1.62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1.23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03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rray</a:t>
            </a:r>
            <a:r>
              <a:rPr lang="fr-FR" dirty="0" smtClean="0"/>
              <a:t>, </a:t>
            </a:r>
            <a:r>
              <a:rPr lang="fr-FR" dirty="0" err="1" smtClean="0"/>
              <a:t>vector</a:t>
            </a:r>
            <a:r>
              <a:rPr lang="fr-FR" dirty="0" smtClean="0"/>
              <a:t>, </a:t>
            </a:r>
            <a:r>
              <a:rPr lang="fr-FR" dirty="0" err="1" smtClean="0"/>
              <a:t>deque</a:t>
            </a:r>
            <a:r>
              <a:rPr lang="fr-FR" dirty="0" smtClean="0"/>
              <a:t>, </a:t>
            </a:r>
          </a:p>
          <a:p>
            <a:r>
              <a:rPr lang="fr-FR" dirty="0" err="1" smtClean="0"/>
              <a:t>forward_list</a:t>
            </a:r>
            <a:r>
              <a:rPr lang="fr-FR" dirty="0" smtClean="0"/>
              <a:t> , </a:t>
            </a:r>
            <a:r>
              <a:rPr lang="fr-FR" dirty="0" err="1" smtClean="0"/>
              <a:t>list</a:t>
            </a:r>
            <a:endParaRPr lang="fr-FR" dirty="0"/>
          </a:p>
          <a:p>
            <a:r>
              <a:rPr lang="fr-FR" dirty="0" err="1"/>
              <a:t>s</a:t>
            </a:r>
            <a:r>
              <a:rPr lang="fr-FR" dirty="0" err="1" smtClean="0"/>
              <a:t>tack</a:t>
            </a:r>
            <a:r>
              <a:rPr lang="fr-FR" dirty="0" smtClean="0"/>
              <a:t>, queue, </a:t>
            </a:r>
            <a:r>
              <a:rPr lang="fr-FR" dirty="0" err="1" smtClean="0"/>
              <a:t>priority_queue</a:t>
            </a:r>
            <a:endParaRPr lang="fr-FR" dirty="0" smtClean="0"/>
          </a:p>
          <a:p>
            <a:r>
              <a:rPr lang="fr-FR" dirty="0"/>
              <a:t>s</a:t>
            </a:r>
            <a:r>
              <a:rPr lang="fr-FR" dirty="0" smtClean="0"/>
              <a:t>et, </a:t>
            </a:r>
            <a:r>
              <a:rPr lang="fr-FR" dirty="0" err="1" smtClean="0"/>
              <a:t>multiset</a:t>
            </a:r>
            <a:endParaRPr lang="fr-FR" dirty="0"/>
          </a:p>
          <a:p>
            <a:r>
              <a:rPr lang="fr-FR" dirty="0" err="1"/>
              <a:t>m</a:t>
            </a:r>
            <a:r>
              <a:rPr lang="fr-FR" dirty="0" err="1" smtClean="0"/>
              <a:t>ap</a:t>
            </a:r>
            <a:r>
              <a:rPr lang="fr-FR" dirty="0" smtClean="0"/>
              <a:t>, </a:t>
            </a:r>
            <a:r>
              <a:rPr lang="fr-FR" dirty="0" err="1" smtClean="0"/>
              <a:t>multimap</a:t>
            </a:r>
            <a:endParaRPr lang="fr-FR" dirty="0"/>
          </a:p>
          <a:p>
            <a:r>
              <a:rPr lang="fr-FR" dirty="0" err="1" smtClean="0"/>
              <a:t>unordered_set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err="1" smtClean="0"/>
              <a:t>unordered_multiset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err="1" smtClean="0"/>
              <a:t>unordered_map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err="1" smtClean="0"/>
              <a:t>unordered_multimap</a:t>
            </a:r>
            <a:endParaRPr lang="fr-FR" dirty="0" smtClean="0"/>
          </a:p>
          <a:p>
            <a:r>
              <a:rPr lang="fr-FR" dirty="0" smtClean="0"/>
              <a:t>Bref, on a le choix…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Mais aussi…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6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Nous permet de stocker plusieurs éléments</a:t>
            </a:r>
          </a:p>
          <a:p>
            <a:endParaRPr lang="fr-FR" dirty="0" smtClean="0"/>
          </a:p>
          <a:p>
            <a:r>
              <a:rPr lang="fr-FR" dirty="0" smtClean="0"/>
              <a:t>Attention au 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endParaRPr lang="fr-FR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Et au 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dirty="0" smtClean="0">
                <a:solidFill>
                  <a:schemeClr val="accent5"/>
                </a:solidFill>
              </a:rPr>
              <a:t> </a:t>
            </a:r>
            <a:r>
              <a:rPr lang="fr-FR" dirty="0" smtClean="0"/>
              <a:t>à la déclaration.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conteneurs 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5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STL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fonctions associées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39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Principe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On a une boîte où stocker nos éléments.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On veut pouvoir faire des choses avec.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u="sng" dirty="0" smtClean="0"/>
              <a:t>Solution 1 </a:t>
            </a:r>
            <a:r>
              <a:rPr lang="fr-FR" dirty="0" smtClean="0"/>
              <a:t>: les fonctions existantes.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STL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3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Principe:</a:t>
            </a:r>
          </a:p>
          <a:p>
            <a:pPr lvl="1"/>
            <a:r>
              <a:rPr lang="fr-FR" dirty="0" smtClean="0"/>
              <a:t>Les conteneurs sont des classes.</a:t>
            </a:r>
          </a:p>
          <a:p>
            <a:pPr lvl="1"/>
            <a:r>
              <a:rPr lang="fr-FR" dirty="0" smtClean="0"/>
              <a:t>Ils ont donc des méthodes !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Exemple :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mon_vector</a:t>
            </a:r>
            <a:r>
              <a:rPr lang="fr-FR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 smtClean="0">
                <a:latin typeface="Eurostile" panose="020B0504020202050204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de la STL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méthodes d’accès :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 smtClean="0"/>
              <a:t>qui renvoie un </a:t>
            </a:r>
            <a:r>
              <a:rPr lang="fr-FR" dirty="0" err="1" smtClean="0"/>
              <a:t>itérateur</a:t>
            </a:r>
            <a:r>
              <a:rPr lang="fr-FR" dirty="0" smtClean="0"/>
              <a:t> sur le premier élément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  <a:r>
              <a:rPr lang="fr-FR" dirty="0"/>
              <a:t>qui renvoie un </a:t>
            </a:r>
            <a:r>
              <a:rPr lang="fr-FR" dirty="0" err="1"/>
              <a:t>itérateur</a:t>
            </a:r>
            <a:r>
              <a:rPr lang="fr-FR" dirty="0"/>
              <a:t> </a:t>
            </a:r>
            <a:r>
              <a:rPr lang="fr-FR" dirty="0" smtClean="0"/>
              <a:t>sur la fin du tableau</a:t>
            </a:r>
          </a:p>
          <a:p>
            <a:pPr lvl="2"/>
            <a:r>
              <a:rPr lang="fr-FR" dirty="0" smtClean="0"/>
              <a:t>Attention, end() est APRES le dernier élément</a:t>
            </a:r>
          </a:p>
          <a:p>
            <a:r>
              <a:rPr lang="fr-FR" dirty="0" smtClean="0"/>
              <a:t>Des méthodes d’ajout et de suppression :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 smtClean="0"/>
              <a:t>qui ajoute un élément à la fin du vecteur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 smtClean="0"/>
              <a:t>qui supprime le dernier élément du vecteur.</a:t>
            </a:r>
          </a:p>
          <a:p>
            <a:r>
              <a:rPr lang="fr-FR" dirty="0" smtClean="0"/>
              <a:t>Des méthodes de nettoyage :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 smtClean="0"/>
              <a:t>qui supprime tous les éléments du vecteur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 pour le vecteur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838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méthodes d’accès :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 smtClean="0"/>
              <a:t>qui renvoie un </a:t>
            </a:r>
            <a:r>
              <a:rPr lang="fr-FR" dirty="0" err="1" smtClean="0"/>
              <a:t>itérateur</a:t>
            </a:r>
            <a:r>
              <a:rPr lang="fr-FR" dirty="0" smtClean="0"/>
              <a:t> sur le premier élément de la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  <a:r>
              <a:rPr lang="fr-FR" dirty="0"/>
              <a:t>qui renvoie un </a:t>
            </a:r>
            <a:r>
              <a:rPr lang="fr-FR" dirty="0" err="1"/>
              <a:t>itérateur</a:t>
            </a:r>
            <a:r>
              <a:rPr lang="fr-FR" dirty="0"/>
              <a:t> </a:t>
            </a:r>
            <a:r>
              <a:rPr lang="fr-FR" dirty="0" smtClean="0"/>
              <a:t>sur la fin de la </a:t>
            </a:r>
            <a:r>
              <a:rPr lang="fr-FR" dirty="0" err="1" smtClean="0"/>
              <a:t>map</a:t>
            </a:r>
            <a:endParaRPr lang="fr-FR" dirty="0" smtClean="0"/>
          </a:p>
          <a:p>
            <a:r>
              <a:rPr lang="fr-FR" dirty="0" smtClean="0"/>
              <a:t>Des méthodes d’ajout et de suppression :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insert() </a:t>
            </a:r>
            <a:r>
              <a:rPr lang="fr-FR" dirty="0" smtClean="0"/>
              <a:t>qui ajoute un élément à la </a:t>
            </a:r>
            <a:r>
              <a:rPr lang="fr-FR" dirty="0" err="1" smtClean="0"/>
              <a:t>map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 smtClean="0"/>
              <a:t>qui supprime un élément de la </a:t>
            </a:r>
            <a:r>
              <a:rPr lang="fr-FR" dirty="0" err="1" smtClean="0"/>
              <a:t>map</a:t>
            </a:r>
            <a:r>
              <a:rPr lang="fr-FR" dirty="0" smtClean="0"/>
              <a:t> .</a:t>
            </a:r>
          </a:p>
          <a:p>
            <a:r>
              <a:rPr lang="fr-FR" dirty="0" smtClean="0"/>
              <a:t>Des méthodes de nettoyage :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 smtClean="0"/>
              <a:t>qui supprime tous les éléments de la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 pour les </a:t>
            </a:r>
            <a:r>
              <a:rPr lang="fr-FR" dirty="0" err="1" smtClean="0"/>
              <a:t>maps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87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empty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find</a:t>
            </a:r>
            <a:r>
              <a:rPr lang="fr-FR" dirty="0" smtClean="0"/>
              <a:t>()</a:t>
            </a:r>
          </a:p>
          <a:p>
            <a:r>
              <a:rPr lang="fr-FR" dirty="0"/>
              <a:t>c</a:t>
            </a:r>
            <a:r>
              <a:rPr lang="fr-FR" dirty="0" smtClean="0"/>
              <a:t>ount()</a:t>
            </a:r>
          </a:p>
          <a:p>
            <a:r>
              <a:rPr lang="fr-FR" dirty="0"/>
              <a:t>s</a:t>
            </a:r>
            <a:r>
              <a:rPr lang="fr-FR" dirty="0" smtClean="0"/>
              <a:t>wap()</a:t>
            </a:r>
          </a:p>
          <a:p>
            <a:endParaRPr lang="fr-FR" dirty="0" smtClean="0"/>
          </a:p>
          <a:p>
            <a:r>
              <a:rPr lang="fr-FR" dirty="0" smtClean="0"/>
              <a:t>Et PLEIN d’autres…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Mais aussi…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9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insert et pas </a:t>
            </a:r>
            <a:r>
              <a:rPr lang="fr-FR" dirty="0" err="1" smtClean="0"/>
              <a:t>push_back</a:t>
            </a:r>
            <a:r>
              <a:rPr lang="fr-FR" dirty="0" smtClean="0"/>
              <a:t> pour une </a:t>
            </a:r>
            <a:r>
              <a:rPr lang="fr-FR" dirty="0" err="1" smtClean="0"/>
              <a:t>map</a:t>
            </a:r>
            <a:r>
              <a:rPr lang="fr-FR" dirty="0" smtClean="0"/>
              <a:t> ?: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nsert existe sur les vecteurs, pourquoi préférer </a:t>
            </a:r>
            <a:r>
              <a:rPr lang="fr-FR" dirty="0" err="1" smtClean="0"/>
              <a:t>push_back</a:t>
            </a:r>
            <a:r>
              <a:rPr lang="fr-FR" dirty="0" smtClean="0"/>
              <a:t>() ?</a:t>
            </a:r>
          </a:p>
          <a:p>
            <a:pPr lvl="1"/>
            <a:r>
              <a:rPr lang="fr-FR" dirty="0" err="1"/>
              <a:t>p</a:t>
            </a:r>
            <a:r>
              <a:rPr lang="fr-FR" dirty="0" err="1" smtClean="0"/>
              <a:t>ush_back</a:t>
            </a:r>
            <a:r>
              <a:rPr lang="fr-FR" dirty="0" smtClean="0"/>
              <a:t> n’existe pas sur les </a:t>
            </a:r>
            <a:r>
              <a:rPr lang="fr-FR" dirty="0" err="1" smtClean="0"/>
              <a:t>maps</a:t>
            </a:r>
            <a:r>
              <a:rPr lang="fr-FR" dirty="0" smtClean="0"/>
              <a:t>, pourquoi ?</a:t>
            </a:r>
          </a:p>
          <a:p>
            <a:pPr lvl="1"/>
            <a:endParaRPr lang="fr-FR" dirty="0"/>
          </a:p>
          <a:p>
            <a:r>
              <a:rPr lang="fr-FR" dirty="0" smtClean="0"/>
              <a:t>Alors pourquoi a-t-on un </a:t>
            </a:r>
            <a:r>
              <a:rPr lang="fr-FR" dirty="0" err="1" smtClean="0"/>
              <a:t>begin</a:t>
            </a:r>
            <a:r>
              <a:rPr lang="fr-FR" dirty="0" smtClean="0"/>
              <a:t> et end sur les </a:t>
            </a:r>
            <a:r>
              <a:rPr lang="fr-FR" dirty="0" err="1" smtClean="0"/>
              <a:t>maps</a:t>
            </a:r>
            <a:r>
              <a:rPr lang="fr-FR" dirty="0" smtClean="0"/>
              <a:t>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Oui mais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3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 très nombreuses options</a:t>
            </a:r>
          </a:p>
          <a:p>
            <a:endParaRPr lang="fr-FR" dirty="0"/>
          </a:p>
          <a:p>
            <a:r>
              <a:rPr lang="fr-FR" dirty="0" smtClean="0"/>
              <a:t>Attention à votre choix de conteneur 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STL : 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4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STL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itérateurs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8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u="sng" dirty="0" smtClean="0"/>
              <a:t>Principe</a:t>
            </a:r>
            <a:r>
              <a:rPr lang="fr-FR" dirty="0" smtClean="0"/>
              <a:t> :</a:t>
            </a:r>
            <a:endParaRPr lang="fr-FR" dirty="0"/>
          </a:p>
          <a:p>
            <a:pPr lvl="1"/>
            <a:r>
              <a:rPr lang="fr-FR" dirty="0" smtClean="0"/>
              <a:t>Les conteneurs nous permettent de stocker des informations.</a:t>
            </a:r>
          </a:p>
          <a:p>
            <a:pPr lvl="1"/>
            <a:r>
              <a:rPr lang="fr-FR" dirty="0" smtClean="0"/>
              <a:t>Comment les parcourir?</a:t>
            </a:r>
          </a:p>
          <a:p>
            <a:pPr lvl="1"/>
            <a:endParaRPr lang="fr-FR" dirty="0"/>
          </a:p>
          <a:p>
            <a:r>
              <a:rPr lang="fr-FR" dirty="0" smtClean="0"/>
              <a:t>Option 1 avec ce qu’on a vu : on cherche à la main</a:t>
            </a:r>
          </a:p>
          <a:p>
            <a:pPr lvl="1"/>
            <a:r>
              <a:rPr lang="fr-FR" dirty="0" smtClean="0"/>
              <a:t>Pour les vecteurs : </a:t>
            </a:r>
          </a:p>
          <a:p>
            <a:pPr lvl="2"/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mon_vect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2"/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mon_vect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				=&gt; un for simple</a:t>
            </a: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Pour les </a:t>
            </a:r>
            <a:r>
              <a:rPr lang="fr-FR" dirty="0" err="1" smtClean="0"/>
              <a:t>maps</a:t>
            </a:r>
            <a:r>
              <a:rPr lang="fr-FR" dirty="0" smtClean="0"/>
              <a:t>: </a:t>
            </a:r>
          </a:p>
          <a:p>
            <a:pPr lvl="2"/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ma_map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"pi"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2"/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ma_map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				=&gt; Problème</a:t>
            </a:r>
            <a:endParaRPr lang="fr-F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itérateurs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68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Qu’est ce que c’est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smtClean="0"/>
              <a:t>Un objet nous permettant d’accéder aux objets d’un conteneur donné.</a:t>
            </a:r>
          </a:p>
          <a:p>
            <a:pPr lvl="1"/>
            <a:endParaRPr lang="fr-FR" dirty="0"/>
          </a:p>
          <a:p>
            <a:r>
              <a:rPr lang="fr-FR" dirty="0" smtClean="0"/>
              <a:t>C’est un pointeur ++</a:t>
            </a:r>
          </a:p>
          <a:p>
            <a:pPr lvl="1"/>
            <a:r>
              <a:rPr lang="fr-FR" dirty="0"/>
              <a:t>Se comporte comme un pointeur</a:t>
            </a:r>
          </a:p>
          <a:p>
            <a:pPr lvl="1"/>
            <a:r>
              <a:rPr lang="fr-FR" dirty="0"/>
              <a:t>Mais est bien plus poussé (encapsulation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itérateurs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6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Syntaxe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conteneur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mon_iterateur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 :</a:t>
            </a:r>
          </a:p>
          <a:p>
            <a:pPr lvl="1"/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mon_iterateur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itérateurs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23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Utilisation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mon_cont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mon_cont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++)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Attention !</a:t>
            </a:r>
          </a:p>
          <a:p>
            <a:pPr lvl="1"/>
            <a:r>
              <a:rPr lang="fr-FR" dirty="0" smtClean="0"/>
              <a:t>On ne sait pas comment le conteneur est réparti dans la mémoire</a:t>
            </a:r>
          </a:p>
          <a:p>
            <a:pPr lvl="1"/>
            <a:r>
              <a:rPr lang="fr-FR" dirty="0" smtClean="0"/>
              <a:t>On prend donc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fr-FR" dirty="0" smtClean="0"/>
              <a:t> et pas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itérateurs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8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Utilisation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mon_cont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mon_cont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++)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Et pour chaque itération :</a:t>
            </a:r>
          </a:p>
          <a:p>
            <a:pPr lvl="1"/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FR" dirty="0" smtClean="0"/>
              <a:t>Ou n’importe quoi d’autre…</a:t>
            </a:r>
          </a:p>
          <a:p>
            <a:pPr lvl="1"/>
            <a:r>
              <a:rPr lang="fr-FR" dirty="0" smtClean="0"/>
              <a:t>Attention :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dirty="0" smtClean="0"/>
              <a:t> parce que pointeur.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itérateurs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Utilisation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fr-FR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ma_map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ma_map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++)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Et pour chaque itération :</a:t>
            </a:r>
          </a:p>
          <a:p>
            <a:pPr lvl="1"/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mon_it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FR" dirty="0" smtClean="0"/>
              <a:t>-&gt; parce que pointeur.</a:t>
            </a:r>
          </a:p>
          <a:p>
            <a:pPr lvl="1"/>
            <a:r>
              <a:rPr lang="fr-FR" dirty="0" smtClean="0"/>
              <a:t>First et second sont des attributs… publiques !!!!!.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itérateurs</a:t>
            </a:r>
            <a:r>
              <a:rPr lang="fr-FR" dirty="0"/>
              <a:t> de </a:t>
            </a:r>
            <a:r>
              <a:rPr lang="fr-FR" dirty="0" err="1"/>
              <a:t>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5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STL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foncteurs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4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3200" b="1" dirty="0" smtClean="0"/>
          </a:p>
          <a:p>
            <a:pPr marL="0" indent="0" algn="ctr">
              <a:buNone/>
            </a:pPr>
            <a:endParaRPr lang="fr-FR" sz="3200" b="1" dirty="0"/>
          </a:p>
          <a:p>
            <a:pPr marL="0" indent="0" algn="ctr">
              <a:buNone/>
            </a:pPr>
            <a:r>
              <a:rPr lang="fr-FR" sz="3200" b="1" dirty="0" smtClean="0"/>
              <a:t>Les informations contenus dans ce support</a:t>
            </a:r>
          </a:p>
          <a:p>
            <a:pPr marL="0" indent="0" algn="ctr">
              <a:buNone/>
            </a:pPr>
            <a:r>
              <a:rPr lang="fr-FR" sz="3200" b="1" dirty="0" smtClean="0"/>
              <a:t>sont susceptibles de révisions ultérieures.</a:t>
            </a:r>
            <a:endParaRPr lang="fr-FR" sz="32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 importante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3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On a une boîte où stocker nos éléments.</a:t>
            </a:r>
            <a:endParaRPr lang="fr-FR" dirty="0"/>
          </a:p>
          <a:p>
            <a:pPr lvl="1"/>
            <a:r>
              <a:rPr lang="fr-FR" dirty="0" smtClean="0"/>
              <a:t>On peut les parcourir.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On veut effectuer la même action sur chaque élément.</a:t>
            </a:r>
          </a:p>
          <a:p>
            <a:pPr lvl="2"/>
            <a:r>
              <a:rPr lang="fr-FR" dirty="0" smtClean="0"/>
              <a:t>Mais une action custom.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7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Principe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On revient à la surcharge d’opérateurs.</a:t>
            </a:r>
            <a:endParaRPr lang="fr-FR" dirty="0"/>
          </a:p>
          <a:p>
            <a:pPr lvl="1"/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 smtClean="0"/>
              <a:t> est un opérateur.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On va donc créer un objet,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qui possède une unique méthode,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que l’on va appliquer sur chaque élément de notre conteneur.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Intérêt : on sait passer des objets en paramètre 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foncteurs</a:t>
            </a:r>
          </a:p>
        </p:txBody>
      </p:sp>
    </p:spTree>
    <p:extLst>
      <p:ext uri="{BB962C8B-B14F-4D97-AF65-F5344CB8AC3E}">
        <p14:creationId xmlns:p14="http://schemas.microsoft.com/office/powerpoint/2010/main" val="36234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2 Etapes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Créer une classe:</a:t>
            </a:r>
          </a:p>
          <a:p>
            <a:pPr lvl="2"/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fr-FR" dirty="0" smtClean="0"/>
              <a:t>Surcharger l’opérateur () :</a:t>
            </a:r>
          </a:p>
          <a:p>
            <a:pPr lvl="2"/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()(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parametres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foncteurs : création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4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Exemple </a:t>
            </a:r>
            <a:r>
              <a:rPr lang="fr-FR" dirty="0" smtClean="0"/>
              <a:t>: doubler chaque élément d’un vecteur d’entiers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Créer une classe:</a:t>
            </a:r>
          </a:p>
          <a:p>
            <a:pPr lvl="2"/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Surcharger l’opérateur () :</a:t>
            </a:r>
          </a:p>
          <a:p>
            <a:pPr lvl="2"/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()(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foncteurs </a:t>
            </a:r>
            <a:r>
              <a:rPr lang="fr-FR" dirty="0"/>
              <a:t>: création</a:t>
            </a:r>
          </a:p>
        </p:txBody>
      </p:sp>
    </p:spTree>
    <p:extLst>
      <p:ext uri="{BB962C8B-B14F-4D97-AF65-F5344CB8AC3E}">
        <p14:creationId xmlns:p14="http://schemas.microsoft.com/office/powerpoint/2010/main" val="40895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2 Etapes :</a:t>
            </a:r>
          </a:p>
          <a:p>
            <a:endParaRPr lang="fr-FR" u="sng" dirty="0" smtClean="0"/>
          </a:p>
          <a:p>
            <a:pPr lvl="1"/>
            <a:r>
              <a:rPr lang="fr-FR" dirty="0"/>
              <a:t>Créer un objet :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mon_action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smtClean="0"/>
              <a:t>Utiliser la méthode () de notre objet </a:t>
            </a:r>
            <a:r>
              <a:rPr lang="fr-FR" dirty="0"/>
              <a:t>:</a:t>
            </a:r>
          </a:p>
          <a:p>
            <a:pPr lvl="2"/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mon_action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Ressemble beaucoup à une fonction,</a:t>
            </a:r>
          </a:p>
          <a:p>
            <a:pPr lvl="1"/>
            <a:r>
              <a:rPr lang="fr-FR" dirty="0"/>
              <a:t>Mais on parle bien d’un objet.</a:t>
            </a:r>
          </a:p>
          <a:p>
            <a:pPr lvl="1"/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foncteurs </a:t>
            </a:r>
            <a:r>
              <a:rPr lang="fr-FR" dirty="0"/>
              <a:t>: </a:t>
            </a:r>
            <a:r>
              <a:rPr lang="fr-FR" dirty="0" smtClean="0"/>
              <a:t>utilisation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00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u="sng" dirty="0" smtClean="0"/>
              <a:t>Exemple </a:t>
            </a:r>
            <a:r>
              <a:rPr lang="fr-FR" dirty="0" smtClean="0"/>
              <a:t>: doubler chaque élément d’un vecteur d’entiers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//surcharge de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l’operateur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()(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f_doubler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//creation de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montab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montab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f_doubler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utilisation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() de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f_doubler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foncteurs </a:t>
            </a:r>
            <a:r>
              <a:rPr lang="fr-FR" dirty="0"/>
              <a:t>: </a:t>
            </a:r>
            <a:r>
              <a:rPr lang="fr-FR" dirty="0" smtClean="0"/>
              <a:t>utilisation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u="sng" dirty="0" smtClean="0"/>
              <a:t>Conteneurs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Permet de stocker des éléments</a:t>
            </a:r>
          </a:p>
          <a:p>
            <a:pPr lvl="1"/>
            <a:endParaRPr lang="fr-FR" dirty="0" smtClean="0"/>
          </a:p>
          <a:p>
            <a:r>
              <a:rPr lang="fr-FR" u="sng" dirty="0" err="1" smtClean="0"/>
              <a:t>Itérateurs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Abstraction de pointeurs</a:t>
            </a:r>
          </a:p>
          <a:p>
            <a:pPr lvl="1"/>
            <a:r>
              <a:rPr lang="fr-FR" dirty="0" smtClean="0"/>
              <a:t>Permet de parcourir des conteneurs</a:t>
            </a:r>
          </a:p>
          <a:p>
            <a:pPr lvl="1"/>
            <a:endParaRPr lang="fr-FR" dirty="0"/>
          </a:p>
          <a:p>
            <a:r>
              <a:rPr lang="fr-FR" u="sng" dirty="0" smtClean="0"/>
              <a:t>Foncteurs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Abstraction de fonctions</a:t>
            </a:r>
          </a:p>
          <a:p>
            <a:pPr lvl="1"/>
            <a:r>
              <a:rPr lang="fr-FR" dirty="0" smtClean="0"/>
              <a:t>Permet d’agir sur les éléments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STL: 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9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Du code générique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1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On a un </a:t>
            </a:r>
            <a:r>
              <a:rPr lang="fr-FR" dirty="0" err="1" smtClean="0"/>
              <a:t>algo</a:t>
            </a:r>
            <a:r>
              <a:rPr lang="fr-FR" dirty="0" smtClean="0"/>
              <a:t> qui fonctionne bien,</a:t>
            </a:r>
          </a:p>
          <a:p>
            <a:pPr lvl="1"/>
            <a:r>
              <a:rPr lang="fr-FR" dirty="0" smtClean="0"/>
              <a:t>Mais on veut pouvoir l’appliquer à plusieurs types</a:t>
            </a:r>
          </a:p>
          <a:p>
            <a:pPr lvl="1"/>
            <a:endParaRPr lang="fr-FR" dirty="0"/>
          </a:p>
          <a:p>
            <a:r>
              <a:rPr lang="fr-FR" u="sng" dirty="0" smtClean="0"/>
              <a:t>Exemple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On veut échanger 2 objets.</a:t>
            </a:r>
          </a:p>
          <a:p>
            <a:pPr lvl="1"/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echange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echange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echange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 smtClean="0"/>
              <a:t>Et les string, </a:t>
            </a:r>
            <a:r>
              <a:rPr lang="fr-FR" dirty="0" err="1" smtClean="0"/>
              <a:t>int</a:t>
            </a:r>
            <a:r>
              <a:rPr lang="fr-FR" dirty="0" smtClean="0"/>
              <a:t>*, toutes les classes de notre projet, </a:t>
            </a:r>
            <a:r>
              <a:rPr lang="fr-FR" dirty="0" err="1" smtClean="0"/>
              <a:t>etc</a:t>
            </a:r>
            <a:r>
              <a:rPr lang="fr-FR" dirty="0" smtClean="0"/>
              <a:t> …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templates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67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err="1" smtClean="0"/>
              <a:t>Algo</a:t>
            </a:r>
            <a:r>
              <a:rPr lang="fr-FR" dirty="0" smtClean="0"/>
              <a:t>:</a:t>
            </a:r>
          </a:p>
          <a:p>
            <a:pPr marL="457200" lvl="1" indent="0">
              <a:buNone/>
            </a:pP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echange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mon_type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mon_type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mon_type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échange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13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STL</a:t>
            </a:r>
          </a:p>
          <a:p>
            <a:pPr lvl="1"/>
            <a:r>
              <a:rPr lang="fr-FR" dirty="0" smtClean="0"/>
              <a:t>Collections</a:t>
            </a:r>
          </a:p>
          <a:p>
            <a:pPr lvl="1"/>
            <a:r>
              <a:rPr lang="fr-FR" dirty="0" err="1" smtClean="0"/>
              <a:t>Iterateurs</a:t>
            </a:r>
            <a:endParaRPr lang="fr-FR" dirty="0" smtClean="0"/>
          </a:p>
          <a:p>
            <a:pPr lvl="1"/>
            <a:r>
              <a:rPr lang="fr-FR" dirty="0" smtClean="0"/>
              <a:t>Foncteurs</a:t>
            </a:r>
          </a:p>
          <a:p>
            <a:r>
              <a:rPr lang="fr-FR" dirty="0" err="1" smtClean="0"/>
              <a:t>Templates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séance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7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Syntaxe</a:t>
            </a:r>
            <a:r>
              <a:rPr lang="fr-FR" dirty="0" smtClean="0"/>
              <a:t>:</a:t>
            </a:r>
          </a:p>
          <a:p>
            <a:pPr marL="457200" lvl="1" indent="0">
              <a:buNone/>
            </a:pP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emplate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Mon_type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pas de ; </a:t>
            </a:r>
          </a:p>
          <a:p>
            <a:pPr marL="457200" lvl="1" indent="0">
              <a:buNone/>
            </a:pPr>
            <a:endParaRPr lang="fr-FR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echange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Mon_type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Mon_type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Mon_type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échange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3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u="sng" dirty="0" smtClean="0"/>
              <a:t>Appel </a:t>
            </a:r>
            <a:r>
              <a:rPr lang="fr-FR" dirty="0" smtClean="0"/>
              <a:t>:</a:t>
            </a:r>
          </a:p>
          <a:p>
            <a:pPr marL="457200" lvl="1" indent="0">
              <a:buNone/>
            </a:pP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echange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echange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echange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echange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5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u="sng" dirty="0" smtClean="0"/>
              <a:t>Appel (plus propre)</a:t>
            </a:r>
            <a:r>
              <a:rPr lang="fr-FR" dirty="0" smtClean="0"/>
              <a:t>:</a:t>
            </a:r>
          </a:p>
          <a:p>
            <a:pPr marL="457200" lvl="1" indent="0">
              <a:buNone/>
            </a:pP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echange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echange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echange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FR" dirty="0" smtClean="0"/>
              <a:t>Le compilateur comprends le plus souvent, mais préciser le type est plus propre</a:t>
            </a:r>
          </a:p>
          <a:p>
            <a:pPr lvl="1"/>
            <a:r>
              <a:rPr lang="fr-FR" dirty="0" smtClean="0"/>
              <a:t>De plus, ça ne vous rappelle rien ?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echange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9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Objectif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Offrir un code générique.</a:t>
            </a:r>
          </a:p>
          <a:p>
            <a:pPr lvl="1"/>
            <a:endParaRPr lang="fr-FR" dirty="0"/>
          </a:p>
          <a:p>
            <a:r>
              <a:rPr lang="fr-FR" u="sng" dirty="0" smtClean="0"/>
              <a:t>Utilisation</a:t>
            </a:r>
            <a:r>
              <a:rPr lang="fr-FR" dirty="0" smtClean="0"/>
              <a:t>: </a:t>
            </a:r>
          </a:p>
          <a:p>
            <a:pPr lvl="1"/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emplate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onctionne sur les méthodes, mais aussi sur les classes.</a:t>
            </a: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templates</a:t>
            </a:r>
            <a:r>
              <a:rPr lang="fr-FR" dirty="0" smtClean="0"/>
              <a:t> : 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3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STL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Standard Template Library</a:t>
            </a:r>
          </a:p>
          <a:p>
            <a:r>
              <a:rPr lang="fr-FR" dirty="0" smtClean="0"/>
              <a:t>Librairie Standard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0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première année (</a:t>
            </a:r>
            <a:r>
              <a:rPr lang="fr-FR" dirty="0" err="1" smtClean="0"/>
              <a:t>algos</a:t>
            </a:r>
            <a:r>
              <a:rPr lang="fr-FR" dirty="0" smtClean="0"/>
              <a:t> de parcours)</a:t>
            </a:r>
          </a:p>
          <a:p>
            <a:r>
              <a:rPr lang="fr-FR" dirty="0" smtClean="0"/>
              <a:t>Votre premier semestre (structures)</a:t>
            </a:r>
          </a:p>
          <a:p>
            <a:r>
              <a:rPr lang="fr-FR" dirty="0" smtClean="0"/>
              <a:t>Et plus…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En gros :</a:t>
            </a:r>
          </a:p>
          <a:p>
            <a:pPr lvl="1"/>
            <a:r>
              <a:rPr lang="fr-FR" dirty="0" smtClean="0"/>
              <a:t>Des collections</a:t>
            </a:r>
          </a:p>
          <a:p>
            <a:pPr lvl="1"/>
            <a:r>
              <a:rPr lang="fr-FR" dirty="0" smtClean="0"/>
              <a:t>De quoi les parcourir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STL qu’est ce que c’est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9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STL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conteneurs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3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Principe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Comme toujours, stocker des éléments,</a:t>
            </a:r>
          </a:p>
          <a:p>
            <a:pPr lvl="1"/>
            <a:r>
              <a:rPr lang="fr-FR" dirty="0" smtClean="0"/>
              <a:t>Du même type.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u="sng" dirty="0" smtClean="0"/>
              <a:t>Exemple</a:t>
            </a:r>
            <a:r>
              <a:rPr lang="fr-FR" dirty="0" smtClean="0"/>
              <a:t> : le </a:t>
            </a:r>
            <a:r>
              <a:rPr lang="fr-FR" dirty="0" err="1" smtClean="0"/>
              <a:t>vector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conteneurs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1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Objectif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Utiliser des tableaux dynamiques, mais sans se prendre la tête.</a:t>
            </a:r>
          </a:p>
          <a:p>
            <a:pPr lvl="1"/>
            <a:endParaRPr lang="fr-FR" dirty="0"/>
          </a:p>
          <a:p>
            <a:r>
              <a:rPr lang="fr-FR" u="sng" dirty="0" smtClean="0"/>
              <a:t>Syntaxe</a:t>
            </a:r>
            <a:r>
              <a:rPr lang="fr-FR" dirty="0" smtClean="0"/>
              <a:t> :</a:t>
            </a:r>
          </a:p>
          <a:p>
            <a:pPr lvl="1"/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fr-FR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 : </a:t>
            </a:r>
            <a:r>
              <a:rPr lang="fr-FR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mon_vec_d_entiers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STL et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vector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35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_slideshow_modele_ANIM" id="{9D10BE6A-D5DC-42B2-A200-BDA5A92BA8B6}" vid="{761E1697-FE17-4C6F-8990-FBF8CC656D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6672</TotalTime>
  <Words>1257</Words>
  <Application>Microsoft Office PowerPoint</Application>
  <PresentationFormat>Widescreen</PresentationFormat>
  <Paragraphs>427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Eurostile</vt:lpstr>
      <vt:lpstr>Thème Office</vt:lpstr>
      <vt:lpstr>C++</vt:lpstr>
      <vt:lpstr>STL et templates</vt:lpstr>
      <vt:lpstr>Note importante</vt:lpstr>
      <vt:lpstr>Plan de la séance</vt:lpstr>
      <vt:lpstr>La STL</vt:lpstr>
      <vt:lpstr>La STL qu’est ce que c’est ?</vt:lpstr>
      <vt:lpstr>La STL</vt:lpstr>
      <vt:lpstr>Les conteneurs</vt:lpstr>
      <vt:lpstr>Le vector</vt:lpstr>
      <vt:lpstr>Autre exemple, les listes</vt:lpstr>
      <vt:lpstr>Et les maps</vt:lpstr>
      <vt:lpstr>Mais aussi…</vt:lpstr>
      <vt:lpstr>Les conteneurs résumé</vt:lpstr>
      <vt:lpstr>La STL</vt:lpstr>
      <vt:lpstr>Les méthodes STL</vt:lpstr>
      <vt:lpstr>Les classes de la STL</vt:lpstr>
      <vt:lpstr>Ex pour le vecteur</vt:lpstr>
      <vt:lpstr>Ex pour les maps</vt:lpstr>
      <vt:lpstr>Mais aussi…</vt:lpstr>
      <vt:lpstr>Oui mais</vt:lpstr>
      <vt:lpstr>Méthodes STL : résumé</vt:lpstr>
      <vt:lpstr>La STL</vt:lpstr>
      <vt:lpstr>Les itérateurs</vt:lpstr>
      <vt:lpstr>Les itérateurs</vt:lpstr>
      <vt:lpstr>Les itérateurs</vt:lpstr>
      <vt:lpstr>Les itérateurs</vt:lpstr>
      <vt:lpstr>Les itérateurs</vt:lpstr>
      <vt:lpstr>Les itérateurs de map</vt:lpstr>
      <vt:lpstr>La STL</vt:lpstr>
      <vt:lpstr>Les foncteurs</vt:lpstr>
      <vt:lpstr>Les foncteurs</vt:lpstr>
      <vt:lpstr>Les foncteurs : création</vt:lpstr>
      <vt:lpstr>Les foncteurs : création</vt:lpstr>
      <vt:lpstr>Les foncteurs : utilisation</vt:lpstr>
      <vt:lpstr>Les foncteurs : utilisation</vt:lpstr>
      <vt:lpstr>STL: résumé</vt:lpstr>
      <vt:lpstr>Les templates</vt:lpstr>
      <vt:lpstr>Les templates</vt:lpstr>
      <vt:lpstr>Exemple échange</vt:lpstr>
      <vt:lpstr>Exemple échange</vt:lpstr>
      <vt:lpstr>Exemple echange</vt:lpstr>
      <vt:lpstr>Exemple echange</vt:lpstr>
      <vt:lpstr>Les templates : résumé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Lepoivre</dc:creator>
  <cp:lastModifiedBy>Aretha</cp:lastModifiedBy>
  <cp:revision>196</cp:revision>
  <dcterms:created xsi:type="dcterms:W3CDTF">2015-09-14T10:33:21Z</dcterms:created>
  <dcterms:modified xsi:type="dcterms:W3CDTF">2018-03-07T12:39:02Z</dcterms:modified>
</cp:coreProperties>
</file>