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7" r:id="rId19"/>
    <p:sldId id="288" r:id="rId20"/>
    <p:sldId id="274" r:id="rId21"/>
    <p:sldId id="273" r:id="rId22"/>
    <p:sldId id="275" r:id="rId23"/>
    <p:sldId id="276" r:id="rId24"/>
    <p:sldId id="277" r:id="rId25"/>
    <p:sldId id="279" r:id="rId26"/>
    <p:sldId id="278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90" r:id="rId35"/>
    <p:sldId id="289" r:id="rId3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12A2-8F5F-4F3C-A2AA-6751DB3A4EB5}" type="datetimeFigureOut">
              <a:rPr lang="fr-FR" smtClean="0"/>
              <a:t>26/02/2018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2F3E-9C93-4532-828D-65F392EDBF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7841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12A2-8F5F-4F3C-A2AA-6751DB3A4EB5}" type="datetimeFigureOut">
              <a:rPr lang="fr-FR" smtClean="0"/>
              <a:t>26/02/2018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2F3E-9C93-4532-828D-65F392EDBF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9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12A2-8F5F-4F3C-A2AA-6751DB3A4EB5}" type="datetimeFigureOut">
              <a:rPr lang="fr-FR" smtClean="0"/>
              <a:t>26/02/2018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2F3E-9C93-4532-828D-65F392EDBF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694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12A2-8F5F-4F3C-A2AA-6751DB3A4EB5}" type="datetimeFigureOut">
              <a:rPr lang="fr-FR" smtClean="0"/>
              <a:t>26/02/2018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2F3E-9C93-4532-828D-65F392EDBF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130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12A2-8F5F-4F3C-A2AA-6751DB3A4EB5}" type="datetimeFigureOut">
              <a:rPr lang="fr-FR" smtClean="0"/>
              <a:t>26/02/2018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2F3E-9C93-4532-828D-65F392EDBF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1950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12A2-8F5F-4F3C-A2AA-6751DB3A4EB5}" type="datetimeFigureOut">
              <a:rPr lang="fr-FR" smtClean="0"/>
              <a:t>26/02/2018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2F3E-9C93-4532-828D-65F392EDBF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9641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12A2-8F5F-4F3C-A2AA-6751DB3A4EB5}" type="datetimeFigureOut">
              <a:rPr lang="fr-FR" smtClean="0"/>
              <a:t>26/02/2018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2F3E-9C93-4532-828D-65F392EDBF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403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12A2-8F5F-4F3C-A2AA-6751DB3A4EB5}" type="datetimeFigureOut">
              <a:rPr lang="fr-FR" smtClean="0"/>
              <a:t>26/02/2018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2F3E-9C93-4532-828D-65F392EDBF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1320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12A2-8F5F-4F3C-A2AA-6751DB3A4EB5}" type="datetimeFigureOut">
              <a:rPr lang="fr-FR" smtClean="0"/>
              <a:t>26/02/2018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2F3E-9C93-4532-828D-65F392EDBF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2523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12A2-8F5F-4F3C-A2AA-6751DB3A4EB5}" type="datetimeFigureOut">
              <a:rPr lang="fr-FR" smtClean="0"/>
              <a:t>26/02/2018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2F3E-9C93-4532-828D-65F392EDBF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048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12A2-8F5F-4F3C-A2AA-6751DB3A4EB5}" type="datetimeFigureOut">
              <a:rPr lang="fr-FR" smtClean="0"/>
              <a:t>26/02/2018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2F3E-9C93-4532-828D-65F392EDBF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120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312A2-8F5F-4F3C-A2AA-6751DB3A4EB5}" type="datetimeFigureOut">
              <a:rPr lang="fr-FR" smtClean="0"/>
              <a:t>26/02/2018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E2F3E-9C93-4532-828D-65F392EDBF4C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8523" y="63818"/>
            <a:ext cx="1966369" cy="72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616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Programming</a:t>
            </a:r>
            <a:r>
              <a:rPr lang="fr-FR" dirty="0" smtClean="0"/>
              <a:t> in C++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654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Functions</a:t>
            </a:r>
            <a:r>
              <a:rPr lang="fr-FR" dirty="0" smtClean="0"/>
              <a:t> </a:t>
            </a:r>
            <a:r>
              <a:rPr lang="fr-FR" dirty="0" err="1" smtClean="0"/>
              <a:t>associated</a:t>
            </a:r>
            <a:r>
              <a:rPr lang="fr-FR" dirty="0" smtClean="0"/>
              <a:t> to types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BUT : </a:t>
            </a:r>
            <a:r>
              <a:rPr lang="fr-FR" dirty="0" err="1" smtClean="0"/>
              <a:t>designing</a:t>
            </a:r>
            <a:r>
              <a:rPr lang="fr-FR" dirty="0" smtClean="0"/>
              <a:t> a </a:t>
            </a:r>
            <a:r>
              <a:rPr lang="fr-FR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fr-FR" dirty="0" smtClean="0"/>
              <a:t> or </a:t>
            </a:r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fr-FR" dirty="0" smtClean="0"/>
              <a:t> type </a:t>
            </a:r>
            <a:r>
              <a:rPr lang="fr-FR" dirty="0" err="1" smtClean="0"/>
              <a:t>implies</a:t>
            </a:r>
            <a:r>
              <a:rPr lang="fr-FR" dirty="0" smtClean="0"/>
              <a:t> </a:t>
            </a:r>
            <a:r>
              <a:rPr lang="fr-FR" dirty="0" err="1" smtClean="0"/>
              <a:t>much</a:t>
            </a:r>
            <a:r>
              <a:rPr lang="fr-FR" dirty="0" smtClean="0"/>
              <a:t> more !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would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useful</a:t>
            </a:r>
            <a:r>
              <a:rPr lang="fr-FR" dirty="0" smtClean="0"/>
              <a:t> to do </a:t>
            </a:r>
            <a:r>
              <a:rPr lang="fr-FR" dirty="0" err="1" smtClean="0"/>
              <a:t>with</a:t>
            </a:r>
            <a:r>
              <a:rPr lang="fr-FR" dirty="0" smtClean="0"/>
              <a:t> a </a:t>
            </a:r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fr-FR" dirty="0" smtClean="0"/>
              <a:t> variable ???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800" dirty="0" err="1" smtClean="0"/>
              <a:t>Print</a:t>
            </a:r>
            <a:r>
              <a:rPr lang="fr-FR" sz="2800" dirty="0" smtClean="0"/>
              <a:t> </a:t>
            </a:r>
            <a:r>
              <a:rPr lang="fr-FR" sz="2800" dirty="0" err="1" smtClean="0"/>
              <a:t>it</a:t>
            </a:r>
            <a:r>
              <a:rPr lang="fr-FR" sz="2800" dirty="0" smtClean="0"/>
              <a:t> (in a </a:t>
            </a:r>
            <a:r>
              <a:rPr lang="fr-FR" sz="2800" dirty="0" err="1" smtClean="0"/>
              <a:t>pretty</a:t>
            </a:r>
            <a:r>
              <a:rPr lang="fr-FR" sz="2800" dirty="0" smtClean="0"/>
              <a:t> </a:t>
            </a:r>
            <a:r>
              <a:rPr lang="fr-FR" sz="2800" dirty="0" err="1" smtClean="0"/>
              <a:t>way</a:t>
            </a:r>
            <a:r>
              <a:rPr lang="fr-FR" sz="2800" dirty="0"/>
              <a:t>)</a:t>
            </a:r>
            <a:endParaRPr lang="fr-FR" sz="28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800" dirty="0" smtClean="0"/>
              <a:t>Scan or </a:t>
            </a:r>
            <a:r>
              <a:rPr lang="fr-FR" sz="2800" dirty="0" err="1" smtClean="0"/>
              <a:t>read</a:t>
            </a:r>
            <a:r>
              <a:rPr lang="fr-FR" sz="2800" dirty="0" smtClean="0"/>
              <a:t> </a:t>
            </a:r>
            <a:r>
              <a:rPr lang="fr-FR" sz="2800" dirty="0" err="1" smtClean="0"/>
              <a:t>it</a:t>
            </a:r>
            <a:endParaRPr lang="fr-FR" sz="28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800" dirty="0" smtClean="0"/>
              <a:t>Check </a:t>
            </a:r>
            <a:r>
              <a:rPr lang="fr-FR" sz="2800" dirty="0" err="1" smtClean="0"/>
              <a:t>its</a:t>
            </a:r>
            <a:r>
              <a:rPr lang="fr-FR" sz="2800" dirty="0" smtClean="0"/>
              <a:t> </a:t>
            </a:r>
            <a:r>
              <a:rPr lang="fr-FR" sz="2800" dirty="0" err="1" smtClean="0"/>
              <a:t>correctness</a:t>
            </a:r>
            <a:endParaRPr lang="fr-FR" sz="28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800" dirty="0" err="1" smtClean="0"/>
              <a:t>Compute</a:t>
            </a:r>
            <a:r>
              <a:rPr lang="fr-FR" sz="2800" dirty="0" smtClean="0"/>
              <a:t> the </a:t>
            </a:r>
            <a:r>
              <a:rPr lang="fr-FR" sz="2800" dirty="0" err="1" smtClean="0"/>
              <a:t>difference</a:t>
            </a:r>
            <a:r>
              <a:rPr lang="fr-FR" sz="2800" dirty="0" smtClean="0"/>
              <a:t> </a:t>
            </a:r>
            <a:r>
              <a:rPr lang="fr-FR" sz="2800" dirty="0" err="1" smtClean="0"/>
              <a:t>between</a:t>
            </a:r>
            <a:r>
              <a:rPr lang="fr-FR" sz="2800" dirty="0" smtClean="0"/>
              <a:t> </a:t>
            </a:r>
            <a:r>
              <a:rPr lang="fr-FR" sz="2800" dirty="0" err="1" smtClean="0"/>
              <a:t>two</a:t>
            </a:r>
            <a:r>
              <a:rPr lang="fr-FR" sz="2800" dirty="0" smtClean="0"/>
              <a:t> dates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800" dirty="0" smtClean="0"/>
              <a:t>…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40616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How C </a:t>
            </a:r>
            <a:r>
              <a:rPr lang="fr-FR" dirty="0" err="1" smtClean="0"/>
              <a:t>does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Printing a date :</a:t>
            </a:r>
          </a:p>
          <a:p>
            <a:pPr marL="0" indent="0">
              <a:buNone/>
            </a:pPr>
            <a:r>
              <a:rPr lang="fr-F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printDate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s_date</a:t>
            </a: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			</a:t>
            </a:r>
            <a:r>
              <a:rPr lang="fr-FR" dirty="0" smtClean="0">
                <a:solidFill>
                  <a:srgbClr val="00B050"/>
                </a:solidFill>
                <a:cs typeface="Courier New" panose="02070309020205020404" pitchFamily="49" charset="0"/>
              </a:rPr>
              <a:t>prototype</a:t>
            </a:r>
            <a:endParaRPr lang="fr-FR" dirty="0">
              <a:solidFill>
                <a:srgbClr val="00B05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printDate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s_date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</a:t>
            </a: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		</a:t>
            </a:r>
            <a:r>
              <a:rPr lang="fr-FR" sz="2400" dirty="0" smtClean="0">
                <a:solidFill>
                  <a:srgbClr val="00B050"/>
                </a:solidFill>
                <a:cs typeface="Courier New" panose="02070309020205020404" pitchFamily="49" charset="0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cs typeface="Courier New" panose="02070309020205020404" pitchFamily="49" charset="0"/>
              </a:rPr>
              <a:t>definition</a:t>
            </a:r>
            <a:endParaRPr lang="fr-FR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(″%d/%d/%d</a:t>
            </a: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″, d.dd, d.mm, </a:t>
            </a:r>
            <a:r>
              <a:rPr lang="fr-FR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d.yy</a:t>
            </a: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F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return;</a:t>
            </a:r>
          </a:p>
          <a:p>
            <a:pPr marL="0" indent="0">
              <a:buNone/>
            </a:pP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195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Why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somehow</a:t>
            </a:r>
            <a:r>
              <a:rPr lang="fr-FR" dirty="0" smtClean="0"/>
              <a:t> </a:t>
            </a:r>
            <a:r>
              <a:rPr lang="fr-FR" dirty="0" err="1" smtClean="0"/>
              <a:t>clumsy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 smtClean="0"/>
              <a:t>Because</a:t>
            </a:r>
            <a:r>
              <a:rPr lang="fr-FR" dirty="0" smtClean="0"/>
              <a:t> :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fr-FR" dirty="0" smtClean="0"/>
              <a:t> </a:t>
            </a:r>
            <a:r>
              <a:rPr lang="fr-FR" dirty="0" err="1" smtClean="0"/>
              <a:t>already</a:t>
            </a:r>
            <a:r>
              <a:rPr lang="fr-FR" dirty="0" smtClean="0"/>
              <a:t> </a:t>
            </a:r>
            <a:r>
              <a:rPr lang="fr-FR" dirty="0" err="1" smtClean="0"/>
              <a:t>exists</a:t>
            </a:r>
            <a:r>
              <a:rPr lang="fr-FR" dirty="0" smtClean="0"/>
              <a:t> for </a:t>
            </a:r>
            <a:r>
              <a:rPr lang="fr-FR" dirty="0" err="1" smtClean="0"/>
              <a:t>built</a:t>
            </a:r>
            <a:r>
              <a:rPr lang="fr-FR" dirty="0" smtClean="0"/>
              <a:t>-in types / but not </a:t>
            </a:r>
            <a:r>
              <a:rPr lang="fr-FR" dirty="0" err="1" smtClean="0"/>
              <a:t>reusable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printDate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s_date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FR" sz="2400" dirty="0"/>
          </a:p>
        </p:txBody>
      </p:sp>
      <p:sp>
        <p:nvSpPr>
          <p:cNvPr id="4" name="Ellipse 3"/>
          <p:cNvSpPr/>
          <p:nvPr/>
        </p:nvSpPr>
        <p:spPr>
          <a:xfrm>
            <a:off x="2658358" y="3827282"/>
            <a:ext cx="1791093" cy="72586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4564144" y="3780148"/>
            <a:ext cx="2449398" cy="72586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52487" y="5011214"/>
            <a:ext cx="6702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Association </a:t>
            </a:r>
            <a:r>
              <a:rPr lang="fr-FR" sz="2400" dirty="0" err="1" smtClean="0"/>
              <a:t>done</a:t>
            </a:r>
            <a:r>
              <a:rPr lang="fr-FR" sz="2400" dirty="0" smtClean="0"/>
              <a:t> by : </a:t>
            </a:r>
            <a:r>
              <a:rPr lang="fr-FR" sz="2400" dirty="0" err="1" smtClean="0">
                <a:solidFill>
                  <a:schemeClr val="accent5">
                    <a:lumMod val="50000"/>
                  </a:schemeClr>
                </a:solidFill>
              </a:rPr>
              <a:t>function</a:t>
            </a:r>
            <a:r>
              <a:rPr lang="fr-FR" sz="24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fr-FR" sz="2400" dirty="0" err="1" smtClean="0">
                <a:solidFill>
                  <a:schemeClr val="accent5">
                    <a:lumMod val="50000"/>
                  </a:schemeClr>
                </a:solidFill>
              </a:rPr>
              <a:t>name</a:t>
            </a:r>
            <a:r>
              <a:rPr lang="fr-FR" sz="24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fr-FR" sz="2400" dirty="0" smtClean="0"/>
              <a:t>and </a:t>
            </a:r>
            <a:r>
              <a:rPr lang="fr-FR" sz="2400" dirty="0" err="1" smtClean="0">
                <a:solidFill>
                  <a:schemeClr val="accent5">
                    <a:lumMod val="50000"/>
                  </a:schemeClr>
                </a:solidFill>
              </a:rPr>
              <a:t>parameters</a:t>
            </a:r>
            <a:endParaRPr lang="fr-FR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 flipH="1" flipV="1">
            <a:off x="3968685" y="4506012"/>
            <a:ext cx="94268" cy="5810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H="1" flipV="1">
            <a:off x="6048866" y="4506012"/>
            <a:ext cx="94268" cy="5810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677971" y="5665509"/>
            <a:ext cx="9040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solidFill>
                  <a:srgbClr val="FF0000"/>
                </a:solidFill>
              </a:rPr>
              <a:t>Redundant</a:t>
            </a:r>
            <a:r>
              <a:rPr lang="fr-FR" sz="3600" dirty="0" smtClean="0">
                <a:solidFill>
                  <a:srgbClr val="FF0000"/>
                </a:solidFill>
              </a:rPr>
              <a:t>, </a:t>
            </a:r>
            <a:r>
              <a:rPr lang="fr-FR" sz="3600" dirty="0" err="1" smtClean="0">
                <a:solidFill>
                  <a:srgbClr val="FF0000"/>
                </a:solidFill>
              </a:rPr>
              <a:t>uneasy</a:t>
            </a:r>
            <a:r>
              <a:rPr lang="fr-FR" sz="3600" dirty="0" smtClean="0">
                <a:solidFill>
                  <a:srgbClr val="FF0000"/>
                </a:solidFill>
              </a:rPr>
              <a:t> to </a:t>
            </a:r>
            <a:r>
              <a:rPr lang="fr-FR" sz="3600" dirty="0" err="1" smtClean="0">
                <a:solidFill>
                  <a:srgbClr val="FF0000"/>
                </a:solidFill>
              </a:rPr>
              <a:t>remember</a:t>
            </a:r>
            <a:r>
              <a:rPr lang="fr-FR" sz="3600" dirty="0" smtClean="0">
                <a:solidFill>
                  <a:srgbClr val="FF0000"/>
                </a:solidFill>
              </a:rPr>
              <a:t>, not </a:t>
            </a:r>
            <a:r>
              <a:rPr lang="fr-FR" sz="3600" dirty="0" err="1" smtClean="0">
                <a:solidFill>
                  <a:srgbClr val="FF0000"/>
                </a:solidFill>
              </a:rPr>
              <a:t>unified</a:t>
            </a:r>
            <a:endParaRPr lang="fr-FR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50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How C++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handle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classes</a:t>
            </a:r>
          </a:p>
          <a:p>
            <a:pPr marL="0" indent="0">
              <a:buNone/>
            </a:pPr>
            <a:endParaRPr lang="fr-FR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fr-FR" dirty="0" err="1" smtClean="0"/>
              <a:t>With</a:t>
            </a:r>
            <a:r>
              <a:rPr lang="fr-FR" dirty="0" smtClean="0"/>
              <a:t> C : 	a </a:t>
            </a:r>
            <a:r>
              <a:rPr lang="fr-FR" b="1" dirty="0" smtClean="0"/>
              <a:t>type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b="1" dirty="0" smtClean="0"/>
              <a:t>model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to </a:t>
            </a:r>
            <a:r>
              <a:rPr lang="fr-FR" dirty="0" err="1" smtClean="0"/>
              <a:t>create</a:t>
            </a:r>
            <a:r>
              <a:rPr lang="fr-FR" dirty="0" smtClean="0"/>
              <a:t> </a:t>
            </a:r>
            <a:r>
              <a:rPr lang="fr-FR" b="1" dirty="0" smtClean="0"/>
              <a:t>variables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Ex : 	</a:t>
            </a:r>
            <a:r>
              <a:rPr lang="fr-FR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f;</a:t>
            </a:r>
            <a:r>
              <a:rPr lang="fr-FR" dirty="0" smtClean="0"/>
              <a:t>	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variable </a:t>
            </a:r>
            <a:r>
              <a:rPr lang="fr-FR" dirty="0" err="1" smtClean="0"/>
              <a:t>created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the </a:t>
            </a:r>
            <a:r>
              <a:rPr lang="fr-FR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dirty="0" smtClean="0"/>
              <a:t> model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stored</a:t>
            </a:r>
            <a:r>
              <a:rPr lang="fr-FR" dirty="0" smtClean="0"/>
              <a:t> in a block of 4 bytes (32 bits)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dirty="0" smtClean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 </a:t>
            </a:r>
            <a:r>
              <a:rPr lang="fr-FR" dirty="0" err="1" smtClean="0"/>
              <a:t>describes</a:t>
            </a:r>
            <a:r>
              <a:rPr lang="fr-FR" dirty="0" smtClean="0"/>
              <a:t> how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stored</a:t>
            </a:r>
            <a:r>
              <a:rPr lang="fr-FR" dirty="0" smtClean="0"/>
              <a:t> in </a:t>
            </a:r>
            <a:r>
              <a:rPr lang="fr-FR" dirty="0" err="1" smtClean="0"/>
              <a:t>binary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414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How C++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handle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classes</a:t>
            </a:r>
          </a:p>
          <a:p>
            <a:pPr marL="0" indent="0">
              <a:buNone/>
            </a:pPr>
            <a:endParaRPr lang="fr-FR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fr-FR" dirty="0" err="1" smtClean="0"/>
              <a:t>With</a:t>
            </a:r>
            <a:r>
              <a:rPr lang="fr-FR" dirty="0" smtClean="0"/>
              <a:t> C++ : 	a </a:t>
            </a:r>
            <a:r>
              <a:rPr lang="fr-FR" b="1" dirty="0" smtClean="0"/>
              <a:t>class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b="1" dirty="0" smtClean="0"/>
              <a:t>model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to </a:t>
            </a:r>
            <a:r>
              <a:rPr lang="fr-FR" dirty="0" err="1" smtClean="0"/>
              <a:t>create</a:t>
            </a:r>
            <a:r>
              <a:rPr lang="fr-FR" dirty="0" smtClean="0"/>
              <a:t> </a:t>
            </a:r>
            <a:r>
              <a:rPr lang="fr-FR" b="1" dirty="0" err="1" smtClean="0"/>
              <a:t>objects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As in C : memory handling </a:t>
            </a:r>
            <a:r>
              <a:rPr lang="fr-FR" dirty="0" err="1" smtClean="0"/>
              <a:t>purposes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But </a:t>
            </a:r>
            <a:r>
              <a:rPr lang="fr-FR" b="1" dirty="0" err="1" smtClean="0"/>
              <a:t>adds</a:t>
            </a:r>
            <a:r>
              <a:rPr lang="fr-FR" b="1" dirty="0" smtClean="0"/>
              <a:t> a </a:t>
            </a:r>
            <a:r>
              <a:rPr lang="fr-FR" b="1" dirty="0" err="1" smtClean="0"/>
              <a:t>strong</a:t>
            </a:r>
            <a:r>
              <a:rPr lang="fr-FR" b="1" dirty="0" smtClean="0"/>
              <a:t> type association for </a:t>
            </a:r>
            <a:r>
              <a:rPr lang="fr-FR" b="1" dirty="0" err="1" smtClean="0"/>
              <a:t>functions</a:t>
            </a:r>
            <a:endParaRPr lang="fr-FR" b="1" dirty="0" smtClean="0"/>
          </a:p>
          <a:p>
            <a:pPr marL="0" indent="0">
              <a:buNone/>
            </a:pP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r>
              <a:rPr lang="fr-FR" dirty="0" smtClean="0"/>
              <a:t> are </a:t>
            </a:r>
            <a:r>
              <a:rPr lang="fr-FR" dirty="0" err="1" smtClean="0"/>
              <a:t>associated</a:t>
            </a:r>
            <a:r>
              <a:rPr lang="fr-FR" dirty="0" smtClean="0"/>
              <a:t> to classes and </a:t>
            </a:r>
            <a:r>
              <a:rPr lang="fr-FR" dirty="0" err="1" smtClean="0"/>
              <a:t>become</a:t>
            </a:r>
            <a:r>
              <a:rPr lang="fr-FR" dirty="0" smtClean="0"/>
              <a:t> </a:t>
            </a:r>
            <a:r>
              <a:rPr lang="fr-FR" b="1" dirty="0" err="1" smtClean="0"/>
              <a:t>methods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08803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C++ class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The Date class as an </a:t>
            </a:r>
            <a:r>
              <a:rPr lang="fr-FR" dirty="0" err="1" smtClean="0"/>
              <a:t>example</a:t>
            </a:r>
            <a:endParaRPr lang="fr-FR" dirty="0" smtClean="0"/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 smtClean="0"/>
              <a:t>This </a:t>
            </a:r>
            <a:r>
              <a:rPr lang="fr-FR" b="1" dirty="0" err="1" smtClean="0"/>
              <a:t>example</a:t>
            </a:r>
            <a:r>
              <a:rPr lang="fr-FR" b="1" dirty="0" smtClean="0"/>
              <a:t> </a:t>
            </a:r>
            <a:r>
              <a:rPr lang="fr-FR" b="1" dirty="0" err="1" smtClean="0"/>
              <a:t>presents</a:t>
            </a:r>
            <a:r>
              <a:rPr lang="fr-FR" b="1" dirty="0" smtClean="0"/>
              <a:t>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b="1" dirty="0"/>
              <a:t>	</a:t>
            </a:r>
            <a:r>
              <a:rPr lang="fr-FR" sz="2800" dirty="0" err="1" smtClean="0"/>
              <a:t>syntax</a:t>
            </a:r>
            <a:endParaRPr lang="fr-FR" sz="2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800" dirty="0" smtClean="0"/>
              <a:t>	concepts of </a:t>
            </a:r>
            <a:r>
              <a:rPr lang="fr-FR" sz="2800" dirty="0" err="1" smtClean="0"/>
              <a:t>objects</a:t>
            </a:r>
            <a:endParaRPr lang="fr-FR" sz="28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800" dirty="0"/>
              <a:t>	</a:t>
            </a:r>
            <a:r>
              <a:rPr lang="fr-FR" sz="2800" dirty="0" smtClean="0"/>
              <a:t>association of </a:t>
            </a:r>
            <a:r>
              <a:rPr lang="fr-FR" sz="2800" dirty="0" err="1" smtClean="0"/>
              <a:t>functions</a:t>
            </a:r>
            <a:r>
              <a:rPr lang="fr-FR" sz="2800" dirty="0" smtClean="0"/>
              <a:t> to </a:t>
            </a:r>
            <a:r>
              <a:rPr lang="fr-FR" sz="2800" dirty="0" err="1" smtClean="0"/>
              <a:t>objects</a:t>
            </a:r>
            <a:endParaRPr lang="fr-FR" sz="2800" dirty="0" smtClean="0"/>
          </a:p>
          <a:p>
            <a:pPr marL="0" indent="0">
              <a:buNone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55460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 </a:t>
            </a:r>
            <a:r>
              <a:rPr lang="fr-FR" dirty="0" err="1" smtClean="0"/>
              <a:t>definition</a:t>
            </a:r>
            <a:r>
              <a:rPr lang="fr-FR" dirty="0" smtClean="0"/>
              <a:t> </a:t>
            </a:r>
            <a:r>
              <a:rPr lang="fr-FR" dirty="0" err="1" smtClean="0"/>
              <a:t>syntax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8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A class </a:t>
            </a:r>
            <a:r>
              <a:rPr lang="fr-FR" dirty="0" err="1" smtClean="0"/>
              <a:t>definition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like</a:t>
            </a:r>
            <a:r>
              <a:rPr lang="fr-FR" dirty="0" smtClean="0"/>
              <a:t> a </a:t>
            </a:r>
            <a:r>
              <a:rPr lang="fr-FR" dirty="0" err="1" smtClean="0"/>
              <a:t>struct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err="1" smtClean="0"/>
              <a:t>it’s</a:t>
            </a:r>
            <a:r>
              <a:rPr lang="fr-FR" dirty="0" smtClean="0"/>
              <a:t> a type, a model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 smtClean="0"/>
              <a:t>Definition</a:t>
            </a:r>
            <a:r>
              <a:rPr lang="fr-FR" dirty="0" smtClean="0"/>
              <a:t> lies in a header file : .h</a:t>
            </a:r>
          </a:p>
          <a:p>
            <a:pPr marL="0" indent="0">
              <a:buNone/>
            </a:pPr>
            <a:r>
              <a:rPr lang="fr-FR" dirty="0" err="1" smtClean="0"/>
              <a:t>See</a:t>
            </a:r>
            <a:r>
              <a:rPr lang="fr-FR" dirty="0" smtClean="0"/>
              <a:t> </a:t>
            </a:r>
            <a:r>
              <a:rPr lang="fr-FR" dirty="0" err="1" smtClean="0"/>
              <a:t>date_example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Date</a:t>
            </a:r>
          </a:p>
          <a:p>
            <a:pPr marL="0" indent="0">
              <a:buNone/>
            </a:pP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74913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 </a:t>
            </a:r>
            <a:r>
              <a:rPr lang="fr-FR" dirty="0" err="1" smtClean="0"/>
              <a:t>definition</a:t>
            </a:r>
            <a:r>
              <a:rPr lang="fr-FR" dirty="0" smtClean="0"/>
              <a:t> </a:t>
            </a:r>
            <a:r>
              <a:rPr lang="fr-FR" dirty="0" err="1" smtClean="0"/>
              <a:t>syntax</a:t>
            </a:r>
            <a:r>
              <a:rPr lang="fr-FR" dirty="0" smtClean="0"/>
              <a:t> : </a:t>
            </a:r>
            <a:r>
              <a:rPr lang="fr-FR" dirty="0" err="1" smtClean="0"/>
              <a:t>adding</a:t>
            </a:r>
            <a:r>
              <a:rPr lang="fr-FR" dirty="0" smtClean="0"/>
              <a:t> </a:t>
            </a:r>
            <a:r>
              <a:rPr lang="fr-FR" dirty="0" err="1" smtClean="0"/>
              <a:t>fields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8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Just as C </a:t>
            </a:r>
            <a:r>
              <a:rPr lang="fr-FR" dirty="0" err="1"/>
              <a:t>structs</a:t>
            </a:r>
            <a:r>
              <a:rPr lang="fr-FR" dirty="0"/>
              <a:t> : </a:t>
            </a:r>
            <a:r>
              <a:rPr lang="fr-FR" dirty="0" err="1"/>
              <a:t>list</a:t>
            </a:r>
            <a:r>
              <a:rPr lang="fr-FR" dirty="0"/>
              <a:t> the </a:t>
            </a:r>
            <a:r>
              <a:rPr lang="fr-FR" dirty="0" err="1"/>
              <a:t>fields</a:t>
            </a:r>
            <a:endParaRPr lang="fr-FR" dirty="0"/>
          </a:p>
          <a:p>
            <a:pPr marL="0" indent="0">
              <a:buNone/>
            </a:pPr>
            <a:endParaRPr lang="fr-FR" sz="24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Date</a:t>
            </a:r>
          </a:p>
          <a:p>
            <a:pPr marL="0" indent="0">
              <a:buNone/>
            </a:pP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dd,mm,yy</a:t>
            </a: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F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fr-F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/>
              <a:t>In C++, </a:t>
            </a:r>
            <a:r>
              <a:rPr lang="fr-FR" dirty="0" err="1"/>
              <a:t>fields</a:t>
            </a:r>
            <a:r>
              <a:rPr lang="fr-FR" dirty="0"/>
              <a:t> are </a:t>
            </a:r>
            <a:r>
              <a:rPr lang="fr-FR" dirty="0" err="1"/>
              <a:t>called</a:t>
            </a:r>
            <a:r>
              <a:rPr lang="fr-FR" dirty="0"/>
              <a:t> </a:t>
            </a:r>
            <a:r>
              <a:rPr lang="fr-FR" b="1" dirty="0" err="1" smtClean="0"/>
              <a:t>attributes</a:t>
            </a:r>
            <a:endParaRPr lang="fr-FR" b="1" dirty="0" smtClean="0"/>
          </a:p>
          <a:p>
            <a:pPr marL="0" indent="0">
              <a:buNone/>
            </a:pPr>
            <a:endParaRPr lang="fr-FR" b="1" dirty="0"/>
          </a:p>
          <a:p>
            <a:pPr marL="0" indent="0" algn="ctr">
              <a:buNone/>
            </a:pPr>
            <a:r>
              <a:rPr lang="fr-FR" b="1" dirty="0" err="1" smtClean="0"/>
              <a:t>Here</a:t>
            </a:r>
            <a:r>
              <a:rPr lang="fr-FR" b="1" dirty="0" smtClean="0"/>
              <a:t> </a:t>
            </a:r>
            <a:r>
              <a:rPr lang="fr-FR" b="1" dirty="0" err="1" smtClean="0"/>
              <a:t>is</a:t>
            </a:r>
            <a:r>
              <a:rPr lang="fr-FR" b="1" dirty="0" smtClean="0"/>
              <a:t> </a:t>
            </a:r>
            <a:r>
              <a:rPr lang="fr-FR" b="1" dirty="0" err="1" smtClean="0"/>
              <a:t>your</a:t>
            </a:r>
            <a:r>
              <a:rPr lang="fr-FR" b="1" dirty="0" smtClean="0"/>
              <a:t> first class </a:t>
            </a:r>
            <a:r>
              <a:rPr lang="fr-FR" b="1" dirty="0" err="1" smtClean="0"/>
              <a:t>definition</a:t>
            </a:r>
            <a:r>
              <a:rPr lang="fr-FR" b="1" dirty="0" smtClean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175385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Creating</a:t>
            </a:r>
            <a:r>
              <a:rPr lang="fr-FR" dirty="0" smtClean="0"/>
              <a:t> an </a:t>
            </a:r>
            <a:r>
              <a:rPr lang="fr-FR" dirty="0" err="1" smtClean="0"/>
              <a:t>object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Just </a:t>
            </a:r>
            <a:r>
              <a:rPr lang="fr-FR" dirty="0" err="1" smtClean="0"/>
              <a:t>like</a:t>
            </a:r>
            <a:r>
              <a:rPr lang="fr-FR" dirty="0" smtClean="0"/>
              <a:t> </a:t>
            </a:r>
            <a:r>
              <a:rPr lang="fr-FR" dirty="0" err="1" smtClean="0"/>
              <a:t>creating</a:t>
            </a:r>
            <a:r>
              <a:rPr lang="fr-FR" dirty="0" smtClean="0"/>
              <a:t> a variable 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Class_name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object_name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 smtClean="0"/>
              <a:t>Example</a:t>
            </a:r>
            <a:r>
              <a:rPr lang="fr-FR" dirty="0" smtClean="0"/>
              <a:t> : </a:t>
            </a:r>
          </a:p>
          <a:p>
            <a:pPr marL="0" indent="0">
              <a:buNone/>
            </a:pP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Date 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d1; 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creates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an 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named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d1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64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Accessing</a:t>
            </a:r>
            <a:r>
              <a:rPr lang="fr-FR" dirty="0" smtClean="0"/>
              <a:t> </a:t>
            </a:r>
            <a:r>
              <a:rPr lang="fr-FR" dirty="0" err="1" smtClean="0"/>
              <a:t>attributes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Just </a:t>
            </a:r>
            <a:r>
              <a:rPr lang="fr-FR" dirty="0" err="1" smtClean="0"/>
              <a:t>like</a:t>
            </a:r>
            <a:r>
              <a:rPr lang="fr-FR" dirty="0" smtClean="0"/>
              <a:t> </a:t>
            </a:r>
            <a:r>
              <a:rPr lang="fr-FR" dirty="0" err="1" smtClean="0"/>
              <a:t>accessing</a:t>
            </a:r>
            <a:r>
              <a:rPr lang="fr-FR" dirty="0" smtClean="0"/>
              <a:t> a </a:t>
            </a:r>
            <a:r>
              <a:rPr lang="fr-FR" dirty="0" err="1" smtClean="0"/>
              <a:t>field</a:t>
            </a:r>
            <a:r>
              <a:rPr lang="fr-FR" dirty="0" smtClean="0"/>
              <a:t> in a plain </a:t>
            </a:r>
            <a:r>
              <a:rPr lang="fr-FR" dirty="0" err="1" smtClean="0"/>
              <a:t>old</a:t>
            </a:r>
            <a:r>
              <a:rPr lang="fr-FR" dirty="0" smtClean="0"/>
              <a:t> C </a:t>
            </a:r>
            <a:r>
              <a:rPr lang="fr-FR" dirty="0" err="1" smtClean="0"/>
              <a:t>struct</a:t>
            </a:r>
            <a:r>
              <a:rPr lang="fr-FR" dirty="0" smtClean="0"/>
              <a:t> : use the dot (.) </a:t>
            </a:r>
            <a:r>
              <a:rPr lang="fr-FR" dirty="0" err="1" smtClean="0"/>
              <a:t>operator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232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Basics of C++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96388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 smtClean="0"/>
              <a:t>A </a:t>
            </a:r>
            <a:r>
              <a:rPr lang="fr-FR" dirty="0" err="1" smtClean="0"/>
              <a:t>very</a:t>
            </a:r>
            <a:r>
              <a:rPr lang="fr-FR" dirty="0" smtClean="0"/>
              <a:t> simple </a:t>
            </a:r>
            <a:r>
              <a:rPr lang="fr-FR" dirty="0" err="1" smtClean="0"/>
              <a:t>example</a:t>
            </a:r>
            <a:endParaRPr lang="fr-FR" dirty="0" smtClean="0"/>
          </a:p>
          <a:p>
            <a:pPr marL="0" indent="0">
              <a:buNone/>
            </a:pP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emplate</a:t>
            </a: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T&gt; class P : </a:t>
            </a:r>
            <a:r>
              <a:rPr lang="fr-F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X&lt;T&gt;</a:t>
            </a:r>
          </a:p>
          <a:p>
            <a:pPr marL="0" indent="0">
              <a:buNone/>
            </a:pP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</a:p>
          <a:p>
            <a:pPr marL="0" indent="0">
              <a:buNone/>
            </a:pP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P(long=0);</a:t>
            </a:r>
          </a:p>
          <a:p>
            <a:pPr marL="0" indent="0">
              <a:buNone/>
            </a:pP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P* _</a:t>
            </a:r>
            <a:r>
              <a:rPr lang="fr-F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makeInstance</a:t>
            </a: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::pair&lt;char, </a:t>
            </a:r>
            <a:r>
              <a:rPr lang="fr-F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_</a:t>
            </a:r>
            <a:r>
              <a:rPr lang="fr-F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properties</a:t>
            </a: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P* __instance;</a:t>
            </a:r>
          </a:p>
          <a:p>
            <a:pPr marL="0" indent="0">
              <a:buNone/>
            </a:pP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</a:t>
            </a:r>
          </a:p>
          <a:p>
            <a:pPr marL="0" indent="0">
              <a:buNone/>
            </a:pP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F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T&amp; </a:t>
            </a:r>
            <a:r>
              <a:rPr lang="fr-F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[](</a:t>
            </a:r>
            <a:r>
              <a:rPr lang="fr-F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::string&amp; </a:t>
            </a:r>
            <a:r>
              <a:rPr lang="fr-F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fr-F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FR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fr-F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riend</a:t>
            </a: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fr-F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&lt;&lt;(</a:t>
            </a:r>
            <a:r>
              <a:rPr lang="fr-F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&amp;os, </a:t>
            </a:r>
            <a:r>
              <a:rPr lang="fr-F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P&lt;T&gt; p);</a:t>
            </a:r>
          </a:p>
          <a:p>
            <a:pPr marL="0" indent="0">
              <a:buNone/>
            </a:pP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::string&amp; </a:t>
            </a:r>
            <a:r>
              <a:rPr lang="fr-F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()=0;</a:t>
            </a:r>
          </a:p>
          <a:p>
            <a:pPr marL="0" indent="0">
              <a:buNone/>
            </a:pP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fr-FR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P* P::__instance=NULL; </a:t>
            </a:r>
          </a:p>
        </p:txBody>
      </p:sp>
    </p:spTree>
    <p:extLst>
      <p:ext uri="{BB962C8B-B14F-4D97-AF65-F5344CB8AC3E}">
        <p14:creationId xmlns:p14="http://schemas.microsoft.com/office/powerpoint/2010/main" val="311846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Live </a:t>
            </a:r>
            <a:r>
              <a:rPr lang="fr-FR" dirty="0" err="1" smtClean="0"/>
              <a:t>lab</a:t>
            </a:r>
            <a:r>
              <a:rPr lang="fr-FR" dirty="0" smtClean="0"/>
              <a:t> ! First </a:t>
            </a:r>
            <a:r>
              <a:rPr lang="fr-FR" dirty="0" err="1" smtClean="0"/>
              <a:t>example</a:t>
            </a:r>
            <a:r>
              <a:rPr lang="fr-FR" dirty="0" smtClean="0"/>
              <a:t> on </a:t>
            </a:r>
            <a:r>
              <a:rPr lang="fr-FR" dirty="0" err="1" smtClean="0"/>
              <a:t>moodle</a:t>
            </a:r>
            <a:r>
              <a:rPr lang="fr-FR" dirty="0" smtClean="0"/>
              <a:t> (TI130I)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 smtClean="0"/>
              <a:t>Now</a:t>
            </a:r>
            <a:r>
              <a:rPr lang="fr-FR" dirty="0" smtClean="0"/>
              <a:t> </a:t>
            </a:r>
            <a:r>
              <a:rPr lang="fr-FR" dirty="0" err="1" smtClean="0"/>
              <a:t>it’s</a:t>
            </a:r>
            <a:r>
              <a:rPr lang="fr-FR" dirty="0" smtClean="0"/>
              <a:t> up to </a:t>
            </a:r>
            <a:r>
              <a:rPr lang="fr-FR" dirty="0" err="1" smtClean="0"/>
              <a:t>you</a:t>
            </a:r>
            <a:r>
              <a:rPr lang="fr-FR" dirty="0" smtClean="0"/>
              <a:t>…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 smtClean="0"/>
              <a:t>Don’t</a:t>
            </a:r>
            <a:r>
              <a:rPr lang="fr-FR" dirty="0" smtClean="0"/>
              <a:t> rush !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err="1" smtClean="0"/>
              <a:t>Take</a:t>
            </a:r>
            <a:r>
              <a:rPr lang="fr-FR" dirty="0" smtClean="0"/>
              <a:t> profit </a:t>
            </a:r>
            <a:r>
              <a:rPr lang="fr-FR" dirty="0" err="1" smtClean="0"/>
              <a:t>form</a:t>
            </a:r>
            <a:r>
              <a:rPr lang="fr-FR" dirty="0" smtClean="0"/>
              <a:t> : 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sz="3200" dirty="0" smtClean="0"/>
              <a:t>code </a:t>
            </a:r>
            <a:r>
              <a:rPr lang="fr-FR" sz="3200" dirty="0" err="1" smtClean="0"/>
              <a:t>completion</a:t>
            </a:r>
            <a:r>
              <a:rPr lang="fr-FR" sz="3200" dirty="0" smtClean="0"/>
              <a:t> utility </a:t>
            </a:r>
          </a:p>
          <a:p>
            <a:pPr marL="0" indent="0">
              <a:buNone/>
            </a:pPr>
            <a:r>
              <a:rPr lang="fr-FR" sz="3200" dirty="0"/>
              <a:t>	</a:t>
            </a:r>
            <a:r>
              <a:rPr lang="fr-FR" sz="3200" dirty="0" err="1" smtClean="0"/>
              <a:t>build</a:t>
            </a:r>
            <a:r>
              <a:rPr lang="fr-FR" sz="3200" dirty="0" smtClean="0"/>
              <a:t> messages and logs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46450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5400" dirty="0" smtClean="0"/>
              <a:t>Live </a:t>
            </a:r>
            <a:r>
              <a:rPr lang="fr-FR" sz="5400" dirty="0" err="1" smtClean="0"/>
              <a:t>debriefing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233416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Attributes</a:t>
            </a:r>
            <a:r>
              <a:rPr lang="fr-FR" dirty="0" smtClean="0"/>
              <a:t> </a:t>
            </a:r>
            <a:r>
              <a:rPr lang="fr-FR" dirty="0" err="1" smtClean="0"/>
              <a:t>accessibility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58852" y="5525899"/>
            <a:ext cx="1141429" cy="4586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 smtClean="0"/>
              <a:t>Clues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50750" t="11728" r="30902" b="70255"/>
          <a:stretch/>
        </p:blipFill>
        <p:spPr>
          <a:xfrm>
            <a:off x="5728354" y="1866507"/>
            <a:ext cx="5523328" cy="3610466"/>
          </a:xfrm>
          <a:prstGeom prst="rect">
            <a:avLst/>
          </a:prstGeom>
        </p:spPr>
      </p:pic>
      <p:sp>
        <p:nvSpPr>
          <p:cNvPr id="5" name="Rectangle à coins arrondis 4"/>
          <p:cNvSpPr/>
          <p:nvPr/>
        </p:nvSpPr>
        <p:spPr>
          <a:xfrm>
            <a:off x="6956981" y="3582186"/>
            <a:ext cx="367646" cy="86726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8553253" y="3940404"/>
            <a:ext cx="911257" cy="50904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>
            <a:stCxn id="3" idx="3"/>
            <a:endCxn id="6" idx="1"/>
          </p:cNvCxnSpPr>
          <p:nvPr/>
        </p:nvCxnSpPr>
        <p:spPr>
          <a:xfrm flipV="1">
            <a:off x="4600281" y="4194928"/>
            <a:ext cx="3952972" cy="15602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stCxn id="3" idx="3"/>
          </p:cNvCxnSpPr>
          <p:nvPr/>
        </p:nvCxnSpPr>
        <p:spPr>
          <a:xfrm flipV="1">
            <a:off x="4600281" y="3965616"/>
            <a:ext cx="2356700" cy="17895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838200" y="2884247"/>
            <a:ext cx="46662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The </a:t>
            </a:r>
            <a:r>
              <a:rPr lang="fr-FR" sz="2800" b="1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fr-FR" sz="2800" dirty="0" smtClean="0"/>
              <a:t>, </a:t>
            </a:r>
            <a:r>
              <a:rPr lang="fr-FR" sz="2800" b="1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</a:t>
            </a:r>
            <a:r>
              <a:rPr lang="fr-FR" sz="2800" dirty="0" smtClean="0"/>
              <a:t> and </a:t>
            </a:r>
            <a:r>
              <a:rPr lang="fr-FR" sz="2800" b="1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fr-FR" sz="2800" dirty="0" smtClean="0"/>
              <a:t> </a:t>
            </a:r>
            <a:r>
              <a:rPr lang="fr-FR" sz="2800" dirty="0" err="1" smtClean="0"/>
              <a:t>attributes</a:t>
            </a:r>
            <a:r>
              <a:rPr lang="fr-FR" sz="2800" dirty="0" smtClean="0"/>
              <a:t> are </a:t>
            </a:r>
            <a:r>
              <a:rPr lang="fr-FR" sz="2800" dirty="0" err="1" smtClean="0">
                <a:solidFill>
                  <a:srgbClr val="00B050"/>
                </a:solidFill>
              </a:rPr>
              <a:t>private</a:t>
            </a:r>
            <a:endParaRPr lang="fr-FR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21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C++ </a:t>
            </a:r>
            <a:r>
              <a:rPr lang="fr-FR" dirty="0" err="1" smtClean="0">
                <a:solidFill>
                  <a:srgbClr val="00B050"/>
                </a:solidFill>
              </a:rPr>
              <a:t>private</a:t>
            </a:r>
            <a:r>
              <a:rPr lang="fr-FR" dirty="0" smtClean="0"/>
              <a:t> qualifier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Default </a:t>
            </a:r>
            <a:r>
              <a:rPr lang="fr-FR" dirty="0" err="1" smtClean="0"/>
              <a:t>behavior</a:t>
            </a:r>
            <a:r>
              <a:rPr lang="fr-FR" dirty="0" smtClean="0"/>
              <a:t> of C++</a:t>
            </a:r>
          </a:p>
          <a:p>
            <a:pPr marL="0" indent="0">
              <a:buNone/>
            </a:pPr>
            <a:r>
              <a:rPr lang="fr-FR" dirty="0" smtClean="0"/>
              <a:t>In C, all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00B050"/>
                </a:solidFill>
              </a:rPr>
              <a:t>public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A </a:t>
            </a:r>
            <a:r>
              <a:rPr lang="fr-FR" dirty="0" err="1" smtClean="0">
                <a:solidFill>
                  <a:srgbClr val="00B050"/>
                </a:solidFill>
              </a:rPr>
              <a:t>private</a:t>
            </a:r>
            <a:r>
              <a:rPr lang="fr-FR" dirty="0" smtClean="0"/>
              <a:t> </a:t>
            </a:r>
            <a:r>
              <a:rPr lang="fr-FR" dirty="0" err="1" smtClean="0"/>
              <a:t>attribute</a:t>
            </a:r>
            <a:r>
              <a:rPr lang="fr-FR" dirty="0" smtClean="0"/>
              <a:t> </a:t>
            </a:r>
            <a:r>
              <a:rPr lang="fr-FR" dirty="0" err="1" smtClean="0"/>
              <a:t>cannot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accessed</a:t>
            </a:r>
            <a:r>
              <a:rPr lang="fr-FR" dirty="0" smtClean="0"/>
              <a:t> or </a:t>
            </a:r>
            <a:r>
              <a:rPr lang="fr-FR" dirty="0" err="1" smtClean="0"/>
              <a:t>selected</a:t>
            </a:r>
            <a:r>
              <a:rPr lang="fr-FR" dirty="0" smtClean="0"/>
              <a:t> </a:t>
            </a:r>
            <a:r>
              <a:rPr lang="fr-FR" dirty="0" err="1" smtClean="0"/>
              <a:t>directly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So, how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do ???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137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First solution :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 smtClean="0"/>
              <a:t>Qualify</a:t>
            </a:r>
            <a:r>
              <a:rPr lang="fr-FR" dirty="0" smtClean="0"/>
              <a:t> </a:t>
            </a:r>
            <a:r>
              <a:rPr lang="fr-FR" dirty="0" err="1" smtClean="0"/>
              <a:t>those</a:t>
            </a:r>
            <a:r>
              <a:rPr lang="fr-FR" dirty="0" smtClean="0"/>
              <a:t> </a:t>
            </a:r>
            <a:r>
              <a:rPr lang="fr-FR" dirty="0" err="1" smtClean="0"/>
              <a:t>attributes</a:t>
            </a:r>
            <a:r>
              <a:rPr lang="fr-FR" dirty="0" smtClean="0"/>
              <a:t> as public 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 smtClean="0"/>
              <a:t>Using</a:t>
            </a:r>
            <a:r>
              <a:rPr lang="fr-FR" dirty="0" smtClean="0"/>
              <a:t> the </a:t>
            </a:r>
            <a:r>
              <a:rPr lang="fr-FR" dirty="0" err="1" smtClean="0"/>
              <a:t>syntax</a:t>
            </a:r>
            <a:r>
              <a:rPr lang="fr-FR" dirty="0" smtClean="0"/>
              <a:t> : </a:t>
            </a:r>
            <a:r>
              <a:rPr lang="fr-FR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fr-FR" dirty="0" err="1" smtClean="0"/>
              <a:t>Before</a:t>
            </a:r>
            <a:r>
              <a:rPr lang="fr-FR" dirty="0" smtClean="0"/>
              <a:t> the </a:t>
            </a:r>
            <a:r>
              <a:rPr lang="fr-FR" dirty="0" err="1" smtClean="0"/>
              <a:t>list</a:t>
            </a:r>
            <a:r>
              <a:rPr lang="fr-FR" dirty="0" smtClean="0"/>
              <a:t> of the </a:t>
            </a:r>
            <a:r>
              <a:rPr lang="fr-FR" dirty="0" err="1" smtClean="0"/>
              <a:t>attributes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turn</a:t>
            </a:r>
            <a:r>
              <a:rPr lang="fr-FR" dirty="0" smtClean="0"/>
              <a:t> : </a:t>
            </a:r>
            <a:r>
              <a:rPr lang="fr-FR" dirty="0" err="1" smtClean="0"/>
              <a:t>edit</a:t>
            </a:r>
            <a:r>
              <a:rPr lang="fr-FR" dirty="0" smtClean="0"/>
              <a:t> the </a:t>
            </a:r>
            <a:r>
              <a:rPr lang="fr-F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example_date.h</a:t>
            </a:r>
            <a:r>
              <a:rPr lang="fr-FR" dirty="0" smtClean="0"/>
              <a:t> file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873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5400" dirty="0" smtClean="0"/>
              <a:t>Live </a:t>
            </a:r>
            <a:r>
              <a:rPr lang="fr-FR" sz="5400" dirty="0" err="1" smtClean="0"/>
              <a:t>debriefing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399348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</a:t>
            </a:r>
            <a:r>
              <a:rPr lang="fr-FR" dirty="0" err="1" smtClean="0"/>
              <a:t>rivate</a:t>
            </a:r>
            <a:r>
              <a:rPr lang="fr-FR" dirty="0" smtClean="0"/>
              <a:t> vs public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Default </a:t>
            </a:r>
            <a:r>
              <a:rPr lang="fr-FR" dirty="0" err="1" smtClean="0"/>
              <a:t>behavior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>
                <a:solidFill>
                  <a:srgbClr val="00B050"/>
                </a:solidFill>
              </a:rPr>
              <a:t>private</a:t>
            </a:r>
            <a:r>
              <a:rPr lang="fr-FR" dirty="0" smtClean="0"/>
              <a:t> : </a:t>
            </a:r>
            <a:r>
              <a:rPr lang="fr-FR" dirty="0" err="1" smtClean="0"/>
              <a:t>why</a:t>
            </a:r>
            <a:r>
              <a:rPr lang="fr-FR" dirty="0" smtClean="0"/>
              <a:t> ?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For a Date : 	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2800" dirty="0" smtClean="0"/>
              <a:t> </a:t>
            </a:r>
            <a:r>
              <a:rPr lang="fr-FR" sz="2800" dirty="0" err="1" smtClean="0"/>
              <a:t>month</a:t>
            </a:r>
            <a:r>
              <a:rPr lang="fr-FR" sz="2800" dirty="0" smtClean="0"/>
              <a:t> </a:t>
            </a:r>
            <a:r>
              <a:rPr lang="fr-FR" sz="2800" b="1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</a:t>
            </a:r>
            <a:r>
              <a:rPr lang="fr-FR" sz="2800" dirty="0" smtClean="0"/>
              <a:t> range </a:t>
            </a:r>
            <a:r>
              <a:rPr lang="fr-FR" sz="2800" dirty="0" err="1" smtClean="0"/>
              <a:t>from</a:t>
            </a:r>
            <a:r>
              <a:rPr lang="fr-FR" sz="2800" dirty="0" smtClean="0"/>
              <a:t> 1 to 12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2800" dirty="0" smtClean="0"/>
              <a:t> </a:t>
            </a:r>
            <a:r>
              <a:rPr lang="fr-FR" sz="2800" dirty="0" err="1" smtClean="0"/>
              <a:t>year</a:t>
            </a:r>
            <a:r>
              <a:rPr lang="fr-FR" sz="2800" dirty="0" smtClean="0"/>
              <a:t> </a:t>
            </a:r>
            <a:r>
              <a:rPr lang="fr-FR" sz="2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fr-FR" sz="2800" dirty="0" smtClean="0"/>
              <a:t> </a:t>
            </a:r>
            <a:r>
              <a:rPr lang="fr-FR" sz="2800" dirty="0" err="1" smtClean="0"/>
              <a:t>can</a:t>
            </a:r>
            <a:r>
              <a:rPr lang="fr-FR" sz="2800" dirty="0" smtClean="0"/>
              <a:t> </a:t>
            </a:r>
            <a:r>
              <a:rPr lang="fr-FR" sz="2800" dirty="0" err="1" smtClean="0"/>
              <a:t>be</a:t>
            </a:r>
            <a:r>
              <a:rPr lang="fr-FR" sz="2800" dirty="0" smtClean="0"/>
              <a:t> </a:t>
            </a:r>
            <a:r>
              <a:rPr lang="fr-FR" sz="2800" dirty="0" err="1" smtClean="0"/>
              <a:t>any</a:t>
            </a:r>
            <a:r>
              <a:rPr lang="fr-FR" sz="2800" dirty="0" smtClean="0"/>
              <a:t> value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2800" dirty="0"/>
              <a:t> </a:t>
            </a:r>
            <a:r>
              <a:rPr lang="fr-FR" sz="2800" dirty="0" err="1" smtClean="0"/>
              <a:t>day</a:t>
            </a:r>
            <a:r>
              <a:rPr lang="fr-FR" sz="2800" dirty="0" smtClean="0"/>
              <a:t> </a:t>
            </a:r>
            <a:r>
              <a:rPr lang="fr-FR" sz="2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fr-FR" sz="2800" dirty="0" smtClean="0"/>
              <a:t> range </a:t>
            </a:r>
            <a:r>
              <a:rPr lang="fr-FR" sz="2800" dirty="0" err="1" smtClean="0"/>
              <a:t>from</a:t>
            </a:r>
            <a:r>
              <a:rPr lang="fr-FR" sz="2800" dirty="0" smtClean="0"/>
              <a:t> 1 to 28,29,30,31,depending on </a:t>
            </a:r>
            <a:r>
              <a:rPr lang="fr-FR" sz="2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</a:t>
            </a:r>
            <a:r>
              <a:rPr lang="fr-FR" sz="2800" dirty="0" smtClean="0"/>
              <a:t> and </a:t>
            </a:r>
            <a:r>
              <a:rPr lang="fr-FR" sz="2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fr-FR" sz="2800" dirty="0" smtClean="0"/>
              <a:t> values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71273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Second solution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 smtClean="0"/>
              <a:t>Attributes</a:t>
            </a:r>
            <a:r>
              <a:rPr lang="fr-FR" dirty="0" smtClean="0"/>
              <a:t> </a:t>
            </a:r>
            <a:r>
              <a:rPr lang="fr-FR" dirty="0" err="1" smtClean="0"/>
              <a:t>remain</a:t>
            </a:r>
            <a:r>
              <a:rPr lang="fr-FR" dirty="0" smtClean="0"/>
              <a:t> </a:t>
            </a:r>
            <a:r>
              <a:rPr lang="fr-FR" dirty="0" err="1" smtClean="0">
                <a:solidFill>
                  <a:srgbClr val="00B050"/>
                </a:solidFill>
              </a:rPr>
              <a:t>private</a:t>
            </a:r>
            <a:endParaRPr lang="fr-FR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 smtClean="0"/>
              <a:t>They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modified</a:t>
            </a:r>
            <a:r>
              <a:rPr lang="fr-FR" dirty="0" smtClean="0"/>
              <a:t> (</a:t>
            </a:r>
            <a:r>
              <a:rPr lang="fr-FR" b="1" dirty="0" smtClean="0"/>
              <a:t>set</a:t>
            </a:r>
            <a:r>
              <a:rPr lang="fr-FR" dirty="0" smtClean="0"/>
              <a:t>) and/or </a:t>
            </a:r>
            <a:r>
              <a:rPr lang="fr-FR" dirty="0" err="1" smtClean="0"/>
              <a:t>accessed</a:t>
            </a:r>
            <a:r>
              <a:rPr lang="fr-FR" dirty="0" smtClean="0"/>
              <a:t> (</a:t>
            </a:r>
            <a:r>
              <a:rPr lang="fr-FR" b="1" dirty="0" err="1" smtClean="0"/>
              <a:t>get</a:t>
            </a:r>
            <a:r>
              <a:rPr lang="fr-FR" dirty="0" smtClean="0"/>
              <a:t>) by </a:t>
            </a:r>
            <a:r>
              <a:rPr lang="fr-FR" b="1" dirty="0" err="1" smtClean="0"/>
              <a:t>methods</a:t>
            </a:r>
            <a:r>
              <a:rPr lang="fr-FR" dirty="0" smtClean="0"/>
              <a:t> (</a:t>
            </a:r>
            <a:r>
              <a:rPr lang="fr-FR" dirty="0" err="1" smtClean="0"/>
              <a:t>functions</a:t>
            </a:r>
            <a:r>
              <a:rPr lang="fr-FR" dirty="0" smtClean="0"/>
              <a:t>)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Use </a:t>
            </a:r>
            <a:r>
              <a:rPr lang="fr-FR" dirty="0" err="1" smtClean="0"/>
              <a:t>methods</a:t>
            </a:r>
            <a:r>
              <a:rPr lang="fr-FR" dirty="0" smtClean="0"/>
              <a:t> as </a:t>
            </a:r>
            <a:r>
              <a:rPr lang="fr-FR" dirty="0" err="1" smtClean="0"/>
              <a:t>attributes</a:t>
            </a:r>
            <a:r>
              <a:rPr lang="fr-FR" dirty="0" smtClean="0"/>
              <a:t>, </a:t>
            </a:r>
            <a:r>
              <a:rPr lang="fr-FR" dirty="0" err="1" smtClean="0"/>
              <a:t>with</a:t>
            </a:r>
            <a:r>
              <a:rPr lang="fr-FR" dirty="0" smtClean="0"/>
              <a:t> the dot (.) </a:t>
            </a:r>
            <a:r>
              <a:rPr lang="fr-FR" dirty="0" err="1" smtClean="0"/>
              <a:t>operator</a:t>
            </a:r>
            <a:r>
              <a:rPr lang="fr-FR" dirty="0" smtClean="0"/>
              <a:t> (</a:t>
            </a:r>
            <a:r>
              <a:rPr lang="fr-FR" dirty="0" err="1" smtClean="0"/>
              <a:t>see</a:t>
            </a:r>
            <a:r>
              <a:rPr lang="fr-FR" dirty="0" smtClean="0"/>
              <a:t> </a:t>
            </a:r>
            <a:r>
              <a:rPr lang="fr-FR" dirty="0" err="1" smtClean="0"/>
              <a:t>later</a:t>
            </a:r>
            <a:r>
              <a:rPr lang="fr-FR" dirty="0" smtClean="0"/>
              <a:t>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 smtClean="0"/>
              <a:t>Example</a:t>
            </a:r>
            <a:r>
              <a:rPr lang="fr-FR" dirty="0" smtClean="0"/>
              <a:t> for the </a:t>
            </a:r>
            <a:r>
              <a:rPr lang="fr-FR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</a:t>
            </a:r>
            <a:r>
              <a:rPr lang="fr-FR" dirty="0" smtClean="0"/>
              <a:t> </a:t>
            </a:r>
            <a:r>
              <a:rPr lang="fr-FR" dirty="0" err="1" smtClean="0"/>
              <a:t>attribute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86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Live </a:t>
            </a:r>
            <a:r>
              <a:rPr lang="fr-FR" dirty="0" err="1" smtClean="0"/>
              <a:t>lab</a:t>
            </a:r>
            <a:r>
              <a:rPr lang="fr-FR" dirty="0" smtClean="0"/>
              <a:t> ! </a:t>
            </a:r>
            <a:r>
              <a:rPr lang="fr-FR" dirty="0" err="1" smtClean="0"/>
              <a:t>Get</a:t>
            </a:r>
            <a:r>
              <a:rPr lang="fr-FR" dirty="0" smtClean="0"/>
              <a:t> and set </a:t>
            </a:r>
            <a:r>
              <a:rPr lang="fr-FR" dirty="0" err="1" smtClean="0"/>
              <a:t>methods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 smtClean="0"/>
              <a:t>Now</a:t>
            </a:r>
            <a:r>
              <a:rPr lang="fr-FR" dirty="0" smtClean="0"/>
              <a:t> </a:t>
            </a:r>
            <a:r>
              <a:rPr lang="fr-FR" dirty="0" err="1" smtClean="0"/>
              <a:t>it’s</a:t>
            </a:r>
            <a:r>
              <a:rPr lang="fr-FR" dirty="0" smtClean="0"/>
              <a:t> up to </a:t>
            </a:r>
            <a:r>
              <a:rPr lang="fr-FR" dirty="0" err="1" smtClean="0"/>
              <a:t>you</a:t>
            </a:r>
            <a:r>
              <a:rPr lang="fr-FR" dirty="0" smtClean="0"/>
              <a:t>…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 smtClean="0">
                <a:solidFill>
                  <a:srgbClr val="FF0000"/>
                </a:solidFill>
              </a:rPr>
              <a:t>Don’t</a:t>
            </a:r>
            <a:r>
              <a:rPr lang="fr-FR" dirty="0" smtClean="0">
                <a:solidFill>
                  <a:srgbClr val="FF0000"/>
                </a:solidFill>
              </a:rPr>
              <a:t> use the .</a:t>
            </a:r>
            <a:r>
              <a:rPr lang="fr-FR" dirty="0" err="1" smtClean="0">
                <a:solidFill>
                  <a:srgbClr val="FF0000"/>
                </a:solidFill>
              </a:rPr>
              <a:t>cpp</a:t>
            </a:r>
            <a:r>
              <a:rPr lang="fr-FR" dirty="0" smtClean="0">
                <a:solidFill>
                  <a:srgbClr val="FF0000"/>
                </a:solidFill>
              </a:rPr>
              <a:t> code file for the moment</a:t>
            </a:r>
          </a:p>
          <a:p>
            <a:pPr marL="0" indent="0">
              <a:buNone/>
            </a:pPr>
            <a:endParaRPr lang="fr-FR" sz="3200" dirty="0"/>
          </a:p>
          <a:p>
            <a:pPr marL="0" indent="0">
              <a:buNone/>
            </a:pPr>
            <a:r>
              <a:rPr lang="fr-FR" sz="3200" dirty="0" smtClean="0"/>
              <a:t>Just use the .h file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94460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Step</a:t>
            </a:r>
            <a:r>
              <a:rPr lang="fr-FR" dirty="0" smtClean="0"/>
              <a:t>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 smtClean="0"/>
              <a:t>Make</a:t>
            </a:r>
            <a:r>
              <a:rPr lang="fr-FR" dirty="0" smtClean="0"/>
              <a:t> the </a:t>
            </a:r>
            <a:r>
              <a:rPr lang="fr-FR" dirty="0" err="1" smtClean="0"/>
              <a:t>attributes</a:t>
            </a:r>
            <a:r>
              <a:rPr lang="fr-FR" dirty="0" smtClean="0"/>
              <a:t> </a:t>
            </a:r>
            <a:r>
              <a:rPr lang="fr-FR" dirty="0" err="1" smtClean="0"/>
              <a:t>private</a:t>
            </a:r>
            <a:endParaRPr lang="fr-FR" dirty="0" smtClean="0"/>
          </a:p>
          <a:p>
            <a:pPr marL="0" indent="0">
              <a:buNone/>
            </a:pPr>
            <a:r>
              <a:rPr lang="fr-FR" dirty="0" err="1" smtClean="0"/>
              <a:t>Make</a:t>
            </a:r>
            <a:r>
              <a:rPr lang="fr-FR" dirty="0" smtClean="0"/>
              <a:t> the </a:t>
            </a:r>
            <a:r>
              <a:rPr lang="fr-FR" dirty="0" err="1" smtClean="0"/>
              <a:t>methods</a:t>
            </a:r>
            <a:r>
              <a:rPr lang="fr-FR" dirty="0" smtClean="0"/>
              <a:t> public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Compile – </a:t>
            </a:r>
            <a:r>
              <a:rPr lang="fr-FR" dirty="0" err="1" smtClean="0"/>
              <a:t>run</a:t>
            </a:r>
            <a:r>
              <a:rPr lang="fr-FR" dirty="0" smtClean="0"/>
              <a:t> – </a:t>
            </a:r>
            <a:r>
              <a:rPr lang="fr-FR" dirty="0" err="1" smtClean="0"/>
              <a:t>modify</a:t>
            </a:r>
            <a:r>
              <a:rPr lang="fr-FR" dirty="0" smtClean="0"/>
              <a:t> the </a:t>
            </a:r>
            <a:r>
              <a:rPr lang="fr-FR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main.cpp</a:t>
            </a:r>
            <a:r>
              <a:rPr lang="fr-FR" dirty="0" smtClean="0"/>
              <a:t> file to display the </a:t>
            </a:r>
            <a:r>
              <a:rPr lang="fr-FR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</a:t>
            </a:r>
            <a:r>
              <a:rPr lang="fr-FR" dirty="0" smtClean="0"/>
              <a:t> </a:t>
            </a:r>
            <a:r>
              <a:rPr lang="fr-FR" dirty="0" err="1" smtClean="0"/>
              <a:t>month</a:t>
            </a:r>
            <a:r>
              <a:rPr lang="fr-FR" dirty="0" smtClean="0"/>
              <a:t> </a:t>
            </a:r>
            <a:r>
              <a:rPr lang="fr-FR" dirty="0" err="1" smtClean="0"/>
              <a:t>attribute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437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Computer science and </a:t>
            </a:r>
            <a:r>
              <a:rPr lang="fr-FR" dirty="0" err="1" smtClean="0"/>
              <a:t>programming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69966" y="3094753"/>
            <a:ext cx="2351314" cy="9541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 err="1" smtClean="0"/>
              <a:t>Algorithm</a:t>
            </a:r>
            <a:r>
              <a:rPr lang="fr-FR" sz="2800" dirty="0" smtClean="0"/>
              <a:t> </a:t>
            </a:r>
            <a:r>
              <a:rPr lang="fr-FR" sz="2800" dirty="0">
                <a:solidFill>
                  <a:schemeClr val="dk1"/>
                </a:solidFill>
              </a:rPr>
              <a:t>design</a:t>
            </a:r>
            <a:endParaRPr lang="fr-FR" sz="2800" dirty="0">
              <a:solidFill>
                <a:schemeClr val="dk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182982" y="2148706"/>
            <a:ext cx="2532017" cy="9541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 err="1" smtClean="0"/>
              <a:t>Language</a:t>
            </a:r>
            <a:r>
              <a:rPr lang="fr-FR" sz="2800" dirty="0" smtClean="0"/>
              <a:t> </a:t>
            </a:r>
            <a:r>
              <a:rPr lang="fr-FR" sz="2800" dirty="0" err="1" smtClean="0"/>
              <a:t>syntax</a:t>
            </a:r>
            <a:endParaRPr lang="fr-FR" sz="2800" dirty="0"/>
          </a:p>
        </p:txBody>
      </p:sp>
      <p:sp>
        <p:nvSpPr>
          <p:cNvPr id="6" name="ZoneTexte 5"/>
          <p:cNvSpPr txBox="1"/>
          <p:nvPr/>
        </p:nvSpPr>
        <p:spPr>
          <a:xfrm>
            <a:off x="3182982" y="3605371"/>
            <a:ext cx="2532017" cy="9541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 err="1" smtClean="0"/>
              <a:t>Language</a:t>
            </a:r>
            <a:r>
              <a:rPr lang="fr-FR" sz="2800" dirty="0" smtClean="0"/>
              <a:t> </a:t>
            </a:r>
            <a:r>
              <a:rPr lang="fr-FR" sz="2800" dirty="0" err="1" smtClean="0"/>
              <a:t>paradigm</a:t>
            </a:r>
            <a:endParaRPr lang="fr-FR" sz="2800" dirty="0"/>
          </a:p>
        </p:txBody>
      </p:sp>
      <p:sp>
        <p:nvSpPr>
          <p:cNvPr id="7" name="ZoneTexte 6"/>
          <p:cNvSpPr txBox="1"/>
          <p:nvPr/>
        </p:nvSpPr>
        <p:spPr>
          <a:xfrm>
            <a:off x="6276701" y="3068644"/>
            <a:ext cx="2643050" cy="9541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 err="1" smtClean="0"/>
              <a:t>Programming</a:t>
            </a:r>
            <a:r>
              <a:rPr lang="fr-FR" sz="2800" dirty="0" smtClean="0"/>
              <a:t> </a:t>
            </a:r>
            <a:r>
              <a:rPr lang="fr-FR" sz="2800" dirty="0" smtClean="0"/>
              <a:t>/ </a:t>
            </a:r>
            <a:r>
              <a:rPr lang="fr-FR" sz="2800" dirty="0" err="1" smtClean="0"/>
              <a:t>coding</a:t>
            </a:r>
            <a:endParaRPr lang="fr-FR" sz="2800" dirty="0"/>
          </a:p>
        </p:txBody>
      </p:sp>
      <p:sp>
        <p:nvSpPr>
          <p:cNvPr id="8" name="ZoneTexte 7"/>
          <p:cNvSpPr txBox="1"/>
          <p:nvPr/>
        </p:nvSpPr>
        <p:spPr>
          <a:xfrm>
            <a:off x="9370420" y="3068643"/>
            <a:ext cx="2516778" cy="9541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Software development</a:t>
            </a:r>
            <a:endParaRPr lang="fr-FR" sz="2800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3021874" y="1863634"/>
            <a:ext cx="6200503" cy="3300549"/>
          </a:xfrm>
          <a:prstGeom prst="roundRect">
            <a:avLst>
              <a:gd name="adj" fmla="val 10335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178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Step</a:t>
            </a:r>
            <a:r>
              <a:rPr lang="fr-FR" dirty="0" smtClean="0"/>
              <a:t> 2 : the </a:t>
            </a:r>
            <a:r>
              <a:rPr lang="fr-FR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.h/.</a:t>
            </a:r>
            <a:r>
              <a:rPr lang="fr-FR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fr-FR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/>
              <a:t>files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483673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err="1" smtClean="0"/>
              <a:t>What</a:t>
            </a:r>
            <a:r>
              <a:rPr lang="fr-FR" dirty="0" smtClean="0"/>
              <a:t> the .h files states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dd,mm,yy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setMonth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getMonth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fr-F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813900" y="2481885"/>
            <a:ext cx="2253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Class </a:t>
            </a:r>
            <a:r>
              <a:rPr lang="fr-FR" sz="2400" dirty="0" err="1" smtClean="0"/>
              <a:t>name</a:t>
            </a:r>
            <a:endParaRPr lang="fr-FR" sz="2400" dirty="0"/>
          </a:p>
        </p:txBody>
      </p:sp>
      <p:sp>
        <p:nvSpPr>
          <p:cNvPr id="5" name="ZoneTexte 4"/>
          <p:cNvSpPr txBox="1"/>
          <p:nvPr/>
        </p:nvSpPr>
        <p:spPr>
          <a:xfrm>
            <a:off x="4194928" y="3196846"/>
            <a:ext cx="2780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p</a:t>
            </a:r>
            <a:r>
              <a:rPr lang="fr-FR" sz="2400" dirty="0" err="1" smtClean="0"/>
              <a:t>rivate</a:t>
            </a:r>
            <a:r>
              <a:rPr lang="fr-FR" sz="2400" dirty="0" smtClean="0"/>
              <a:t> </a:t>
            </a:r>
            <a:r>
              <a:rPr lang="fr-FR" sz="2400" dirty="0" err="1" smtClean="0"/>
              <a:t>attributes</a:t>
            </a:r>
            <a:endParaRPr lang="fr-FR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5194169" y="4061476"/>
            <a:ext cx="4760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public </a:t>
            </a:r>
            <a:r>
              <a:rPr lang="fr-FR" sz="2400" dirty="0" err="1" smtClean="0"/>
              <a:t>methods</a:t>
            </a:r>
            <a:r>
              <a:rPr lang="fr-FR" sz="2400" dirty="0" smtClean="0"/>
              <a:t> prototypes</a:t>
            </a:r>
            <a:endParaRPr lang="fr-FR" sz="2400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1970202" y="2696066"/>
            <a:ext cx="876693" cy="43363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1531855" y="3382995"/>
            <a:ext cx="2663073" cy="43363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838200" y="4061476"/>
            <a:ext cx="4403103" cy="131252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3412503" y="5685262"/>
            <a:ext cx="7126664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3200" dirty="0" smtClean="0"/>
              <a:t>Prototypes are </a:t>
            </a:r>
            <a:r>
              <a:rPr lang="fr-FR" sz="3200" b="1" dirty="0" err="1" smtClean="0"/>
              <a:t>inside</a:t>
            </a:r>
            <a:r>
              <a:rPr lang="fr-FR" sz="3200" dirty="0" smtClean="0"/>
              <a:t> the class </a:t>
            </a:r>
            <a:r>
              <a:rPr lang="fr-FR" sz="3200" dirty="0" err="1" smtClean="0"/>
              <a:t>definition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417785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a </a:t>
            </a:r>
            <a:r>
              <a:rPr lang="fr-FR" dirty="0" err="1" smtClean="0"/>
              <a:t>method</a:t>
            </a:r>
            <a:r>
              <a:rPr lang="fr-FR" dirty="0" smtClean="0"/>
              <a:t> prototype states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4506798" cy="435133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dd,mm,yy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setMonth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getMonth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fr-F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089715" y="1781666"/>
            <a:ext cx="57032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The </a:t>
            </a:r>
            <a:r>
              <a:rPr lang="fr-FR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setMonth</a:t>
            </a: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sz="2400" dirty="0" smtClean="0"/>
              <a:t> </a:t>
            </a:r>
            <a:r>
              <a:rPr lang="fr-FR" sz="2400" dirty="0" err="1" smtClean="0"/>
              <a:t>method</a:t>
            </a:r>
            <a:r>
              <a:rPr lang="fr-FR" sz="2400" dirty="0" smtClean="0"/>
              <a:t> </a:t>
            </a:r>
            <a:r>
              <a:rPr lang="fr-FR" sz="2400" dirty="0" err="1" smtClean="0"/>
              <a:t>is</a:t>
            </a:r>
            <a:r>
              <a:rPr lang="fr-FR" sz="2400" dirty="0" smtClean="0"/>
              <a:t> </a:t>
            </a:r>
            <a:r>
              <a:rPr lang="fr-FR" sz="2400" dirty="0" err="1" smtClean="0"/>
              <a:t>associated</a:t>
            </a:r>
            <a:r>
              <a:rPr lang="fr-FR" sz="2400" dirty="0" smtClean="0"/>
              <a:t> to the Date class and </a:t>
            </a:r>
            <a:r>
              <a:rPr lang="fr-FR" sz="2400" dirty="0" err="1" smtClean="0"/>
              <a:t>its</a:t>
            </a:r>
            <a:r>
              <a:rPr lang="fr-FR" sz="2400" dirty="0" smtClean="0"/>
              <a:t> </a:t>
            </a:r>
            <a:r>
              <a:rPr lang="fr-FR" sz="2400" dirty="0" err="1" smtClean="0"/>
              <a:t>objects</a:t>
            </a:r>
            <a:endParaRPr lang="fr-FR" sz="2400" dirty="0" smtClean="0"/>
          </a:p>
          <a:p>
            <a:endParaRPr lang="fr-FR" sz="2400" dirty="0"/>
          </a:p>
          <a:p>
            <a:r>
              <a:rPr lang="fr-FR" sz="2400" dirty="0" smtClean="0"/>
              <a:t>This </a:t>
            </a:r>
            <a:r>
              <a:rPr lang="fr-FR" sz="2400" dirty="0" err="1" smtClean="0"/>
              <a:t>method</a:t>
            </a:r>
            <a:r>
              <a:rPr lang="fr-FR" sz="2400" dirty="0" smtClean="0"/>
              <a:t> </a:t>
            </a:r>
            <a:r>
              <a:rPr lang="fr-FR" sz="2400" dirty="0" err="1" smtClean="0"/>
              <a:t>is</a:t>
            </a:r>
            <a:r>
              <a:rPr lang="fr-FR" sz="2400" dirty="0" smtClean="0"/>
              <a:t> not in a global </a:t>
            </a:r>
            <a:r>
              <a:rPr lang="fr-FR" sz="2400" dirty="0" err="1" smtClean="0"/>
              <a:t>space</a:t>
            </a:r>
            <a:endParaRPr lang="fr-FR" sz="2400" dirty="0" smtClean="0"/>
          </a:p>
          <a:p>
            <a:endParaRPr lang="fr-FR" sz="2400" dirty="0"/>
          </a:p>
          <a:p>
            <a:r>
              <a:rPr lang="fr-FR" sz="2400" dirty="0" smtClean="0"/>
              <a:t>This </a:t>
            </a:r>
            <a:r>
              <a:rPr lang="fr-FR" sz="2400" dirty="0" err="1" smtClean="0"/>
              <a:t>method</a:t>
            </a:r>
            <a:r>
              <a:rPr lang="fr-FR" sz="2400" dirty="0" smtClean="0"/>
              <a:t> </a:t>
            </a:r>
            <a:r>
              <a:rPr lang="fr-FR" sz="2400" dirty="0" err="1" smtClean="0"/>
              <a:t>belongs</a:t>
            </a:r>
            <a:r>
              <a:rPr lang="fr-FR" sz="2400" dirty="0" smtClean="0"/>
              <a:t> to the </a:t>
            </a:r>
            <a:r>
              <a:rPr lang="fr-FR" sz="2400" b="1" dirty="0" err="1" smtClean="0">
                <a:solidFill>
                  <a:srgbClr val="FF0000"/>
                </a:solidFill>
              </a:rPr>
              <a:t>namespace</a:t>
            </a:r>
            <a:r>
              <a:rPr lang="fr-FR" sz="2400" dirty="0" smtClean="0"/>
              <a:t> of the 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fr-FR" sz="2400" dirty="0" smtClean="0"/>
              <a:t> class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838200" y="5062194"/>
            <a:ext cx="11152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err="1" smtClean="0"/>
              <a:t>It’s</a:t>
            </a:r>
            <a:r>
              <a:rPr lang="fr-FR" sz="3200" dirty="0" smtClean="0"/>
              <a:t> </a:t>
            </a:r>
            <a:r>
              <a:rPr lang="fr-FR" sz="3200" dirty="0" err="1" smtClean="0"/>
              <a:t>complete</a:t>
            </a:r>
            <a:r>
              <a:rPr lang="fr-FR" sz="3200" dirty="0" smtClean="0"/>
              <a:t> prototype </a:t>
            </a:r>
            <a:r>
              <a:rPr lang="fr-FR" sz="3200" dirty="0" err="1" smtClean="0"/>
              <a:t>is</a:t>
            </a:r>
            <a:r>
              <a:rPr lang="fr-FR" sz="3200" dirty="0" smtClean="0"/>
              <a:t> : </a:t>
            </a:r>
            <a:r>
              <a:rPr lang="fr-FR" sz="32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Date::</a:t>
            </a:r>
            <a:r>
              <a:rPr lang="fr-FR" sz="3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setMonth</a:t>
            </a:r>
            <a:r>
              <a:rPr lang="fr-FR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32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04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Method </a:t>
            </a:r>
            <a:r>
              <a:rPr lang="fr-FR" dirty="0" err="1" smtClean="0"/>
              <a:t>definition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 err="1" smtClean="0"/>
              <a:t>setMonth</a:t>
            </a:r>
            <a:r>
              <a:rPr lang="fr-FR" dirty="0" smtClean="0"/>
              <a:t>() </a:t>
            </a:r>
            <a:r>
              <a:rPr lang="fr-FR" dirty="0" err="1" smtClean="0"/>
              <a:t>method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Prototype in .h file</a:t>
            </a:r>
          </a:p>
          <a:p>
            <a:pPr marL="0" indent="0">
              <a:buNone/>
            </a:pPr>
            <a:r>
              <a:rPr lang="fr-FR" dirty="0" err="1" smtClean="0"/>
              <a:t>Definition</a:t>
            </a:r>
            <a:r>
              <a:rPr lang="fr-FR" dirty="0" smtClean="0"/>
              <a:t> in .ccp file, </a:t>
            </a:r>
            <a:r>
              <a:rPr lang="fr-FR" dirty="0" err="1" smtClean="0"/>
              <a:t>using</a:t>
            </a:r>
            <a:r>
              <a:rPr lang="fr-FR" dirty="0" smtClean="0"/>
              <a:t> the </a:t>
            </a:r>
            <a:r>
              <a:rPr lang="fr-FR" dirty="0" err="1" smtClean="0"/>
              <a:t>complete</a:t>
            </a:r>
            <a:r>
              <a:rPr lang="fr-FR" dirty="0" smtClean="0"/>
              <a:t> </a:t>
            </a:r>
            <a:r>
              <a:rPr lang="fr-FR" dirty="0" err="1" smtClean="0"/>
              <a:t>name</a:t>
            </a:r>
            <a:r>
              <a:rPr lang="fr-FR" dirty="0" smtClean="0"/>
              <a:t> : 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en-US" sz="2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Date::</a:t>
            </a:r>
            <a:r>
              <a:rPr lang="en-US" sz="2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setMonth</a:t>
            </a:r>
            <a:r>
              <a:rPr lang="en-US" sz="2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month)</a:t>
            </a:r>
          </a:p>
          <a:p>
            <a:pPr marL="0" indent="0"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mm = month;</a:t>
            </a:r>
          </a:p>
          <a:p>
            <a:pPr marL="0" indent="0"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1517715" y="4798243"/>
            <a:ext cx="603316" cy="47134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4506012" y="4505136"/>
            <a:ext cx="2064470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</a:t>
            </a:r>
            <a:r>
              <a:rPr lang="fr-FR" sz="2800" dirty="0" smtClean="0"/>
              <a:t> </a:t>
            </a:r>
            <a:r>
              <a:rPr lang="fr-FR" sz="2800" dirty="0" err="1" smtClean="0"/>
              <a:t>is</a:t>
            </a:r>
            <a:r>
              <a:rPr lang="fr-FR" sz="2800" dirty="0" smtClean="0"/>
              <a:t> </a:t>
            </a:r>
            <a:r>
              <a:rPr lang="fr-FR" sz="2800" dirty="0" err="1" smtClean="0"/>
              <a:t>private</a:t>
            </a:r>
            <a:endParaRPr lang="fr-FR" sz="2800" dirty="0"/>
          </a:p>
        </p:txBody>
      </p:sp>
      <p:cxnSp>
        <p:nvCxnSpPr>
          <p:cNvPr id="7" name="Connecteur droit avec flèche 6"/>
          <p:cNvCxnSpPr/>
          <p:nvPr/>
        </p:nvCxnSpPr>
        <p:spPr>
          <a:xfrm flipH="1">
            <a:off x="2121031" y="4798243"/>
            <a:ext cx="2356702" cy="848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7400041" y="4098255"/>
            <a:ext cx="4374037" cy="15696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3200" dirty="0" err="1">
                <a:solidFill>
                  <a:srgbClr val="00B050"/>
                </a:solidFill>
              </a:rPr>
              <a:t>p</a:t>
            </a:r>
            <a:r>
              <a:rPr lang="fr-FR" sz="3200" dirty="0" err="1" smtClean="0">
                <a:solidFill>
                  <a:srgbClr val="00B050"/>
                </a:solidFill>
              </a:rPr>
              <a:t>rivate</a:t>
            </a:r>
            <a:r>
              <a:rPr lang="fr-FR" sz="3200" dirty="0" smtClean="0"/>
              <a:t> </a:t>
            </a:r>
            <a:r>
              <a:rPr lang="fr-FR" sz="3200" dirty="0" err="1" smtClean="0"/>
              <a:t>attributes</a:t>
            </a:r>
            <a:r>
              <a:rPr lang="fr-FR" sz="3200" dirty="0" smtClean="0"/>
              <a:t> </a:t>
            </a:r>
            <a:r>
              <a:rPr lang="fr-FR" sz="3200" dirty="0" err="1" smtClean="0"/>
              <a:t>can</a:t>
            </a:r>
            <a:r>
              <a:rPr lang="fr-FR" sz="3200" dirty="0" smtClean="0"/>
              <a:t> </a:t>
            </a:r>
            <a:r>
              <a:rPr lang="fr-FR" sz="3200" dirty="0" err="1" smtClean="0"/>
              <a:t>be</a:t>
            </a:r>
            <a:r>
              <a:rPr lang="fr-FR" sz="3200" dirty="0" smtClean="0"/>
              <a:t> </a:t>
            </a:r>
            <a:r>
              <a:rPr lang="fr-FR" sz="3200" dirty="0" err="1" smtClean="0"/>
              <a:t>accessed</a:t>
            </a:r>
            <a:r>
              <a:rPr lang="fr-FR" sz="3200" dirty="0" smtClean="0"/>
              <a:t> </a:t>
            </a:r>
            <a:r>
              <a:rPr lang="fr-FR" sz="3200" dirty="0" err="1" smtClean="0"/>
              <a:t>from</a:t>
            </a:r>
            <a:r>
              <a:rPr lang="fr-FR" sz="3200" dirty="0" smtClean="0"/>
              <a:t> </a:t>
            </a:r>
            <a:r>
              <a:rPr lang="fr-FR" sz="3200" dirty="0" err="1" smtClean="0"/>
              <a:t>methods</a:t>
            </a:r>
            <a:r>
              <a:rPr lang="fr-FR" sz="3200" dirty="0" smtClean="0"/>
              <a:t> of the </a:t>
            </a:r>
            <a:r>
              <a:rPr lang="fr-FR" sz="3200" dirty="0" err="1" smtClean="0"/>
              <a:t>same</a:t>
            </a:r>
            <a:r>
              <a:rPr lang="fr-FR" sz="3200" dirty="0" smtClean="0"/>
              <a:t> class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96673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How to call </a:t>
            </a:r>
            <a:r>
              <a:rPr lang="fr-FR" dirty="0" err="1" smtClean="0"/>
              <a:t>setMonth</a:t>
            </a:r>
            <a:r>
              <a:rPr lang="fr-FR" dirty="0" smtClean="0"/>
              <a:t>() </a:t>
            </a:r>
            <a:r>
              <a:rPr lang="fr-FR" dirty="0" err="1" smtClean="0"/>
              <a:t>method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This </a:t>
            </a:r>
            <a:r>
              <a:rPr lang="fr-FR" dirty="0" err="1" smtClean="0"/>
              <a:t>method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called</a:t>
            </a:r>
            <a:r>
              <a:rPr lang="fr-FR" dirty="0" smtClean="0"/>
              <a:t> by a Date </a:t>
            </a:r>
            <a:r>
              <a:rPr lang="fr-FR" dirty="0" err="1" smtClean="0"/>
              <a:t>object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1.setMonth(12)</a:t>
            </a:r>
            <a:r>
              <a:rPr lang="fr-FR" dirty="0" smtClean="0"/>
              <a:t>		</a:t>
            </a:r>
            <a:r>
              <a:rPr lang="fr-FR" dirty="0" err="1" smtClean="0"/>
              <a:t>associates</a:t>
            </a:r>
            <a:r>
              <a:rPr lang="fr-FR" dirty="0" smtClean="0"/>
              <a:t> 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d1</a:t>
            </a:r>
            <a:r>
              <a:rPr lang="fr-FR" dirty="0" smtClean="0"/>
              <a:t> to the </a:t>
            </a:r>
            <a:r>
              <a:rPr lang="fr-FR" dirty="0" err="1" smtClean="0"/>
              <a:t>method</a:t>
            </a:r>
            <a:r>
              <a:rPr lang="fr-FR" dirty="0" smtClean="0"/>
              <a:t> call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 smtClean="0"/>
              <a:t>Means</a:t>
            </a:r>
            <a:r>
              <a:rPr lang="fr-FR" dirty="0" smtClean="0"/>
              <a:t> « use </a:t>
            </a:r>
            <a:r>
              <a:rPr lang="fr-F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setMonth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(12)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d1</a:t>
            </a:r>
            <a:r>
              <a:rPr lang="fr-FR" dirty="0" smtClean="0"/>
              <a:t> </a:t>
            </a:r>
            <a:r>
              <a:rPr lang="fr-FR" dirty="0" err="1" smtClean="0"/>
              <a:t>object</a:t>
            </a:r>
            <a:r>
              <a:rPr lang="fr-FR" dirty="0" smtClean="0"/>
              <a:t> »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Works </a:t>
            </a:r>
            <a:r>
              <a:rPr lang="fr-FR" dirty="0" err="1" smtClean="0"/>
              <a:t>like</a:t>
            </a:r>
            <a:r>
              <a:rPr lang="fr-FR" dirty="0" smtClean="0"/>
              <a:t> </a:t>
            </a:r>
            <a:r>
              <a:rPr lang="fr-FR" dirty="0" err="1" smtClean="0"/>
              <a:t>having</a:t>
            </a:r>
            <a:r>
              <a:rPr lang="fr-FR" dirty="0" smtClean="0"/>
              <a:t> 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d1</a:t>
            </a:r>
            <a:r>
              <a:rPr lang="fr-FR" dirty="0" smtClean="0"/>
              <a:t> as a </a:t>
            </a:r>
            <a:r>
              <a:rPr lang="fr-FR" dirty="0" err="1" smtClean="0"/>
              <a:t>parameter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895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Live </a:t>
            </a:r>
            <a:r>
              <a:rPr lang="fr-FR" dirty="0" err="1" smtClean="0"/>
              <a:t>lab</a:t>
            </a:r>
            <a:r>
              <a:rPr lang="fr-FR" dirty="0" smtClean="0"/>
              <a:t> ! </a:t>
            </a:r>
            <a:r>
              <a:rPr lang="fr-FR" dirty="0" err="1" smtClean="0"/>
              <a:t>Discover</a:t>
            </a:r>
            <a:r>
              <a:rPr lang="fr-FR" dirty="0" smtClean="0"/>
              <a:t> ‘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fr-FR" dirty="0" smtClean="0"/>
              <a:t>’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 smtClean="0"/>
              <a:t>Now</a:t>
            </a:r>
            <a:r>
              <a:rPr lang="fr-FR" dirty="0" smtClean="0"/>
              <a:t> </a:t>
            </a:r>
            <a:r>
              <a:rPr lang="fr-FR" dirty="0" err="1" smtClean="0"/>
              <a:t>it’s</a:t>
            </a:r>
            <a:r>
              <a:rPr lang="fr-FR" dirty="0" smtClean="0"/>
              <a:t> up to </a:t>
            </a:r>
            <a:r>
              <a:rPr lang="fr-FR" dirty="0" err="1" smtClean="0"/>
              <a:t>you</a:t>
            </a:r>
            <a:r>
              <a:rPr lang="fr-FR" dirty="0" smtClean="0"/>
              <a:t>…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>
                <a:solidFill>
                  <a:srgbClr val="FF0000"/>
                </a:solidFill>
              </a:rPr>
              <a:t>Edit the .ccp files to display </a:t>
            </a:r>
            <a:r>
              <a:rPr lang="fr-FR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endParaRPr lang="fr-FR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42537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How to call </a:t>
            </a:r>
            <a:r>
              <a:rPr lang="fr-FR" dirty="0" err="1" smtClean="0"/>
              <a:t>setMonth</a:t>
            </a:r>
            <a:r>
              <a:rPr lang="fr-FR" dirty="0" smtClean="0"/>
              <a:t>() </a:t>
            </a:r>
            <a:r>
              <a:rPr lang="fr-FR" dirty="0" err="1" smtClean="0"/>
              <a:t>method</a:t>
            </a:r>
            <a:r>
              <a:rPr lang="fr-FR" dirty="0" smtClean="0"/>
              <a:t> 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Works </a:t>
            </a:r>
            <a:r>
              <a:rPr lang="fr-FR" dirty="0" err="1" smtClean="0"/>
              <a:t>like</a:t>
            </a:r>
            <a:r>
              <a:rPr lang="fr-FR" dirty="0" smtClean="0"/>
              <a:t> </a:t>
            </a:r>
            <a:r>
              <a:rPr lang="fr-FR" dirty="0" err="1" smtClean="0"/>
              <a:t>having</a:t>
            </a:r>
            <a:r>
              <a:rPr lang="fr-FR" dirty="0" smtClean="0"/>
              <a:t> 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d1</a:t>
            </a:r>
            <a:r>
              <a:rPr lang="fr-FR" dirty="0" smtClean="0"/>
              <a:t> as a </a:t>
            </a:r>
            <a:r>
              <a:rPr lang="fr-FR" dirty="0" err="1" smtClean="0"/>
              <a:t>parameter</a:t>
            </a:r>
            <a:endParaRPr lang="fr-FR" dirty="0" smtClean="0"/>
          </a:p>
          <a:p>
            <a:pPr marL="0" indent="0">
              <a:buNone/>
            </a:pPr>
            <a:r>
              <a:rPr lang="fr-FR" dirty="0" err="1" smtClean="0"/>
              <a:t>That’s</a:t>
            </a:r>
            <a:r>
              <a:rPr lang="fr-FR" dirty="0" smtClean="0"/>
              <a:t> </a:t>
            </a: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happens</a:t>
            </a:r>
            <a:r>
              <a:rPr lang="fr-FR" dirty="0" smtClean="0"/>
              <a:t> !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63571" y="3403076"/>
            <a:ext cx="10378911" cy="24314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400" dirty="0" err="1" smtClean="0"/>
              <a:t>Calling</a:t>
            </a:r>
            <a:r>
              <a:rPr lang="fr-FR" sz="2400" dirty="0" smtClean="0"/>
              <a:t> a </a:t>
            </a:r>
            <a:r>
              <a:rPr lang="fr-FR" sz="2400" dirty="0" err="1" smtClean="0"/>
              <a:t>method</a:t>
            </a:r>
            <a:r>
              <a:rPr lang="fr-FR" sz="2400" dirty="0" smtClean="0"/>
              <a:t> </a:t>
            </a:r>
            <a:r>
              <a:rPr lang="fr-FR" sz="2400" dirty="0" err="1" smtClean="0"/>
              <a:t>through</a:t>
            </a:r>
            <a:r>
              <a:rPr lang="fr-FR" sz="2400" dirty="0" smtClean="0"/>
              <a:t> an </a:t>
            </a:r>
            <a:r>
              <a:rPr lang="fr-FR" sz="2400" dirty="0" err="1" smtClean="0"/>
              <a:t>object</a:t>
            </a:r>
            <a:r>
              <a:rPr lang="fr-FR" sz="2400" dirty="0" smtClean="0"/>
              <a:t> </a:t>
            </a:r>
            <a:r>
              <a:rPr lang="fr-FR" sz="2400" dirty="0" err="1" smtClean="0"/>
              <a:t>sends</a:t>
            </a:r>
            <a:r>
              <a:rPr lang="fr-FR" sz="2400" dirty="0" smtClean="0"/>
              <a:t> the </a:t>
            </a:r>
            <a:r>
              <a:rPr lang="fr-FR" sz="2400" dirty="0" err="1" smtClean="0"/>
              <a:t>address</a:t>
            </a:r>
            <a:r>
              <a:rPr lang="fr-FR" sz="2400" dirty="0" smtClean="0"/>
              <a:t> of the </a:t>
            </a:r>
            <a:r>
              <a:rPr lang="fr-FR" sz="2400" dirty="0" err="1" smtClean="0"/>
              <a:t>object</a:t>
            </a:r>
            <a:r>
              <a:rPr lang="fr-FR" sz="2400" dirty="0" smtClean="0"/>
              <a:t> to the </a:t>
            </a:r>
            <a:r>
              <a:rPr lang="fr-FR" sz="2400" dirty="0" err="1" smtClean="0"/>
              <a:t>method</a:t>
            </a:r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d1.setMonth(12) </a:t>
            </a:r>
            <a:r>
              <a:rPr lang="fr-FR" sz="2400" b="1" dirty="0" err="1" smtClean="0">
                <a:cs typeface="Courier New" panose="02070309020205020404" pitchFamily="49" charset="0"/>
              </a:rPr>
              <a:t>is</a:t>
            </a:r>
            <a:r>
              <a:rPr lang="fr-FR" sz="2400" b="1" dirty="0" smtClean="0">
                <a:cs typeface="Courier New" panose="02070309020205020404" pitchFamily="49" charset="0"/>
              </a:rPr>
              <a:t> </a:t>
            </a:r>
            <a:r>
              <a:rPr lang="fr-FR" sz="2400" b="1" dirty="0" err="1" smtClean="0">
                <a:cs typeface="Courier New" panose="02070309020205020404" pitchFamily="49" charset="0"/>
              </a:rPr>
              <a:t>equivalent</a:t>
            </a:r>
            <a:r>
              <a:rPr lang="fr-FR" sz="2400" b="1" dirty="0" smtClean="0">
                <a:cs typeface="Courier New" panose="02070309020205020404" pitchFamily="49" charset="0"/>
              </a:rPr>
              <a:t> to :             </a:t>
            </a: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Date::</a:t>
            </a:r>
            <a:r>
              <a:rPr lang="fr-FR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setMonth</a:t>
            </a: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(&amp;d1,12)</a:t>
            </a:r>
          </a:p>
          <a:p>
            <a:endParaRPr lang="fr-F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400" b="1" dirty="0" smtClean="0">
                <a:cs typeface="Courier New" panose="02070309020205020404" pitchFamily="49" charset="0"/>
              </a:rPr>
              <a:t>The </a:t>
            </a:r>
            <a:r>
              <a:rPr lang="fr-FR" sz="2400" b="1" dirty="0" err="1" smtClean="0">
                <a:cs typeface="Courier New" panose="02070309020205020404" pitchFamily="49" charset="0"/>
              </a:rPr>
              <a:t>address</a:t>
            </a:r>
            <a:r>
              <a:rPr lang="fr-FR" sz="2400" b="1" dirty="0" smtClean="0">
                <a:cs typeface="Courier New" panose="02070309020205020404" pitchFamily="49" charset="0"/>
              </a:rPr>
              <a:t> </a:t>
            </a:r>
            <a:r>
              <a:rPr lang="fr-FR" sz="2400" b="1" dirty="0" err="1" smtClean="0">
                <a:cs typeface="Courier New" panose="02070309020205020404" pitchFamily="49" charset="0"/>
              </a:rPr>
              <a:t>is</a:t>
            </a:r>
            <a:r>
              <a:rPr lang="fr-FR" sz="2400" b="1" dirty="0" smtClean="0">
                <a:cs typeface="Courier New" panose="02070309020205020404" pitchFamily="49" charset="0"/>
              </a:rPr>
              <a:t> </a:t>
            </a:r>
            <a:r>
              <a:rPr lang="fr-FR" sz="2400" b="1" dirty="0" err="1" smtClean="0">
                <a:cs typeface="Courier New" panose="02070309020205020404" pitchFamily="49" charset="0"/>
              </a:rPr>
              <a:t>available</a:t>
            </a:r>
            <a:r>
              <a:rPr lang="fr-FR" sz="2400" b="1" dirty="0" smtClean="0">
                <a:cs typeface="Courier New" panose="02070309020205020404" pitchFamily="49" charset="0"/>
              </a:rPr>
              <a:t> </a:t>
            </a:r>
            <a:r>
              <a:rPr lang="fr-FR" sz="2400" b="1" dirty="0" err="1" smtClean="0">
                <a:cs typeface="Courier New" panose="02070309020205020404" pitchFamily="49" charset="0"/>
              </a:rPr>
              <a:t>inside</a:t>
            </a:r>
            <a:r>
              <a:rPr lang="fr-FR" sz="2400" b="1" dirty="0" smtClean="0">
                <a:cs typeface="Courier New" panose="02070309020205020404" pitchFamily="49" charset="0"/>
              </a:rPr>
              <a:t> the </a:t>
            </a:r>
            <a:r>
              <a:rPr lang="fr-FR" sz="2400" b="1" dirty="0" err="1" smtClean="0">
                <a:cs typeface="Courier New" panose="02070309020205020404" pitchFamily="49" charset="0"/>
              </a:rPr>
              <a:t>method</a:t>
            </a:r>
            <a:r>
              <a:rPr lang="fr-FR" sz="2400" b="1" dirty="0" smtClean="0">
                <a:cs typeface="Courier New" panose="02070309020205020404" pitchFamily="49" charset="0"/>
              </a:rPr>
              <a:t> as a value </a:t>
            </a:r>
            <a:r>
              <a:rPr lang="fr-FR" sz="2400" b="1" dirty="0" err="1" smtClean="0">
                <a:cs typeface="Courier New" panose="02070309020205020404" pitchFamily="49" charset="0"/>
              </a:rPr>
              <a:t>named</a:t>
            </a:r>
            <a:r>
              <a:rPr lang="fr-FR" sz="2400" b="1" dirty="0" smtClean="0">
                <a:cs typeface="Courier New" panose="02070309020205020404" pitchFamily="49" charset="0"/>
              </a:rPr>
              <a:t> </a:t>
            </a:r>
            <a:r>
              <a:rPr lang="fr-FR" sz="32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endParaRPr lang="fr-FR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87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Language</a:t>
            </a:r>
            <a:r>
              <a:rPr lang="fr-FR" dirty="0" smtClean="0"/>
              <a:t> </a:t>
            </a:r>
            <a:r>
              <a:rPr lang="fr-FR" dirty="0" err="1" smtClean="0"/>
              <a:t>syntax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Most of C </a:t>
            </a:r>
            <a:r>
              <a:rPr lang="fr-FR" dirty="0" err="1" smtClean="0"/>
              <a:t>Language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New </a:t>
            </a:r>
            <a:r>
              <a:rPr lang="fr-FR" dirty="0" err="1" smtClean="0"/>
              <a:t>syntax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C++ </a:t>
            </a:r>
            <a:r>
              <a:rPr lang="fr-FR" dirty="0" err="1" smtClean="0"/>
              <a:t>language</a:t>
            </a:r>
            <a:r>
              <a:rPr lang="fr-FR" dirty="0" smtClean="0"/>
              <a:t> </a:t>
            </a:r>
            <a:r>
              <a:rPr lang="fr-FR" dirty="0" err="1" smtClean="0"/>
              <a:t>paradigm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 smtClean="0"/>
              <a:t>C++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b="1" dirty="0" err="1" smtClean="0"/>
              <a:t>tool</a:t>
            </a:r>
            <a:r>
              <a:rPr lang="fr-FR" dirty="0" smtClean="0"/>
              <a:t> to </a:t>
            </a:r>
            <a:r>
              <a:rPr lang="fr-FR" dirty="0" err="1" smtClean="0"/>
              <a:t>implement</a:t>
            </a:r>
            <a:r>
              <a:rPr lang="fr-FR" dirty="0" smtClean="0"/>
              <a:t> an </a:t>
            </a:r>
            <a:r>
              <a:rPr lang="fr-FR" b="1" dirty="0" smtClean="0"/>
              <a:t>Object </a:t>
            </a:r>
            <a:r>
              <a:rPr lang="fr-FR" b="1" dirty="0" err="1" smtClean="0"/>
              <a:t>Oriented</a:t>
            </a:r>
            <a:r>
              <a:rPr lang="fr-FR" b="1" dirty="0" smtClean="0"/>
              <a:t> Design 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59667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C++ vs C - </a:t>
            </a:r>
            <a:r>
              <a:rPr lang="fr-FR" dirty="0" err="1" smtClean="0"/>
              <a:t>paradigm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C </a:t>
            </a:r>
            <a:r>
              <a:rPr lang="fr-FR" dirty="0" err="1" smtClean="0"/>
              <a:t>language</a:t>
            </a:r>
            <a:r>
              <a:rPr lang="fr-FR" dirty="0" smtClean="0"/>
              <a:t> :</a:t>
            </a:r>
          </a:p>
          <a:p>
            <a:pPr marL="0" indent="0">
              <a:buNone/>
            </a:pPr>
            <a:r>
              <a:rPr lang="fr-FR" dirty="0" smtClean="0"/>
              <a:t>A unique global </a:t>
            </a:r>
            <a:r>
              <a:rPr lang="fr-FR" dirty="0" err="1" smtClean="0"/>
              <a:t>space</a:t>
            </a:r>
            <a:r>
              <a:rPr lang="fr-FR" dirty="0" smtClean="0"/>
              <a:t> </a:t>
            </a:r>
            <a:r>
              <a:rPr lang="fr-FR" dirty="0" err="1" smtClean="0"/>
              <a:t>containing</a:t>
            </a:r>
            <a:r>
              <a:rPr lang="fr-FR" dirty="0" smtClean="0"/>
              <a:t> :</a:t>
            </a:r>
          </a:p>
          <a:p>
            <a:pPr marL="0" indent="0">
              <a:buNone/>
            </a:pPr>
            <a:endParaRPr lang="fr-FR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2800" dirty="0" smtClean="0"/>
              <a:t>    global variables</a:t>
            </a:r>
          </a:p>
          <a:p>
            <a:pPr lvl="2">
              <a:buFont typeface="Wingdings" panose="05000000000000000000" pitchFamily="2" charset="2"/>
              <a:buChar char="ü"/>
            </a:pPr>
            <a:endParaRPr lang="fr-FR" sz="2800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2800" dirty="0" smtClean="0"/>
              <a:t>    </a:t>
            </a:r>
            <a:r>
              <a:rPr lang="fr-FR" sz="2800" dirty="0" err="1" smtClean="0"/>
              <a:t>functions</a:t>
            </a:r>
            <a:endParaRPr lang="fr-FR" sz="2800" dirty="0"/>
          </a:p>
        </p:txBody>
      </p:sp>
      <p:sp>
        <p:nvSpPr>
          <p:cNvPr id="4" name="ZoneTexte 3"/>
          <p:cNvSpPr txBox="1"/>
          <p:nvPr/>
        </p:nvSpPr>
        <p:spPr>
          <a:xfrm>
            <a:off x="6724453" y="2309566"/>
            <a:ext cx="51658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Types :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fr-FR" sz="2800" dirty="0" err="1"/>
              <a:t>Built</a:t>
            </a:r>
            <a:r>
              <a:rPr lang="fr-FR" sz="2800" dirty="0"/>
              <a:t>-in </a:t>
            </a:r>
            <a:r>
              <a:rPr lang="fr-FR" sz="2800" dirty="0" smtClean="0"/>
              <a:t>types</a:t>
            </a:r>
          </a:p>
          <a:p>
            <a:pPr lvl="1"/>
            <a:endParaRPr lang="fr-FR" sz="2800" dirty="0"/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fr-FR" sz="2800" dirty="0"/>
              <a:t>User </a:t>
            </a:r>
            <a:r>
              <a:rPr lang="fr-FR" sz="2800" dirty="0" err="1"/>
              <a:t>defined</a:t>
            </a:r>
            <a:r>
              <a:rPr lang="fr-FR" sz="2800" dirty="0"/>
              <a:t> types :</a:t>
            </a:r>
          </a:p>
          <a:p>
            <a:r>
              <a:rPr lang="fr-FR" sz="2800" dirty="0" smtClean="0"/>
              <a:t>		</a:t>
            </a:r>
            <a:r>
              <a:rPr lang="fr-FR" sz="2800" dirty="0" err="1" smtClean="0"/>
              <a:t>enum</a:t>
            </a:r>
            <a:endParaRPr lang="fr-FR" sz="2800" dirty="0" smtClean="0"/>
          </a:p>
          <a:p>
            <a:r>
              <a:rPr lang="fr-FR" sz="2800" dirty="0" smtClean="0"/>
              <a:t>		</a:t>
            </a:r>
            <a:r>
              <a:rPr lang="fr-FR" sz="2800" dirty="0" err="1" smtClean="0"/>
              <a:t>struct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44107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 </a:t>
            </a:r>
            <a:r>
              <a:rPr lang="fr-FR" dirty="0" err="1" smtClean="0"/>
              <a:t>paradigm</a:t>
            </a:r>
            <a:endParaRPr lang="fr-FR" dirty="0"/>
          </a:p>
        </p:txBody>
      </p:sp>
      <p:grpSp>
        <p:nvGrpSpPr>
          <p:cNvPr id="8" name="Groupe 7"/>
          <p:cNvGrpSpPr/>
          <p:nvPr/>
        </p:nvGrpSpPr>
        <p:grpSpPr>
          <a:xfrm>
            <a:off x="7020925" y="2023062"/>
            <a:ext cx="2309568" cy="1372485"/>
            <a:chOff x="6268824" y="1521544"/>
            <a:chExt cx="2394409" cy="1372485"/>
          </a:xfrm>
        </p:grpSpPr>
        <p:sp>
          <p:nvSpPr>
            <p:cNvPr id="4" name="ZoneTexte 3"/>
            <p:cNvSpPr txBox="1"/>
            <p:nvPr/>
          </p:nvSpPr>
          <p:spPr>
            <a:xfrm>
              <a:off x="6268824" y="1521544"/>
              <a:ext cx="1480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/>
                <a:t>f</a:t>
              </a:r>
              <a:r>
                <a:rPr lang="fr-FR" dirty="0" err="1" smtClean="0"/>
                <a:t>unction</a:t>
              </a:r>
              <a:r>
                <a:rPr lang="fr-FR" dirty="0" smtClean="0"/>
                <a:t> X</a:t>
              </a:r>
              <a:endParaRPr lang="fr-FR" dirty="0"/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6268824" y="1890876"/>
              <a:ext cx="2394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variables</a:t>
              </a:r>
              <a:endParaRPr lang="fr-FR" dirty="0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6268824" y="2420467"/>
              <a:ext cx="766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code</a:t>
              </a:r>
              <a:endParaRPr lang="fr-FR" dirty="0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6268824" y="1521544"/>
              <a:ext cx="1197204" cy="1372485"/>
            </a:xfrm>
            <a:prstGeom prst="roundRect">
              <a:avLst>
                <a:gd name="adj" fmla="val 879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7690279" y="3584701"/>
            <a:ext cx="2309568" cy="1372485"/>
            <a:chOff x="6268824" y="1521544"/>
            <a:chExt cx="2394409" cy="1372485"/>
          </a:xfrm>
        </p:grpSpPr>
        <p:sp>
          <p:nvSpPr>
            <p:cNvPr id="10" name="ZoneTexte 9"/>
            <p:cNvSpPr txBox="1"/>
            <p:nvPr/>
          </p:nvSpPr>
          <p:spPr>
            <a:xfrm>
              <a:off x="6268824" y="1521544"/>
              <a:ext cx="1480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/>
                <a:t>f</a:t>
              </a:r>
              <a:r>
                <a:rPr lang="fr-FR" dirty="0" err="1" smtClean="0"/>
                <a:t>unction</a:t>
              </a:r>
              <a:r>
                <a:rPr lang="fr-FR" dirty="0" smtClean="0"/>
                <a:t> F</a:t>
              </a:r>
              <a:endParaRPr lang="fr-FR" dirty="0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6268824" y="1890876"/>
              <a:ext cx="2394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variables</a:t>
              </a:r>
              <a:endParaRPr lang="fr-FR" dirty="0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6268824" y="2420467"/>
              <a:ext cx="766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code</a:t>
              </a:r>
              <a:endParaRPr lang="fr-FR" dirty="0"/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6268824" y="1521544"/>
              <a:ext cx="1197204" cy="1372485"/>
            </a:xfrm>
            <a:prstGeom prst="roundRect">
              <a:avLst>
                <a:gd name="adj" fmla="val 879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8399686" y="1619022"/>
            <a:ext cx="2309568" cy="1372485"/>
            <a:chOff x="6268824" y="1521544"/>
            <a:chExt cx="2394409" cy="1372485"/>
          </a:xfrm>
        </p:grpSpPr>
        <p:sp>
          <p:nvSpPr>
            <p:cNvPr id="15" name="ZoneTexte 14"/>
            <p:cNvSpPr txBox="1"/>
            <p:nvPr/>
          </p:nvSpPr>
          <p:spPr>
            <a:xfrm>
              <a:off x="6268824" y="1521544"/>
              <a:ext cx="1480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/>
                <a:t>f</a:t>
              </a:r>
              <a:r>
                <a:rPr lang="fr-FR" dirty="0" err="1" smtClean="0"/>
                <a:t>unction</a:t>
              </a:r>
              <a:r>
                <a:rPr lang="fr-FR" dirty="0" smtClean="0"/>
                <a:t> Y</a:t>
              </a:r>
              <a:endParaRPr lang="fr-FR" dirty="0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6268824" y="1890876"/>
              <a:ext cx="2394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variables</a:t>
              </a:r>
              <a:endParaRPr lang="fr-FR" dirty="0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6268824" y="2420467"/>
              <a:ext cx="766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code</a:t>
              </a:r>
              <a:endParaRPr lang="fr-FR" dirty="0"/>
            </a:p>
          </p:txBody>
        </p:sp>
        <p:sp>
          <p:nvSpPr>
            <p:cNvPr id="18" name="Rectangle à coins arrondis 17"/>
            <p:cNvSpPr/>
            <p:nvPr/>
          </p:nvSpPr>
          <p:spPr>
            <a:xfrm>
              <a:off x="6268824" y="1521544"/>
              <a:ext cx="1197204" cy="1372485"/>
            </a:xfrm>
            <a:prstGeom prst="roundRect">
              <a:avLst>
                <a:gd name="adj" fmla="val 879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9" name="Groupe 18"/>
          <p:cNvGrpSpPr/>
          <p:nvPr/>
        </p:nvGrpSpPr>
        <p:grpSpPr>
          <a:xfrm>
            <a:off x="9364689" y="3657436"/>
            <a:ext cx="2309568" cy="1372485"/>
            <a:chOff x="6268824" y="1521544"/>
            <a:chExt cx="2394409" cy="1372485"/>
          </a:xfrm>
        </p:grpSpPr>
        <p:sp>
          <p:nvSpPr>
            <p:cNvPr id="20" name="ZoneTexte 19"/>
            <p:cNvSpPr txBox="1"/>
            <p:nvPr/>
          </p:nvSpPr>
          <p:spPr>
            <a:xfrm>
              <a:off x="6268824" y="1521544"/>
              <a:ext cx="1480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/>
                <a:t>f</a:t>
              </a:r>
              <a:r>
                <a:rPr lang="fr-FR" dirty="0" err="1" smtClean="0"/>
                <a:t>unction</a:t>
              </a:r>
              <a:r>
                <a:rPr lang="fr-FR" dirty="0" smtClean="0"/>
                <a:t> G</a:t>
              </a:r>
              <a:endParaRPr lang="fr-FR" dirty="0"/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6268824" y="1890876"/>
              <a:ext cx="2394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variables</a:t>
              </a:r>
              <a:endParaRPr lang="fr-FR" dirty="0"/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6268824" y="2420467"/>
              <a:ext cx="766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code</a:t>
              </a:r>
              <a:endParaRPr lang="fr-FR" dirty="0"/>
            </a:p>
          </p:txBody>
        </p:sp>
        <p:sp>
          <p:nvSpPr>
            <p:cNvPr id="23" name="Rectangle à coins arrondis 22"/>
            <p:cNvSpPr/>
            <p:nvPr/>
          </p:nvSpPr>
          <p:spPr>
            <a:xfrm>
              <a:off x="6268824" y="1521544"/>
              <a:ext cx="1197204" cy="1372485"/>
            </a:xfrm>
            <a:prstGeom prst="roundRect">
              <a:avLst>
                <a:gd name="adj" fmla="val 879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" name="Groupe 23"/>
          <p:cNvGrpSpPr/>
          <p:nvPr/>
        </p:nvGrpSpPr>
        <p:grpSpPr>
          <a:xfrm>
            <a:off x="9768982" y="1915619"/>
            <a:ext cx="2309568" cy="1372485"/>
            <a:chOff x="6268824" y="1521544"/>
            <a:chExt cx="2394409" cy="1372485"/>
          </a:xfrm>
        </p:grpSpPr>
        <p:sp>
          <p:nvSpPr>
            <p:cNvPr id="25" name="ZoneTexte 24"/>
            <p:cNvSpPr txBox="1"/>
            <p:nvPr/>
          </p:nvSpPr>
          <p:spPr>
            <a:xfrm>
              <a:off x="6268824" y="1521544"/>
              <a:ext cx="1480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/>
                <a:t>f</a:t>
              </a:r>
              <a:r>
                <a:rPr lang="fr-FR" dirty="0" err="1" smtClean="0"/>
                <a:t>unction</a:t>
              </a:r>
              <a:r>
                <a:rPr lang="fr-FR" dirty="0" smtClean="0"/>
                <a:t> Z</a:t>
              </a:r>
              <a:endParaRPr lang="fr-FR" dirty="0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6268824" y="1890876"/>
              <a:ext cx="2394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variables</a:t>
              </a:r>
              <a:endParaRPr lang="fr-FR" dirty="0"/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6268824" y="2420467"/>
              <a:ext cx="766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code</a:t>
              </a:r>
              <a:endParaRPr lang="fr-FR" dirty="0"/>
            </a:p>
          </p:txBody>
        </p:sp>
        <p:sp>
          <p:nvSpPr>
            <p:cNvPr id="28" name="Rectangle à coins arrondis 27"/>
            <p:cNvSpPr/>
            <p:nvPr/>
          </p:nvSpPr>
          <p:spPr>
            <a:xfrm>
              <a:off x="6268824" y="1521544"/>
              <a:ext cx="1197204" cy="1372485"/>
            </a:xfrm>
            <a:prstGeom prst="roundRect">
              <a:avLst>
                <a:gd name="adj" fmla="val 879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9" name="Rectangle à coins arrondis 28"/>
          <p:cNvSpPr/>
          <p:nvPr/>
        </p:nvSpPr>
        <p:spPr>
          <a:xfrm>
            <a:off x="6674177" y="1414020"/>
            <a:ext cx="4679623" cy="4185501"/>
          </a:xfrm>
          <a:prstGeom prst="roundRect">
            <a:avLst>
              <a:gd name="adj" fmla="val 7594"/>
            </a:avLst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6485558" y="791304"/>
            <a:ext cx="5188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 smtClean="0"/>
              <a:t>Function</a:t>
            </a:r>
            <a:r>
              <a:rPr lang="fr-FR" sz="2800" dirty="0" smtClean="0"/>
              <a:t> </a:t>
            </a:r>
            <a:r>
              <a:rPr lang="fr-FR" sz="2800" dirty="0" err="1" smtClean="0"/>
              <a:t>definitions</a:t>
            </a:r>
            <a:r>
              <a:rPr lang="fr-FR" sz="2800" dirty="0" smtClean="0"/>
              <a:t> : global </a:t>
            </a:r>
            <a:r>
              <a:rPr lang="fr-FR" sz="2800" dirty="0" err="1" smtClean="0"/>
              <a:t>space</a:t>
            </a:r>
            <a:endParaRPr lang="fr-FR" sz="2800" dirty="0"/>
          </a:p>
        </p:txBody>
      </p:sp>
      <p:sp>
        <p:nvSpPr>
          <p:cNvPr id="31" name="ZoneTexte 30"/>
          <p:cNvSpPr txBox="1"/>
          <p:nvPr/>
        </p:nvSpPr>
        <p:spPr>
          <a:xfrm>
            <a:off x="405353" y="1838396"/>
            <a:ext cx="5162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 smtClean="0"/>
              <a:t>Function</a:t>
            </a:r>
            <a:r>
              <a:rPr lang="fr-FR" sz="2800" dirty="0" smtClean="0"/>
              <a:t> prototypes : </a:t>
            </a:r>
            <a:r>
              <a:rPr lang="fr-FR" sz="2800" dirty="0" err="1" smtClean="0"/>
              <a:t>dictionary</a:t>
            </a:r>
            <a:endParaRPr lang="fr-FR" sz="2800" dirty="0"/>
          </a:p>
        </p:txBody>
      </p:sp>
      <p:sp>
        <p:nvSpPr>
          <p:cNvPr id="32" name="ZoneTexte 31"/>
          <p:cNvSpPr txBox="1"/>
          <p:nvPr/>
        </p:nvSpPr>
        <p:spPr>
          <a:xfrm>
            <a:off x="2125322" y="2564615"/>
            <a:ext cx="12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</a:t>
            </a:r>
            <a:r>
              <a:rPr lang="fr-FR" dirty="0" err="1" smtClean="0"/>
              <a:t>unction</a:t>
            </a:r>
            <a:r>
              <a:rPr lang="fr-FR" dirty="0" smtClean="0"/>
              <a:t> X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2125322" y="2816278"/>
            <a:ext cx="12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</a:t>
            </a:r>
            <a:r>
              <a:rPr lang="fr-FR" dirty="0" err="1" smtClean="0"/>
              <a:t>unction</a:t>
            </a:r>
            <a:r>
              <a:rPr lang="fr-FR" dirty="0" smtClean="0"/>
              <a:t> Y</a:t>
            </a:r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2125322" y="3067941"/>
            <a:ext cx="12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</a:t>
            </a:r>
            <a:r>
              <a:rPr lang="fr-FR" dirty="0" err="1" smtClean="0"/>
              <a:t>unction</a:t>
            </a:r>
            <a:r>
              <a:rPr lang="fr-FR" dirty="0" smtClean="0"/>
              <a:t> Z</a:t>
            </a:r>
            <a:endParaRPr lang="fr-FR" dirty="0"/>
          </a:p>
        </p:txBody>
      </p:sp>
      <p:sp>
        <p:nvSpPr>
          <p:cNvPr id="35" name="ZoneTexte 34"/>
          <p:cNvSpPr txBox="1"/>
          <p:nvPr/>
        </p:nvSpPr>
        <p:spPr>
          <a:xfrm>
            <a:off x="2125322" y="3319604"/>
            <a:ext cx="12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</a:t>
            </a:r>
            <a:r>
              <a:rPr lang="fr-FR" dirty="0" err="1" smtClean="0"/>
              <a:t>unction</a:t>
            </a:r>
            <a:r>
              <a:rPr lang="fr-FR" dirty="0" smtClean="0"/>
              <a:t> F</a:t>
            </a: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2125322" y="3571268"/>
            <a:ext cx="12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</a:t>
            </a:r>
            <a:r>
              <a:rPr lang="fr-FR" dirty="0" err="1" smtClean="0"/>
              <a:t>unction</a:t>
            </a:r>
            <a:r>
              <a:rPr lang="fr-FR" dirty="0" smtClean="0"/>
              <a:t> G</a:t>
            </a:r>
            <a:endParaRPr lang="fr-FR" dirty="0"/>
          </a:p>
        </p:txBody>
      </p:sp>
      <p:sp>
        <p:nvSpPr>
          <p:cNvPr id="37" name="Rectangle à coins arrondis 36"/>
          <p:cNvSpPr/>
          <p:nvPr/>
        </p:nvSpPr>
        <p:spPr>
          <a:xfrm>
            <a:off x="2025504" y="2534452"/>
            <a:ext cx="1470582" cy="150730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>
            <a:off x="405353" y="4479415"/>
            <a:ext cx="5162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User </a:t>
            </a:r>
            <a:r>
              <a:rPr lang="fr-FR" sz="2800" dirty="0" err="1" smtClean="0"/>
              <a:t>defines</a:t>
            </a:r>
            <a:r>
              <a:rPr lang="fr-FR" sz="2800" dirty="0" smtClean="0"/>
              <a:t> types : </a:t>
            </a:r>
            <a:r>
              <a:rPr lang="fr-FR" sz="2800" dirty="0" err="1" smtClean="0"/>
              <a:t>dictionary</a:t>
            </a:r>
            <a:endParaRPr lang="fr-FR" sz="2800" dirty="0"/>
          </a:p>
        </p:txBody>
      </p:sp>
      <p:sp>
        <p:nvSpPr>
          <p:cNvPr id="39" name="ZoneTexte 38"/>
          <p:cNvSpPr txBox="1"/>
          <p:nvPr/>
        </p:nvSpPr>
        <p:spPr>
          <a:xfrm>
            <a:off x="2049908" y="5030451"/>
            <a:ext cx="12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</a:t>
            </a:r>
            <a:r>
              <a:rPr lang="fr-FR" dirty="0" err="1" smtClean="0"/>
              <a:t>truct</a:t>
            </a:r>
            <a:r>
              <a:rPr lang="fr-FR" dirty="0" smtClean="0"/>
              <a:t> p</a:t>
            </a:r>
            <a:endParaRPr lang="fr-FR" dirty="0"/>
          </a:p>
        </p:txBody>
      </p:sp>
      <p:sp>
        <p:nvSpPr>
          <p:cNvPr id="41" name="ZoneTexte 40"/>
          <p:cNvSpPr txBox="1"/>
          <p:nvPr/>
        </p:nvSpPr>
        <p:spPr>
          <a:xfrm>
            <a:off x="2049908" y="5533777"/>
            <a:ext cx="12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struct</a:t>
            </a:r>
            <a:r>
              <a:rPr lang="fr-FR" dirty="0" smtClean="0"/>
              <a:t> </a:t>
            </a:r>
            <a:r>
              <a:rPr lang="fr-FR" dirty="0"/>
              <a:t>q</a:t>
            </a:r>
          </a:p>
        </p:txBody>
      </p:sp>
      <p:sp>
        <p:nvSpPr>
          <p:cNvPr id="42" name="ZoneTexte 41"/>
          <p:cNvSpPr txBox="1"/>
          <p:nvPr/>
        </p:nvSpPr>
        <p:spPr>
          <a:xfrm>
            <a:off x="2049908" y="5785440"/>
            <a:ext cx="12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e</a:t>
            </a:r>
            <a:r>
              <a:rPr lang="fr-FR" dirty="0" err="1" smtClean="0"/>
              <a:t>num</a:t>
            </a:r>
            <a:r>
              <a:rPr lang="fr-FR" dirty="0" smtClean="0"/>
              <a:t> e</a:t>
            </a:r>
            <a:endParaRPr lang="fr-FR" dirty="0"/>
          </a:p>
        </p:txBody>
      </p:sp>
      <p:sp>
        <p:nvSpPr>
          <p:cNvPr id="44" name="Rectangle à coins arrondis 43"/>
          <p:cNvSpPr/>
          <p:nvPr/>
        </p:nvSpPr>
        <p:spPr>
          <a:xfrm>
            <a:off x="1950090" y="5000288"/>
            <a:ext cx="1470582" cy="150730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066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 - </a:t>
            </a:r>
            <a:r>
              <a:rPr lang="fr-FR" dirty="0" err="1" smtClean="0"/>
              <a:t>Weak</a:t>
            </a:r>
            <a:r>
              <a:rPr lang="fr-FR" dirty="0" smtClean="0"/>
              <a:t> type association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 smtClean="0"/>
              <a:t>Defining</a:t>
            </a:r>
            <a:r>
              <a:rPr lang="fr-FR" dirty="0" smtClean="0"/>
              <a:t> a new type (</a:t>
            </a:r>
            <a:r>
              <a:rPr lang="fr-FR" dirty="0" err="1" smtClean="0"/>
              <a:t>enum</a:t>
            </a:r>
            <a:r>
              <a:rPr lang="fr-FR" dirty="0" smtClean="0"/>
              <a:t> or </a:t>
            </a:r>
            <a:r>
              <a:rPr lang="fr-FR" dirty="0" err="1" smtClean="0"/>
              <a:t>struct</a:t>
            </a:r>
            <a:r>
              <a:rPr lang="fr-FR" dirty="0" smtClean="0"/>
              <a:t>) : design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 smtClean="0"/>
              <a:t>Purposes</a:t>
            </a:r>
            <a:r>
              <a:rPr lang="fr-FR" dirty="0" smtClean="0"/>
              <a:t> of </a:t>
            </a:r>
            <a:r>
              <a:rPr lang="fr-FR" dirty="0" err="1" smtClean="0"/>
              <a:t>designing</a:t>
            </a:r>
            <a:r>
              <a:rPr lang="fr-FR" dirty="0" smtClean="0"/>
              <a:t> / </a:t>
            </a:r>
            <a:r>
              <a:rPr lang="fr-FR" dirty="0" err="1" smtClean="0"/>
              <a:t>creating</a:t>
            </a:r>
            <a:r>
              <a:rPr lang="fr-FR" dirty="0" smtClean="0"/>
              <a:t> a </a:t>
            </a:r>
            <a:r>
              <a:rPr lang="fr-FR" dirty="0" err="1" smtClean="0"/>
              <a:t>struct</a:t>
            </a:r>
            <a:r>
              <a:rPr lang="fr-FR" dirty="0" smtClean="0"/>
              <a:t> :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err="1" smtClean="0"/>
              <a:t>unifying</a:t>
            </a:r>
            <a:r>
              <a:rPr lang="fr-FR" dirty="0" smtClean="0"/>
              <a:t> data </a:t>
            </a:r>
            <a:r>
              <a:rPr lang="fr-FR" dirty="0" err="1" smtClean="0"/>
              <a:t>makes</a:t>
            </a:r>
            <a:r>
              <a:rPr lang="fr-FR" dirty="0" smtClean="0"/>
              <a:t> </a:t>
            </a:r>
            <a:r>
              <a:rPr lang="fr-FR" dirty="0" err="1" smtClean="0"/>
              <a:t>sense</a:t>
            </a:r>
            <a:endParaRPr lang="fr-FR" dirty="0"/>
          </a:p>
        </p:txBody>
      </p:sp>
      <p:grpSp>
        <p:nvGrpSpPr>
          <p:cNvPr id="7" name="Groupe 6"/>
          <p:cNvGrpSpPr/>
          <p:nvPr/>
        </p:nvGrpSpPr>
        <p:grpSpPr>
          <a:xfrm>
            <a:off x="3819427" y="3832650"/>
            <a:ext cx="4553146" cy="1200329"/>
            <a:chOff x="3819427" y="3832650"/>
            <a:chExt cx="4553146" cy="1200329"/>
          </a:xfrm>
        </p:grpSpPr>
        <p:sp>
          <p:nvSpPr>
            <p:cNvPr id="4" name="ZoneTexte 3"/>
            <p:cNvSpPr txBox="1"/>
            <p:nvPr/>
          </p:nvSpPr>
          <p:spPr>
            <a:xfrm>
              <a:off x="3819427" y="3832650"/>
              <a:ext cx="4553146" cy="120032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dirty="0" smtClean="0"/>
                <a:t>A </a:t>
              </a:r>
              <a:r>
                <a:rPr lang="fr-FR" dirty="0" err="1" smtClean="0"/>
                <a:t>person</a:t>
              </a:r>
              <a:r>
                <a:rPr lang="fr-FR" dirty="0" smtClean="0"/>
                <a:t> has :</a:t>
              </a:r>
            </a:p>
            <a:p>
              <a:r>
                <a:rPr lang="fr-FR" dirty="0"/>
                <a:t>	</a:t>
              </a:r>
              <a:r>
                <a:rPr lang="fr-FR" dirty="0" smtClean="0"/>
                <a:t>a </a:t>
              </a:r>
              <a:r>
                <a:rPr lang="fr-FR" dirty="0" err="1" smtClean="0"/>
                <a:t>name</a:t>
              </a:r>
              <a:r>
                <a:rPr lang="fr-FR" dirty="0" smtClean="0"/>
                <a:t> / a </a:t>
              </a:r>
              <a:r>
                <a:rPr lang="fr-FR" dirty="0" err="1" smtClean="0"/>
                <a:t>firstname</a:t>
              </a:r>
              <a:r>
                <a:rPr lang="fr-FR" dirty="0" smtClean="0"/>
                <a:t> – a </a:t>
              </a:r>
              <a:r>
                <a:rPr lang="fr-FR" dirty="0" err="1" smtClean="0"/>
                <a:t>lastname</a:t>
              </a:r>
              <a:endParaRPr lang="fr-FR" dirty="0"/>
            </a:p>
            <a:p>
              <a:r>
                <a:rPr lang="fr-FR" dirty="0" smtClean="0"/>
                <a:t>	an </a:t>
              </a:r>
              <a:r>
                <a:rPr lang="fr-FR" dirty="0" err="1" smtClean="0"/>
                <a:t>age</a:t>
              </a:r>
              <a:r>
                <a:rPr lang="fr-FR" dirty="0" smtClean="0"/>
                <a:t> / a </a:t>
              </a:r>
              <a:r>
                <a:rPr lang="fr-FR" dirty="0" err="1" smtClean="0"/>
                <a:t>birthdate</a:t>
              </a:r>
              <a:endParaRPr lang="fr-FR" dirty="0" smtClean="0"/>
            </a:p>
            <a:p>
              <a:r>
                <a:rPr lang="fr-FR" dirty="0"/>
                <a:t>	</a:t>
              </a:r>
              <a:r>
                <a:rPr lang="fr-FR" dirty="0" smtClean="0"/>
                <a:t>an </a:t>
              </a:r>
              <a:r>
                <a:rPr lang="fr-FR" dirty="0" err="1" smtClean="0"/>
                <a:t>address</a:t>
              </a:r>
              <a:r>
                <a:rPr lang="fr-FR" dirty="0" smtClean="0"/>
                <a:t> </a:t>
              </a:r>
              <a:endParaRPr lang="fr-FR" dirty="0"/>
            </a:p>
          </p:txBody>
        </p:sp>
        <p:cxnSp>
          <p:nvCxnSpPr>
            <p:cNvPr id="6" name="Connecteur droit 5"/>
            <p:cNvCxnSpPr/>
            <p:nvPr/>
          </p:nvCxnSpPr>
          <p:spPr>
            <a:xfrm>
              <a:off x="4703975" y="4185501"/>
              <a:ext cx="0" cy="744718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855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Weak</a:t>
            </a:r>
            <a:r>
              <a:rPr lang="fr-FR" dirty="0" smtClean="0"/>
              <a:t> type association - </a:t>
            </a:r>
            <a:r>
              <a:rPr lang="fr-FR" dirty="0" err="1" smtClean="0"/>
              <a:t>continued</a:t>
            </a:r>
            <a:endParaRPr lang="fr-FR" dirty="0"/>
          </a:p>
        </p:txBody>
      </p:sp>
      <p:grpSp>
        <p:nvGrpSpPr>
          <p:cNvPr id="4" name="Groupe 3"/>
          <p:cNvGrpSpPr/>
          <p:nvPr/>
        </p:nvGrpSpPr>
        <p:grpSpPr>
          <a:xfrm>
            <a:off x="906545" y="1690688"/>
            <a:ext cx="2176020" cy="1200329"/>
            <a:chOff x="3819427" y="3832650"/>
            <a:chExt cx="4553146" cy="1200329"/>
          </a:xfrm>
        </p:grpSpPr>
        <p:sp>
          <p:nvSpPr>
            <p:cNvPr id="5" name="ZoneTexte 4"/>
            <p:cNvSpPr txBox="1"/>
            <p:nvPr/>
          </p:nvSpPr>
          <p:spPr>
            <a:xfrm>
              <a:off x="3819427" y="3832650"/>
              <a:ext cx="4553146" cy="120032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dirty="0" smtClean="0"/>
                <a:t>A </a:t>
              </a:r>
              <a:r>
                <a:rPr lang="fr-FR" dirty="0" err="1" smtClean="0"/>
                <a:t>person</a:t>
              </a:r>
              <a:r>
                <a:rPr lang="fr-FR" dirty="0" smtClean="0"/>
                <a:t> has :</a:t>
              </a:r>
            </a:p>
            <a:p>
              <a:r>
                <a:rPr lang="fr-FR" dirty="0"/>
                <a:t>	</a:t>
              </a:r>
              <a:r>
                <a:rPr lang="fr-FR" dirty="0" smtClean="0"/>
                <a:t>a </a:t>
              </a:r>
              <a:r>
                <a:rPr lang="fr-FR" dirty="0" err="1" smtClean="0"/>
                <a:t>name</a:t>
              </a:r>
              <a:endParaRPr lang="fr-FR" dirty="0"/>
            </a:p>
            <a:p>
              <a:r>
                <a:rPr lang="fr-FR" dirty="0" smtClean="0"/>
                <a:t>	a </a:t>
              </a:r>
              <a:r>
                <a:rPr lang="fr-FR" dirty="0" err="1" smtClean="0"/>
                <a:t>birthdate</a:t>
              </a:r>
              <a:endParaRPr lang="fr-FR" dirty="0" smtClean="0"/>
            </a:p>
            <a:p>
              <a:r>
                <a:rPr lang="fr-FR" dirty="0"/>
                <a:t>	</a:t>
              </a:r>
              <a:r>
                <a:rPr lang="fr-FR" dirty="0" smtClean="0"/>
                <a:t>an </a:t>
              </a:r>
              <a:r>
                <a:rPr lang="fr-FR" dirty="0" err="1" smtClean="0"/>
                <a:t>address</a:t>
              </a:r>
              <a:r>
                <a:rPr lang="fr-FR" dirty="0" smtClean="0"/>
                <a:t> </a:t>
              </a:r>
              <a:endParaRPr lang="fr-FR" dirty="0"/>
            </a:p>
          </p:txBody>
        </p:sp>
        <p:cxnSp>
          <p:nvCxnSpPr>
            <p:cNvPr id="6" name="Connecteur droit 5"/>
            <p:cNvCxnSpPr/>
            <p:nvPr/>
          </p:nvCxnSpPr>
          <p:spPr>
            <a:xfrm>
              <a:off x="5670490" y="4201982"/>
              <a:ext cx="0" cy="744718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7" name="ZoneTexte 6"/>
          <p:cNvSpPr txBox="1"/>
          <p:nvPr/>
        </p:nvSpPr>
        <p:spPr>
          <a:xfrm>
            <a:off x="4344186" y="1321356"/>
            <a:ext cx="5330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List the </a:t>
            </a:r>
            <a:r>
              <a:rPr lang="fr-FR" sz="2000" dirty="0" err="1" smtClean="0"/>
              <a:t>subtypes</a:t>
            </a:r>
            <a:r>
              <a:rPr lang="fr-FR" sz="2000" dirty="0" smtClean="0"/>
              <a:t> :</a:t>
            </a:r>
            <a:endParaRPr lang="fr-FR" sz="2000" dirty="0"/>
          </a:p>
        </p:txBody>
      </p:sp>
      <p:grpSp>
        <p:nvGrpSpPr>
          <p:cNvPr id="8" name="Groupe 7"/>
          <p:cNvGrpSpPr/>
          <p:nvPr/>
        </p:nvGrpSpPr>
        <p:grpSpPr>
          <a:xfrm>
            <a:off x="4344186" y="1690688"/>
            <a:ext cx="5747992" cy="1477328"/>
            <a:chOff x="3819427" y="3832650"/>
            <a:chExt cx="4553146" cy="1477328"/>
          </a:xfrm>
        </p:grpSpPr>
        <p:sp>
          <p:nvSpPr>
            <p:cNvPr id="9" name="ZoneTexte 8"/>
            <p:cNvSpPr txBox="1"/>
            <p:nvPr/>
          </p:nvSpPr>
          <p:spPr>
            <a:xfrm>
              <a:off x="3819427" y="3832650"/>
              <a:ext cx="4553146" cy="147732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dirty="0" smtClean="0"/>
                <a:t>A </a:t>
              </a:r>
              <a:r>
                <a:rPr lang="fr-FR" dirty="0" err="1" smtClean="0"/>
                <a:t>person</a:t>
              </a:r>
              <a:r>
                <a:rPr lang="fr-FR" dirty="0" smtClean="0"/>
                <a:t> has :</a:t>
              </a:r>
            </a:p>
            <a:p>
              <a:r>
                <a:rPr lang="fr-FR" dirty="0"/>
                <a:t>	</a:t>
              </a:r>
              <a:r>
                <a:rPr lang="fr-FR" dirty="0" smtClean="0"/>
                <a:t>a </a:t>
              </a:r>
              <a:r>
                <a:rPr lang="fr-FR" dirty="0" err="1" smtClean="0"/>
                <a:t>name</a:t>
              </a:r>
              <a:r>
                <a:rPr lang="fr-FR" dirty="0" smtClean="0"/>
                <a:t>			</a:t>
              </a:r>
              <a:r>
                <a:rPr lang="fr-FR" sz="2400" dirty="0" smtClean="0">
                  <a:solidFill>
                    <a:schemeClr val="accent5">
                      <a:lumMod val="75000"/>
                    </a:schemeClr>
                  </a:solidFill>
                </a:rPr>
                <a:t>char*</a:t>
              </a:r>
              <a:endParaRPr lang="fr-FR" sz="24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r>
                <a:rPr lang="fr-FR" dirty="0" smtClean="0"/>
                <a:t>	a </a:t>
              </a:r>
              <a:r>
                <a:rPr lang="fr-FR" dirty="0" err="1" smtClean="0"/>
                <a:t>birthdate</a:t>
              </a:r>
              <a:r>
                <a:rPr lang="fr-FR" dirty="0" smtClean="0"/>
                <a:t>		</a:t>
              </a:r>
              <a:r>
                <a:rPr lang="fr-FR" sz="2400" dirty="0" err="1" smtClean="0">
                  <a:solidFill>
                    <a:schemeClr val="accent5">
                      <a:lumMod val="75000"/>
                    </a:schemeClr>
                  </a:solidFill>
                </a:rPr>
                <a:t>struct</a:t>
              </a:r>
              <a:r>
                <a:rPr lang="fr-FR" sz="2400" dirty="0" smtClean="0">
                  <a:solidFill>
                    <a:schemeClr val="accent5">
                      <a:lumMod val="75000"/>
                    </a:schemeClr>
                  </a:solidFill>
                </a:rPr>
                <a:t> date</a:t>
              </a:r>
            </a:p>
            <a:p>
              <a:r>
                <a:rPr lang="fr-FR" dirty="0"/>
                <a:t>	</a:t>
              </a:r>
              <a:r>
                <a:rPr lang="fr-FR" dirty="0" smtClean="0"/>
                <a:t>an </a:t>
              </a:r>
              <a:r>
                <a:rPr lang="fr-FR" dirty="0" err="1" smtClean="0"/>
                <a:t>address</a:t>
              </a:r>
              <a:r>
                <a:rPr lang="fr-FR" dirty="0" smtClean="0"/>
                <a:t> 		</a:t>
              </a:r>
              <a:r>
                <a:rPr lang="fr-FR" sz="2400" dirty="0">
                  <a:solidFill>
                    <a:schemeClr val="accent5">
                      <a:lumMod val="75000"/>
                    </a:schemeClr>
                  </a:solidFill>
                </a:rPr>
                <a:t>char</a:t>
              </a:r>
              <a:r>
                <a:rPr lang="fr-FR" sz="2400" dirty="0" smtClean="0">
                  <a:solidFill>
                    <a:schemeClr val="accent5">
                      <a:lumMod val="75000"/>
                    </a:schemeClr>
                  </a:solidFill>
                </a:rPr>
                <a:t>*</a:t>
              </a:r>
              <a:endParaRPr lang="fr-FR" sz="24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cxnSp>
          <p:nvCxnSpPr>
            <p:cNvPr id="10" name="Connecteur droit 9"/>
            <p:cNvCxnSpPr/>
            <p:nvPr/>
          </p:nvCxnSpPr>
          <p:spPr>
            <a:xfrm flipH="1">
              <a:off x="4515124" y="4239954"/>
              <a:ext cx="0" cy="918259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3" name="Groupe 12"/>
          <p:cNvGrpSpPr/>
          <p:nvPr/>
        </p:nvGrpSpPr>
        <p:grpSpPr>
          <a:xfrm>
            <a:off x="906545" y="4114948"/>
            <a:ext cx="2176020" cy="1200329"/>
            <a:chOff x="3819427" y="3832650"/>
            <a:chExt cx="4553146" cy="1200329"/>
          </a:xfrm>
        </p:grpSpPr>
        <p:sp>
          <p:nvSpPr>
            <p:cNvPr id="14" name="ZoneTexte 13"/>
            <p:cNvSpPr txBox="1"/>
            <p:nvPr/>
          </p:nvSpPr>
          <p:spPr>
            <a:xfrm>
              <a:off x="3819427" y="3832650"/>
              <a:ext cx="4553146" cy="120032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dirty="0" smtClean="0"/>
                <a:t>A date has :</a:t>
              </a:r>
            </a:p>
            <a:p>
              <a:r>
                <a:rPr lang="fr-FR" dirty="0"/>
                <a:t>	</a:t>
              </a:r>
              <a:r>
                <a:rPr lang="fr-FR" dirty="0" smtClean="0"/>
                <a:t>a </a:t>
              </a:r>
              <a:r>
                <a:rPr lang="fr-FR" dirty="0" err="1" smtClean="0"/>
                <a:t>day</a:t>
              </a:r>
              <a:endParaRPr lang="fr-FR" dirty="0"/>
            </a:p>
            <a:p>
              <a:r>
                <a:rPr lang="fr-FR" dirty="0" smtClean="0"/>
                <a:t>	a </a:t>
              </a:r>
              <a:r>
                <a:rPr lang="fr-FR" dirty="0" err="1" smtClean="0"/>
                <a:t>month</a:t>
              </a:r>
              <a:endParaRPr lang="fr-FR" dirty="0" smtClean="0"/>
            </a:p>
            <a:p>
              <a:r>
                <a:rPr lang="fr-FR" dirty="0"/>
                <a:t>	</a:t>
              </a:r>
              <a:r>
                <a:rPr lang="fr-FR" dirty="0" smtClean="0"/>
                <a:t>a </a:t>
              </a:r>
              <a:r>
                <a:rPr lang="fr-FR" dirty="0" err="1" smtClean="0"/>
                <a:t>year</a:t>
              </a:r>
              <a:endParaRPr lang="fr-FR" dirty="0"/>
            </a:p>
          </p:txBody>
        </p:sp>
        <p:cxnSp>
          <p:nvCxnSpPr>
            <p:cNvPr id="15" name="Connecteur droit 14"/>
            <p:cNvCxnSpPr/>
            <p:nvPr/>
          </p:nvCxnSpPr>
          <p:spPr>
            <a:xfrm>
              <a:off x="5670490" y="4201982"/>
              <a:ext cx="0" cy="744718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6" name="ZoneTexte 15"/>
          <p:cNvSpPr txBox="1"/>
          <p:nvPr/>
        </p:nvSpPr>
        <p:spPr>
          <a:xfrm>
            <a:off x="4344186" y="3811603"/>
            <a:ext cx="5330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List the </a:t>
            </a:r>
            <a:r>
              <a:rPr lang="fr-FR" sz="2000" dirty="0" err="1" smtClean="0"/>
              <a:t>subtypes</a:t>
            </a:r>
            <a:r>
              <a:rPr lang="fr-FR" sz="2000" dirty="0" smtClean="0"/>
              <a:t> :</a:t>
            </a:r>
            <a:endParaRPr lang="fr-FR" sz="2000" dirty="0"/>
          </a:p>
        </p:txBody>
      </p:sp>
      <p:grpSp>
        <p:nvGrpSpPr>
          <p:cNvPr id="17" name="Groupe 16"/>
          <p:cNvGrpSpPr/>
          <p:nvPr/>
        </p:nvGrpSpPr>
        <p:grpSpPr>
          <a:xfrm>
            <a:off x="4344186" y="4180935"/>
            <a:ext cx="5747992" cy="1477328"/>
            <a:chOff x="3819427" y="3832650"/>
            <a:chExt cx="4553146" cy="1477328"/>
          </a:xfrm>
        </p:grpSpPr>
        <p:sp>
          <p:nvSpPr>
            <p:cNvPr id="18" name="ZoneTexte 17"/>
            <p:cNvSpPr txBox="1"/>
            <p:nvPr/>
          </p:nvSpPr>
          <p:spPr>
            <a:xfrm>
              <a:off x="3819427" y="3832650"/>
              <a:ext cx="4553146" cy="147732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dirty="0" smtClean="0"/>
                <a:t>A date has :</a:t>
              </a:r>
            </a:p>
            <a:p>
              <a:r>
                <a:rPr lang="fr-FR" dirty="0"/>
                <a:t>	</a:t>
              </a:r>
              <a:r>
                <a:rPr lang="fr-FR" dirty="0" smtClean="0"/>
                <a:t>a </a:t>
              </a:r>
              <a:r>
                <a:rPr lang="fr-FR" dirty="0" err="1" smtClean="0"/>
                <a:t>day</a:t>
              </a:r>
              <a:r>
                <a:rPr lang="fr-FR" dirty="0" smtClean="0"/>
                <a:t>			</a:t>
              </a:r>
              <a:r>
                <a:rPr lang="fr-FR" sz="2400" dirty="0" err="1" smtClean="0">
                  <a:solidFill>
                    <a:schemeClr val="accent5">
                      <a:lumMod val="75000"/>
                    </a:schemeClr>
                  </a:solidFill>
                </a:rPr>
                <a:t>int</a:t>
              </a:r>
              <a:endParaRPr lang="fr-FR" sz="24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r>
                <a:rPr lang="fr-FR" dirty="0" smtClean="0"/>
                <a:t>	a </a:t>
              </a:r>
              <a:r>
                <a:rPr lang="fr-FR" dirty="0" err="1" smtClean="0"/>
                <a:t>month</a:t>
              </a:r>
              <a:r>
                <a:rPr lang="fr-FR" dirty="0" smtClean="0"/>
                <a:t>			</a:t>
              </a:r>
              <a:r>
                <a:rPr lang="fr-FR" sz="2400" dirty="0" err="1" smtClean="0">
                  <a:solidFill>
                    <a:schemeClr val="accent5">
                      <a:lumMod val="75000"/>
                    </a:schemeClr>
                  </a:solidFill>
                </a:rPr>
                <a:t>int</a:t>
              </a:r>
              <a:endParaRPr lang="fr-FR" sz="2400" dirty="0" smtClean="0">
                <a:solidFill>
                  <a:schemeClr val="accent5">
                    <a:lumMod val="75000"/>
                  </a:schemeClr>
                </a:solidFill>
              </a:endParaRPr>
            </a:p>
            <a:p>
              <a:r>
                <a:rPr lang="fr-FR" dirty="0"/>
                <a:t>	</a:t>
              </a:r>
              <a:r>
                <a:rPr lang="fr-FR" dirty="0" smtClean="0"/>
                <a:t>a </a:t>
              </a:r>
              <a:r>
                <a:rPr lang="fr-FR" dirty="0" err="1" smtClean="0"/>
                <a:t>year</a:t>
              </a:r>
              <a:r>
                <a:rPr lang="fr-FR" dirty="0" smtClean="0"/>
                <a:t>			</a:t>
              </a:r>
              <a:r>
                <a:rPr lang="fr-FR" sz="2400" dirty="0" err="1" smtClean="0">
                  <a:solidFill>
                    <a:schemeClr val="accent5">
                      <a:lumMod val="75000"/>
                    </a:schemeClr>
                  </a:solidFill>
                </a:rPr>
                <a:t>int</a:t>
              </a:r>
              <a:endParaRPr lang="fr-FR" sz="24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cxnSp>
          <p:nvCxnSpPr>
            <p:cNvPr id="19" name="Connecteur droit 18"/>
            <p:cNvCxnSpPr/>
            <p:nvPr/>
          </p:nvCxnSpPr>
          <p:spPr>
            <a:xfrm flipH="1">
              <a:off x="4515124" y="4239954"/>
              <a:ext cx="0" cy="918259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cxnSp>
        <p:nvCxnSpPr>
          <p:cNvPr id="21" name="Connecteur droit avec flèche 20"/>
          <p:cNvCxnSpPr>
            <a:stCxn id="5" idx="3"/>
          </p:cNvCxnSpPr>
          <p:nvPr/>
        </p:nvCxnSpPr>
        <p:spPr>
          <a:xfrm flipV="1">
            <a:off x="3082565" y="2290713"/>
            <a:ext cx="1261621" cy="14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V="1">
            <a:off x="3097438" y="4714972"/>
            <a:ext cx="1261621" cy="14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endCxn id="14" idx="0"/>
          </p:cNvCxnSpPr>
          <p:nvPr/>
        </p:nvCxnSpPr>
        <p:spPr>
          <a:xfrm flipH="1">
            <a:off x="1994555" y="2685389"/>
            <a:ext cx="6836002" cy="142955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20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 </a:t>
            </a:r>
            <a:r>
              <a:rPr lang="fr-FR" dirty="0" err="1" smtClean="0"/>
              <a:t>definition</a:t>
            </a:r>
            <a:r>
              <a:rPr lang="fr-FR" dirty="0" smtClean="0"/>
              <a:t> of types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35430"/>
            <a:ext cx="10515600" cy="534817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fr-FR" sz="24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truct</a:t>
            </a: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s_date</a:t>
            </a:r>
            <a:endParaRPr lang="fr-FR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4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dd,mm,yy</a:t>
            </a: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F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fr-F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24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s_person</a:t>
            </a:r>
            <a:endParaRPr lang="fr-FR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			*</a:t>
            </a:r>
            <a:r>
              <a:rPr lang="fr-FR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4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sz="2400" b="1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b="1" dirty="0" err="1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s_date</a:t>
            </a: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birthdate</a:t>
            </a: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			*</a:t>
            </a:r>
            <a:r>
              <a:rPr lang="fr-FR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F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fr-F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dirty="0" err="1" smtClean="0">
                <a:cs typeface="Courier New" panose="02070309020205020404" pitchFamily="49" charset="0"/>
              </a:rPr>
              <a:t>Used</a:t>
            </a:r>
            <a:r>
              <a:rPr lang="fr-FR" dirty="0" smtClean="0">
                <a:cs typeface="Courier New" panose="02070309020205020404" pitchFamily="49" charset="0"/>
              </a:rPr>
              <a:t> </a:t>
            </a:r>
            <a:r>
              <a:rPr lang="fr-FR" dirty="0" err="1" smtClean="0">
                <a:cs typeface="Courier New" panose="02070309020205020404" pitchFamily="49" charset="0"/>
              </a:rPr>
              <a:t>only</a:t>
            </a:r>
            <a:r>
              <a:rPr lang="fr-FR" dirty="0" smtClean="0">
                <a:cs typeface="Courier New" panose="02070309020205020404" pitchFamily="49" charset="0"/>
              </a:rPr>
              <a:t> for memory organisation and handling : C </a:t>
            </a:r>
            <a:r>
              <a:rPr lang="fr-FR" dirty="0" err="1" smtClean="0">
                <a:cs typeface="Courier New" panose="02070309020205020404" pitchFamily="49" charset="0"/>
              </a:rPr>
              <a:t>computes</a:t>
            </a:r>
            <a:r>
              <a:rPr lang="fr-FR" dirty="0" smtClean="0">
                <a:cs typeface="Courier New" panose="02070309020205020404" pitchFamily="49" charset="0"/>
              </a:rPr>
              <a:t> the size of user </a:t>
            </a:r>
            <a:r>
              <a:rPr lang="fr-FR" dirty="0" err="1" smtClean="0">
                <a:cs typeface="Courier New" panose="02070309020205020404" pitchFamily="49" charset="0"/>
              </a:rPr>
              <a:t>defined</a:t>
            </a:r>
            <a:r>
              <a:rPr lang="fr-FR" dirty="0" smtClean="0">
                <a:cs typeface="Courier New" panose="02070309020205020404" pitchFamily="49" charset="0"/>
              </a:rPr>
              <a:t> types and offsets of </a:t>
            </a:r>
            <a:r>
              <a:rPr lang="fr-FR" dirty="0" err="1" smtClean="0">
                <a:cs typeface="Courier New" panose="02070309020205020404" pitchFamily="49" charset="0"/>
              </a:rPr>
              <a:t>fields</a:t>
            </a:r>
            <a:r>
              <a:rPr lang="fr-FR" dirty="0" smtClean="0">
                <a:cs typeface="Courier New" panose="02070309020205020404" pitchFamily="49" charset="0"/>
              </a:rPr>
              <a:t>.</a:t>
            </a:r>
            <a:endParaRPr lang="fr-FR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3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1881</TotalTime>
  <Words>887</Words>
  <Application>Microsoft Office PowerPoint</Application>
  <PresentationFormat>Grand écran</PresentationFormat>
  <Paragraphs>315</Paragraphs>
  <Slides>35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Courier New</vt:lpstr>
      <vt:lpstr>Wingdings</vt:lpstr>
      <vt:lpstr>Thème Office</vt:lpstr>
      <vt:lpstr>Programming in C++</vt:lpstr>
      <vt:lpstr>Basics of C++</vt:lpstr>
      <vt:lpstr>Computer science and programming</vt:lpstr>
      <vt:lpstr>Language syntax</vt:lpstr>
      <vt:lpstr>C++ vs C - paradigm</vt:lpstr>
      <vt:lpstr>C paradigm</vt:lpstr>
      <vt:lpstr>C - Weak type association</vt:lpstr>
      <vt:lpstr>Weak type association - continued</vt:lpstr>
      <vt:lpstr>C definition of types</vt:lpstr>
      <vt:lpstr>Functions associated to types</vt:lpstr>
      <vt:lpstr>How C does it</vt:lpstr>
      <vt:lpstr>Why is this somehow clumsy ?</vt:lpstr>
      <vt:lpstr>How C++ can handle this</vt:lpstr>
      <vt:lpstr>How C++ can handle this</vt:lpstr>
      <vt:lpstr>What is a C++ class</vt:lpstr>
      <vt:lpstr>Class definition syntax</vt:lpstr>
      <vt:lpstr>Class definition syntax : adding fields</vt:lpstr>
      <vt:lpstr>Creating an object </vt:lpstr>
      <vt:lpstr>Accessing attributes</vt:lpstr>
      <vt:lpstr>Live lab ! First example on moodle (TI130I)</vt:lpstr>
      <vt:lpstr>Présentation PowerPoint</vt:lpstr>
      <vt:lpstr>Attributes accessibility</vt:lpstr>
      <vt:lpstr>C++ private qualifier</vt:lpstr>
      <vt:lpstr>First solution : </vt:lpstr>
      <vt:lpstr>Présentation PowerPoint</vt:lpstr>
      <vt:lpstr>private vs public</vt:lpstr>
      <vt:lpstr>Second solution</vt:lpstr>
      <vt:lpstr>Live lab ! Get and set methods</vt:lpstr>
      <vt:lpstr>Step 1</vt:lpstr>
      <vt:lpstr>Step 2 : the .h/.cpp files</vt:lpstr>
      <vt:lpstr>What a method prototype states</vt:lpstr>
      <vt:lpstr>Method definition</vt:lpstr>
      <vt:lpstr>How to call setMonth() method</vt:lpstr>
      <vt:lpstr>Live lab ! Discover ‘this’</vt:lpstr>
      <vt:lpstr>How to call setMonth() method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C++</dc:title>
  <dc:creator>Nicolas FLASQUE</dc:creator>
  <cp:lastModifiedBy>Nicolas FLASQUE</cp:lastModifiedBy>
  <cp:revision>35</cp:revision>
  <dcterms:created xsi:type="dcterms:W3CDTF">2018-02-14T14:37:36Z</dcterms:created>
  <dcterms:modified xsi:type="dcterms:W3CDTF">2018-02-26T19:40:13Z</dcterms:modified>
</cp:coreProperties>
</file>