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6" r:id="rId4"/>
    <p:sldId id="263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F4444"/>
    <a:srgbClr val="95CB15"/>
    <a:srgbClr val="F1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02" autoAdjust="0"/>
  </p:normalViewPr>
  <p:slideViewPr>
    <p:cSldViewPr snapToGrid="0">
      <p:cViewPr>
        <p:scale>
          <a:sx n="150" d="100"/>
          <a:sy n="150" d="100"/>
        </p:scale>
        <p:origin x="-80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FA805-B5AB-40EA-88FD-7362A7880CF1}" type="datetimeFigureOut">
              <a:rPr lang="fr-FR" smtClean="0"/>
              <a:t>04/09/15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5A37EE-5D5F-4E14-AF2F-6D41EC74A2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347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289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7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34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78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771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1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13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56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6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26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776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99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53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A37EE-5D5F-4E14-AF2F-6D41EC74A2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23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0C47-F53C-4511-B593-A404C6EC9483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4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1001A-2D15-4FFB-9142-B09B2DAA8B4E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97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6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A73-B2AB-4F29-8D96-B9AC1532F448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0C7E-05E1-40E9-A362-5B2C49385718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2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A23F-C7F2-4672-A887-3E0853270DB5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3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24AA-1E71-4415-825D-49B99F5183C6}" type="datetime1">
              <a:rPr lang="fr-FR" smtClean="0"/>
              <a:t>04/09/15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0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7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6" y="2505077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403-C5F4-4448-BBC3-F761ECEFDE9C}" type="datetime1">
              <a:rPr lang="fr-FR" smtClean="0"/>
              <a:t>04/09/15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77E-148B-43BC-80E0-790D96F741A4}" type="datetime1">
              <a:rPr lang="fr-FR" smtClean="0"/>
              <a:t>04/09/15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6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86E-F15B-4A18-A12C-F7F416E8AE3F}" type="datetime1">
              <a:rPr lang="fr-FR" smtClean="0"/>
              <a:t>04/09/15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4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1800D-D6EB-4371-84A4-6A17D524E114}" type="datetime1">
              <a:rPr lang="fr-FR" smtClean="0"/>
              <a:t>04/09/15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78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B439-B850-42C7-94A4-943BA7AD91AF}" type="datetime1">
              <a:rPr lang="fr-FR" smtClean="0"/>
              <a:t>04/09/15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C468-ACF2-49F1-BDD5-4B52797B0223}" type="datetime1">
              <a:rPr lang="fr-FR" smtClean="0"/>
              <a:t>04/09/15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DB2D-12E7-4B69-BFBD-C9298B8070B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7429" y="2457871"/>
            <a:ext cx="9144000" cy="9591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  <a:t>ALGORITHMIQUE </a:t>
            </a:r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AVANCÉE</a:t>
            </a:r>
            <a:endParaRPr lang="fr-FR" dirty="0">
              <a:solidFill>
                <a:srgbClr val="F1F0D8"/>
              </a:solidFill>
              <a:latin typeface="Eurostile" panose="020B050402020205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627080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" y="5760000"/>
            <a:ext cx="3357687" cy="950290"/>
          </a:xfrm>
          <a:prstGeom prst="rect">
            <a:avLst/>
          </a:prstGeom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2557045" y="3549897"/>
            <a:ext cx="66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F1F0D8"/>
                </a:solidFill>
                <a:latin typeface="Eurostile" panose="020B0504020202050204" pitchFamily="34" charset="0"/>
              </a:rPr>
              <a:t>Algorithmes et structures de données dynamiques</a:t>
            </a:r>
          </a:p>
        </p:txBody>
      </p:sp>
    </p:spTree>
    <p:extLst>
      <p:ext uri="{BB962C8B-B14F-4D97-AF65-F5344CB8AC3E}">
        <p14:creationId xmlns:p14="http://schemas.microsoft.com/office/powerpoint/2010/main" val="6495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10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760002" y="1440001"/>
            <a:ext cx="49388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Euclide, 325-265 av.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JC</a:t>
            </a:r>
            <a:endParaRPr lang="fr-FR" sz="2400" dirty="0" smtClean="0">
              <a:solidFill>
                <a:srgbClr val="95CB15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Les Eléments (livre 7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Algorithme d’Euclide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Calcul du PGCD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Intuition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géométrique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Simplicité :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1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ligne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Efficacité </a:t>
            </a:r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: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O(n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Généricité </a:t>
            </a:r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: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entiers, polynômes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 etc</a:t>
            </a:r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.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Euclide : l’archétype antique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Histoire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2050" name="Picture 2" descr="Euclide2115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2" y="1565519"/>
            <a:ext cx="5205913" cy="38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2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11</a:t>
            </a:fld>
            <a:endParaRPr lang="fr-FR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Structurez votre démarche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Histoire 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1353016" y="1491936"/>
            <a:ext cx="3998973" cy="743561"/>
          </a:xfrm>
          <a:prstGeom prst="roundRect">
            <a:avLst/>
          </a:prstGeom>
          <a:solidFill>
            <a:srgbClr val="3F4444"/>
          </a:solidFill>
          <a:ln w="25400">
            <a:solidFill>
              <a:srgbClr val="95CB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Eurostile" panose="020B0504020202050204" pitchFamily="34" charset="0"/>
              </a:rPr>
              <a:t>En langage algorithmique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496280" y="1492507"/>
            <a:ext cx="3998973" cy="743561"/>
          </a:xfrm>
          <a:prstGeom prst="roundRect">
            <a:avLst/>
          </a:prstGeom>
          <a:solidFill>
            <a:srgbClr val="3F4444"/>
          </a:solidFill>
          <a:ln w="25400">
            <a:solidFill>
              <a:srgbClr val="95CB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Eurostile" panose="020B0504020202050204" pitchFamily="34" charset="0"/>
              </a:rPr>
              <a:t>Traduction, par ex. </a:t>
            </a:r>
            <a:r>
              <a:rPr lang="fr-FR" sz="2400" b="1" dirty="0">
                <a:latin typeface="Eurostile" panose="020B0504020202050204" pitchFamily="34" charset="0"/>
              </a:rPr>
              <a:t>en C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777" y="2505975"/>
            <a:ext cx="4743451" cy="22574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338379" y="2550759"/>
            <a:ext cx="49743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Eurostile" panose="020B0504020202050204" pitchFamily="34" charset="0"/>
              </a:rPr>
              <a:t>int</a:t>
            </a:r>
            <a:r>
              <a:rPr lang="en-US" sz="2000" dirty="0">
                <a:latin typeface="Eurostile" panose="020B0504020202050204" pitchFamily="34" charset="0"/>
              </a:rPr>
              <a:t> </a:t>
            </a:r>
            <a:r>
              <a:rPr lang="en-US" sz="2000" dirty="0" err="1">
                <a:latin typeface="Eurostile" panose="020B0504020202050204" pitchFamily="34" charset="0"/>
              </a:rPr>
              <a:t>gcd</a:t>
            </a:r>
            <a:r>
              <a:rPr lang="en-US" sz="2000" dirty="0">
                <a:latin typeface="Eurostile" panose="020B0504020202050204" pitchFamily="34" charset="0"/>
              </a:rPr>
              <a:t>(</a:t>
            </a:r>
            <a:r>
              <a:rPr lang="en-US" sz="2000" dirty="0" err="1">
                <a:latin typeface="Eurostile" panose="020B0504020202050204" pitchFamily="34" charset="0"/>
              </a:rPr>
              <a:t>int</a:t>
            </a:r>
            <a:r>
              <a:rPr lang="en-US" sz="2000" dirty="0">
                <a:latin typeface="Eurostile" panose="020B0504020202050204" pitchFamily="34" charset="0"/>
              </a:rPr>
              <a:t> a, </a:t>
            </a:r>
            <a:r>
              <a:rPr lang="en-US" sz="2000" dirty="0" err="1">
                <a:latin typeface="Eurostile" panose="020B0504020202050204" pitchFamily="34" charset="0"/>
              </a:rPr>
              <a:t>int</a:t>
            </a:r>
            <a:r>
              <a:rPr lang="en-US" sz="2000" dirty="0">
                <a:latin typeface="Eurostile" panose="020B0504020202050204" pitchFamily="34" charset="0"/>
              </a:rPr>
              <a:t> b)</a:t>
            </a:r>
          </a:p>
          <a:p>
            <a:r>
              <a:rPr lang="en-US" sz="2000" dirty="0">
                <a:latin typeface="Eurostile" panose="020B0504020202050204" pitchFamily="34" charset="0"/>
              </a:rPr>
              <a:t>{</a:t>
            </a:r>
          </a:p>
          <a:p>
            <a:r>
              <a:rPr lang="en-US" sz="2000" dirty="0">
                <a:latin typeface="Eurostile" panose="020B0504020202050204" pitchFamily="34" charset="0"/>
              </a:rPr>
              <a:t> </a:t>
            </a:r>
            <a:r>
              <a:rPr lang="en-US" sz="2000" dirty="0" smtClean="0">
                <a:latin typeface="Eurostile" panose="020B0504020202050204" pitchFamily="34" charset="0"/>
              </a:rPr>
              <a:t>   if </a:t>
            </a:r>
            <a:r>
              <a:rPr lang="en-US" sz="2000" dirty="0">
                <a:latin typeface="Eurostile" panose="020B0504020202050204" pitchFamily="34" charset="0"/>
              </a:rPr>
              <a:t>(b == 0) return a;</a:t>
            </a:r>
          </a:p>
          <a:p>
            <a:r>
              <a:rPr lang="en-US" sz="2000" dirty="0">
                <a:latin typeface="Eurostile" panose="020B0504020202050204" pitchFamily="34" charset="0"/>
              </a:rPr>
              <a:t> </a:t>
            </a:r>
            <a:r>
              <a:rPr lang="en-US" sz="2000" dirty="0" smtClean="0">
                <a:latin typeface="Eurostile" panose="020B0504020202050204" pitchFamily="34" charset="0"/>
              </a:rPr>
              <a:t>   else </a:t>
            </a:r>
            <a:r>
              <a:rPr lang="en-US" sz="2000" dirty="0">
                <a:latin typeface="Eurostile" panose="020B0504020202050204" pitchFamily="34" charset="0"/>
              </a:rPr>
              <a:t>return </a:t>
            </a:r>
            <a:r>
              <a:rPr lang="en-US" sz="2000" dirty="0" err="1">
                <a:latin typeface="Eurostile" panose="020B0504020202050204" pitchFamily="34" charset="0"/>
              </a:rPr>
              <a:t>gcd</a:t>
            </a:r>
            <a:r>
              <a:rPr lang="en-US" sz="2000" dirty="0">
                <a:latin typeface="Eurostile" panose="020B0504020202050204" pitchFamily="34" charset="0"/>
              </a:rPr>
              <a:t>(b, a % b);</a:t>
            </a:r>
          </a:p>
          <a:p>
            <a:r>
              <a:rPr lang="en-US" sz="2000" dirty="0">
                <a:latin typeface="Eurostile" panose="020B0504020202050204" pitchFamily="34" charset="0"/>
              </a:rPr>
              <a:t> </a:t>
            </a:r>
            <a:r>
              <a:rPr lang="en-US" sz="2000" dirty="0" smtClean="0">
                <a:latin typeface="Eurostile" panose="020B0504020202050204" pitchFamily="34" charset="0"/>
              </a:rPr>
              <a:t>   /</a:t>
            </a:r>
            <a:r>
              <a:rPr lang="en-US" sz="2000" dirty="0">
                <a:latin typeface="Eurostile" panose="020B0504020202050204" pitchFamily="34" charset="0"/>
              </a:rPr>
              <a:t>/ </a:t>
            </a:r>
            <a:r>
              <a:rPr lang="en-US" sz="2000" dirty="0" err="1">
                <a:latin typeface="Eurostile" panose="020B0504020202050204" pitchFamily="34" charset="0"/>
              </a:rPr>
              <a:t>ou</a:t>
            </a:r>
            <a:r>
              <a:rPr lang="en-US" sz="2000" dirty="0">
                <a:latin typeface="Eurostile" panose="020B0504020202050204" pitchFamily="34" charset="0"/>
              </a:rPr>
              <a:t> // return b ? </a:t>
            </a:r>
            <a:r>
              <a:rPr lang="en-US" sz="2000" dirty="0" err="1">
                <a:latin typeface="Eurostile" panose="020B0504020202050204" pitchFamily="34" charset="0"/>
              </a:rPr>
              <a:t>gcd</a:t>
            </a:r>
            <a:r>
              <a:rPr lang="en-US" sz="2000" dirty="0">
                <a:latin typeface="Eurostile" panose="020B0504020202050204" pitchFamily="34" charset="0"/>
              </a:rPr>
              <a:t>(b, a % b) : a; </a:t>
            </a:r>
          </a:p>
          <a:p>
            <a:r>
              <a:rPr lang="en-US" sz="2000" dirty="0">
                <a:latin typeface="Eurostile" panose="020B0504020202050204" pitchFamily="34" charset="0"/>
              </a:rPr>
              <a:t>}</a:t>
            </a:r>
            <a:endParaRPr lang="fr-FR" sz="2000" dirty="0">
              <a:latin typeface="Eurostile" panose="020B0504020202050204" pitchFamily="34" charset="0"/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57819" y="4926402"/>
            <a:ext cx="3792391" cy="760034"/>
          </a:xfrm>
          <a:prstGeom prst="roundRect">
            <a:avLst/>
          </a:prstGeom>
          <a:solidFill>
            <a:srgbClr val="3F4444"/>
          </a:solidFill>
          <a:ln w="25400">
            <a:solidFill>
              <a:srgbClr val="95CB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1F0D8"/>
                </a:solidFill>
                <a:latin typeface="Eurostile" panose="020B0504020202050204" pitchFamily="34" charset="0"/>
              </a:rPr>
              <a:t>Elaborer</a:t>
            </a:r>
            <a:endParaRPr lang="fr-FR" b="1" dirty="0">
              <a:solidFill>
                <a:srgbClr val="F1F0D8"/>
              </a:solidFill>
              <a:latin typeface="Eurostile" panose="020B0504020202050204" pitchFamily="34" charset="0"/>
            </a:endParaRPr>
          </a:p>
          <a:p>
            <a:pPr algn="ctr"/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(c’est la partie créative)</a:t>
            </a:r>
            <a:endParaRPr lang="fr-FR" dirty="0">
              <a:solidFill>
                <a:srgbClr val="F1F0D8"/>
              </a:solidFill>
              <a:latin typeface="Eurostile" panose="020B0504020202050204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171077" y="4926402"/>
            <a:ext cx="3792391" cy="760034"/>
          </a:xfrm>
          <a:prstGeom prst="roundRect">
            <a:avLst/>
          </a:prstGeom>
          <a:solidFill>
            <a:srgbClr val="3F4444"/>
          </a:solidFill>
          <a:ln w="25400">
            <a:solidFill>
              <a:srgbClr val="95CB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1F0D8"/>
                </a:solidFill>
                <a:latin typeface="Eurostile" panose="020B0504020202050204" pitchFamily="34" charset="0"/>
              </a:rPr>
              <a:t>Spécifier</a:t>
            </a:r>
            <a:endParaRPr lang="fr-FR" b="1" dirty="0">
              <a:solidFill>
                <a:srgbClr val="F1F0D8"/>
              </a:solidFill>
              <a:latin typeface="Eurostile" panose="020B0504020202050204" pitchFamily="34" charset="0"/>
            </a:endParaRPr>
          </a:p>
          <a:p>
            <a:pPr algn="ctr"/>
            <a: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  <a:t>(langage algorithmique)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8198447" y="4926402"/>
            <a:ext cx="3792391" cy="760034"/>
          </a:xfrm>
          <a:prstGeom prst="roundRect">
            <a:avLst/>
          </a:prstGeom>
          <a:solidFill>
            <a:srgbClr val="3F4444"/>
          </a:solidFill>
          <a:ln w="25400">
            <a:solidFill>
              <a:srgbClr val="95CB1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1F0D8"/>
                </a:solidFill>
                <a:latin typeface="Eurostile" panose="020B0504020202050204" pitchFamily="34" charset="0"/>
              </a:rPr>
              <a:t>Implémenter</a:t>
            </a:r>
            <a:endParaRPr lang="fr-FR" b="1" dirty="0">
              <a:solidFill>
                <a:srgbClr val="F1F0D8"/>
              </a:solidFill>
              <a:latin typeface="Eurostile" panose="020B0504020202050204" pitchFamily="34" charset="0"/>
            </a:endParaRPr>
          </a:p>
          <a:p>
            <a:pPr algn="ctr"/>
            <a: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  <a:t>(langage de programmation)</a:t>
            </a:r>
          </a:p>
        </p:txBody>
      </p:sp>
    </p:spTree>
    <p:extLst>
      <p:ext uri="{BB962C8B-B14F-4D97-AF65-F5344CB8AC3E}">
        <p14:creationId xmlns:p14="http://schemas.microsoft.com/office/powerpoint/2010/main" val="3392961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12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400000" y="1440004"/>
            <a:ext cx="5905675" cy="4678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Babyloniens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2000 à 500 av.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JC</a:t>
            </a: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Algorithmes pratiques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Astronomie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Comptabilité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Mathématiques</a:t>
            </a:r>
          </a:p>
          <a:p>
            <a:pPr lvl="1"/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› Numération sexagésimale</a:t>
            </a:r>
          </a:p>
          <a:p>
            <a:pPr lvl="1"/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› Triplets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pythagoriciens : </a:t>
            </a:r>
            <a:r>
              <a:rPr lang="fr-FR" sz="16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1000 </a:t>
            </a:r>
            <a:r>
              <a:rPr lang="fr-FR" sz="1600" dirty="0">
                <a:solidFill>
                  <a:srgbClr val="3F4444"/>
                </a:solidFill>
                <a:latin typeface="Eurostile" panose="020B0504020202050204" pitchFamily="34" charset="0"/>
              </a:rPr>
              <a:t>ans avant Pythagore</a:t>
            </a:r>
            <a:endParaRPr lang="fr-FR" sz="16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Résolution d’équations</a:t>
            </a:r>
          </a:p>
          <a:p>
            <a:pPr lvl="1"/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Elévation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à la puissance</a:t>
            </a:r>
          </a:p>
          <a:p>
            <a:pPr>
              <a:lnSpc>
                <a:spcPct val="150000"/>
              </a:lnSpc>
            </a:pP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bien avant Euclide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Histoire 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4" name="Picture 2" descr="http://lamaisonduscribe.free.fr/images/tablette_mathematiqu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198" y="1273433"/>
            <a:ext cx="2817215" cy="44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3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13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592693" y="1440001"/>
            <a:ext cx="357172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Os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d’</a:t>
            </a:r>
            <a:r>
              <a:rPr lang="fr-FR" sz="24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Ishango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± 20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000 av. JC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Plus vieil objet numérique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Mais pour quel usage ?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bien avant Euclide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Histoire 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2050" name="Picture 2" descr="http://www.apprendre-en-ligne.net/blog/images/Ishango_bon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64" y="2088284"/>
            <a:ext cx="6098400" cy="27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705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4"/>
            <a:ext cx="89472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Motivation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historique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Le calcul : astronomie,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comptabilité, mathématiques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Ishango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 les babyloniens, Euclide et les autres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Enjeu : la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performance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Minimiser les complexités temporelle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et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spatiale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Equifinalité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 optimalité difficile à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prouver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Nombreux problèmes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ouverts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L’algorithmique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est un domaine de recherche très actif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Plutôt un art qu’une science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Mais un art scientifique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A rapprocher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de la stratégie en général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Astuce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et sagacité : une anecdote :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Karatsuba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L’art de la performance informatique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Histoire 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0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433671" y="1440000"/>
            <a:ext cx="5905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Kolmogorov, 1903-1987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Monstre sacré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Conjecture de 1952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Multiplication ≥ O(n</a:t>
            </a:r>
            <a:r>
              <a:rPr lang="fr-FR" sz="2000" baseline="20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²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Conférence de 1960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Karatsuba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, 1937-2008</a:t>
            </a:r>
          </a:p>
          <a:p>
            <a:pPr lvl="1"/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Simple étudiant</a:t>
            </a:r>
          </a:p>
          <a:p>
            <a:pPr lvl="1"/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Réfutation : O(n</a:t>
            </a:r>
            <a:r>
              <a:rPr lang="fr-FR" baseline="20000" dirty="0" smtClean="0">
                <a:solidFill>
                  <a:srgbClr val="3F4444"/>
                </a:solidFill>
                <a:latin typeface="Eurostile" panose="020B0504020202050204" pitchFamily="34" charset="0"/>
                <a:cs typeface="EucrosiaUPC" panose="02020603050405020304" pitchFamily="18" charset="-34"/>
              </a:rPr>
              <a:t>1,58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</a:t>
            </a:r>
            <a:endParaRPr lang="fr-FR" sz="16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Nouveau paradigme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: </a:t>
            </a:r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« diviser pour régner »</a:t>
            </a:r>
            <a:endParaRPr lang="fr-FR" sz="2000" b="1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Karatsuba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Histoire 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3074" name="Picture 2" descr="http://serge.mehl.free.fr/images/kolmogorov-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88" y="1389809"/>
            <a:ext cx="3700833" cy="2957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upload.wikimedia.org/wikipedia/commons/5/5b/A.A.Karatsuba_graduat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73" y="2857380"/>
            <a:ext cx="2278327" cy="297942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356940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16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201467"/>
            <a:ext cx="894729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Multiplication de deux nombres en numération de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position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Nombres de 2n chiffres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Décomposition en deux moitiés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Représentation algébrique de la multiplication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naïve</a:t>
            </a:r>
          </a:p>
          <a:p>
            <a:pPr lvl="1"/>
            <a:endParaRPr lang="fr-FR" sz="2000" b="1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Les multiplications sont plus coûteuses que les additions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Version naïve : 4 multiplications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intermédiaires</a:t>
            </a:r>
            <a:endParaRPr lang="fr-FR" sz="2000" b="1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Forme équivalente de </a:t>
            </a:r>
            <a:r>
              <a:rPr lang="fr-FR" sz="2400" dirty="0" err="1">
                <a:solidFill>
                  <a:srgbClr val="3F4444"/>
                </a:solidFill>
                <a:latin typeface="Eurostile" panose="020B0504020202050204" pitchFamily="34" charset="0"/>
              </a:rPr>
              <a:t>Karatsuba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Complexification</a:t>
            </a:r>
          </a:p>
          <a:p>
            <a:pPr lvl="2"/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- Mémorisation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réutilisation de résultats intermédiaires</a:t>
            </a:r>
          </a:p>
          <a:p>
            <a:pPr lvl="2"/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- Ajout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de 3 opérations additives supplémentaires</a:t>
            </a:r>
            <a:endParaRPr lang="fr-FR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On tombe à 3 multiplications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!</a:t>
            </a:r>
          </a:p>
          <a:p>
            <a:pPr marL="0" lvl="1"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Application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récursive du procédé :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O(n</a:t>
            </a:r>
            <a:r>
              <a:rPr lang="fr-FR" sz="2400" baseline="20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2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)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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O(n</a:t>
            </a:r>
            <a:r>
              <a:rPr lang="fr-FR" sz="2400" baseline="20000" dirty="0" smtClean="0">
                <a:solidFill>
                  <a:srgbClr val="3F4444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1,58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)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Karatsuba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Histoire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269" y="1783355"/>
            <a:ext cx="1762211" cy="8367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918" y="2923155"/>
            <a:ext cx="5996588" cy="3486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730" y="4447958"/>
            <a:ext cx="5603577" cy="2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12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105" y="2663252"/>
            <a:ext cx="10515600" cy="12050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INTRODUCTION DU SUJET</a:t>
            </a:r>
            <a:b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</a:br>
            <a: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  <a:t/>
            </a:r>
            <a:br>
              <a:rPr lang="fr-FR" dirty="0">
                <a:solidFill>
                  <a:srgbClr val="F1F0D8"/>
                </a:solidFill>
                <a:latin typeface="Eurostile" panose="020B0504020202050204" pitchFamily="34" charset="0"/>
              </a:rPr>
            </a:br>
            <a:r>
              <a:rPr lang="fr-FR" dirty="0" smtClean="0">
                <a:solidFill>
                  <a:srgbClr val="F1F0D8"/>
                </a:solidFill>
                <a:latin typeface="Eurostile" panose="020B0504020202050204" pitchFamily="34" charset="0"/>
              </a:rPr>
              <a:t>Algorithmique : mise en perspective</a:t>
            </a:r>
            <a:endParaRPr lang="fr-FR" dirty="0">
              <a:solidFill>
                <a:srgbClr val="F1F0D8"/>
              </a:solidFill>
              <a:latin typeface="Eurostile" panose="020B050402020205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49110"/>
            <a:ext cx="12192000" cy="808892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" y="6192002"/>
            <a:ext cx="1766404" cy="49992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961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Note importante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3</a:t>
            </a:fld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07273" y="2988473"/>
            <a:ext cx="10354995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</a:t>
            </a: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révisions </a:t>
            </a: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61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4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0"/>
            <a:ext cx="8947299" cy="171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 : définition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SDD : définition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 &amp; SDD : un dualisme </a:t>
            </a:r>
          </a:p>
          <a:p>
            <a:pPr>
              <a:lnSpc>
                <a:spcPct val="11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Histoire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et anecdotes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Plan de la séance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1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0"/>
            <a:ext cx="894729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Qu’est ce qu’un algorithme ?</a:t>
            </a:r>
            <a:endParaRPr lang="fr-FR" sz="24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Une stratégie de résolution de problèmes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Son principe :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effectuer une opération complexe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Analyser un problème en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entrée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Pour produire une solution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en sortie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Sa structure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Représentations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du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problème et de la solution : structures des données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Méthode systématique pour analyser et produire :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schéma de traitement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Equifinalité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Pour un résoudre un problème, il peut y avoir plusieurs stratégies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Elles ne se valent pas toutes </a:t>
            </a:r>
            <a:r>
              <a:rPr lang="fr-FR" sz="2000" dirty="0" smtClean="0">
                <a:solidFill>
                  <a:srgbClr val="95CB15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</a:t>
            </a:r>
            <a:r>
              <a:rPr lang="fr-FR" sz="20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enjeu fondamental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: la performance !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Algorithme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 : définition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48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6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4"/>
            <a:ext cx="89472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Organisation des données à manipuler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Deux grandes familles élémentaires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Structures séquentielles 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Structures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arborescentes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Et plus généralement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,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les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graphes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La structure appelle la méthode de traitement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SDD séquentielles </a:t>
            </a:r>
            <a:r>
              <a:rPr lang="fr-FR" sz="2000" dirty="0">
                <a:solidFill>
                  <a:srgbClr val="95CB15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itératif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SDD arborescentes </a:t>
            </a:r>
            <a:r>
              <a:rPr lang="fr-FR" sz="2000" dirty="0">
                <a:solidFill>
                  <a:srgbClr val="95CB15"/>
                </a:solidFill>
                <a:latin typeface="Eurostile" panose="020B0504020202050204" pitchFamily="34" charset="0"/>
                <a:sym typeface="Wingdings" panose="05000000000000000000" pitchFamily="2" charset="2"/>
              </a:rPr>
              <a:t>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récursif 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Structure de données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SDD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: 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définition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2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7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4"/>
            <a:ext cx="894729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Deux exemples issus de l’algorithmique numérique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Arithmétique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But : addition vs. multiplication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SDD : Numération de position vs. TFA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 vous de jouer avec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2³.3² = 72 et 2².3³ = 108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Polynômes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But : évaluer un polynôme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SDD : deux possibilités : polynôme développé vs. factorisé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Problème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: factoriser est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difficile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Solution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: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algorithme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de </a:t>
            </a:r>
            <a:r>
              <a:rPr lang="fr-FR" sz="2000" dirty="0" err="1">
                <a:solidFill>
                  <a:srgbClr val="3F4444"/>
                </a:solidFill>
                <a:latin typeface="Eurostile" panose="020B0504020202050204" pitchFamily="34" charset="0"/>
              </a:rPr>
              <a:t>Horner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Illustrations / étude de cas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Algorithme &amp; SDD : un dualisme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30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8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64001" y="1440000"/>
            <a:ext cx="894729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Algorithme &amp;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SDD sont indissociables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Se conçoivent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ensemble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Pour répondre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à un même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but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Résoudre un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problème..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.. d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la manière la plus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efficace possible</a:t>
            </a:r>
            <a:endParaRPr lang="fr-FR" sz="2000" dirty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fr-FR" sz="2400" dirty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Pour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approfondir le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concept d’algorithme</a:t>
            </a: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http://</a:t>
            </a:r>
            <a:r>
              <a:rPr lang="fr-FR" sz="2000" b="1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www.scriptol.fr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/programmation/algorithme-</a:t>
            </a:r>
            <a:r>
              <a:rPr lang="fr-FR" sz="2000" b="1" dirty="0" err="1" smtClean="0">
                <a:solidFill>
                  <a:srgbClr val="3F4444"/>
                </a:solidFill>
                <a:latin typeface="Eurostile" panose="020B0504020202050204" pitchFamily="34" charset="0"/>
              </a:rPr>
              <a:t>definition.php</a:t>
            </a:r>
            <a:endParaRPr lang="fr-FR" sz="20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Ce qu’il faut retenir</a:t>
            </a:r>
            <a:endParaRPr lang="fr-FR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Algorithme &amp; SDD : un dualisme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7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2DB2D-12E7-4B69-BFBD-C9298B8070BF}" type="slidenum">
              <a:rPr lang="fr-FR" smtClean="0"/>
              <a:t>9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400000" y="1440000"/>
            <a:ext cx="38996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Al Khawarizmi, </a:t>
            </a:r>
            <a:r>
              <a:rPr lang="fr-FR" sz="24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783-850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Diophante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perse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Chiffres indiens</a:t>
            </a:r>
            <a:endParaRPr lang="fr-FR" sz="2400" dirty="0" smtClean="0">
              <a:solidFill>
                <a:srgbClr val="95CB15"/>
              </a:solidFill>
              <a:latin typeface="Eurostile" panose="020B050402020205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rgbClr val="95CB15"/>
                </a:solidFill>
                <a:latin typeface="Eurostile" panose="020B0504020202050204" pitchFamily="34" charset="0"/>
              </a:rPr>
              <a:t>• 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Œuvre : ..Al-</a:t>
            </a:r>
            <a:r>
              <a:rPr lang="fr-FR" sz="2400" dirty="0" err="1">
                <a:solidFill>
                  <a:srgbClr val="3F4444"/>
                </a:solidFill>
                <a:latin typeface="Eurostile" panose="020B0504020202050204" pitchFamily="34" charset="0"/>
              </a:rPr>
              <a:t>jabr</a:t>
            </a:r>
            <a:r>
              <a:rPr lang="fr-FR" sz="2400" dirty="0">
                <a:solidFill>
                  <a:srgbClr val="3F4444"/>
                </a:solidFill>
                <a:latin typeface="Eurostile" panose="020B0504020202050204" pitchFamily="34" charset="0"/>
              </a:rPr>
              <a:t>.. (825)</a:t>
            </a:r>
            <a:endParaRPr lang="fr-FR" sz="24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dirty="0">
                <a:solidFill>
                  <a:srgbClr val="3F4444"/>
                </a:solidFill>
                <a:latin typeface="Eurostile" panose="020B0504020202050204" pitchFamily="34" charset="0"/>
              </a:rPr>
              <a:t>Résolution d’équations</a:t>
            </a:r>
            <a:endParaRPr lang="fr-FR" sz="2000" dirty="0" smtClean="0">
              <a:solidFill>
                <a:srgbClr val="3F4444"/>
              </a:solidFill>
              <a:latin typeface="Eurostile" panose="020B0504020202050204" pitchFamily="34" charset="0"/>
            </a:endParaRP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Méthode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systématique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Condition d’arrêt</a:t>
            </a:r>
          </a:p>
          <a:p>
            <a:pPr lvl="1"/>
            <a:r>
              <a:rPr lang="fr-FR" sz="2000" b="1" dirty="0">
                <a:solidFill>
                  <a:srgbClr val="3F4444"/>
                </a:solidFill>
                <a:latin typeface="Eurostile" panose="020B0504020202050204" pitchFamily="34" charset="0"/>
              </a:rPr>
              <a:t>› </a:t>
            </a:r>
            <a:r>
              <a:rPr lang="fr-FR" sz="20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Structure algébrique</a:t>
            </a:r>
            <a:endParaRPr lang="fr-FR" sz="20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838200" y="184752"/>
            <a:ext cx="10515600" cy="1205057"/>
          </a:xfrm>
          <a:ln>
            <a:noFill/>
          </a:ln>
        </p:spPr>
        <p:txBody>
          <a:bodyPr>
            <a:no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Un peu d’étymologie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" y="422795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950680" y="1188205"/>
            <a:ext cx="10354995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2" y="6192004"/>
            <a:ext cx="1603217" cy="45374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785" y="6234205"/>
            <a:ext cx="509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H</a:t>
            </a:r>
            <a:r>
              <a:rPr lang="fr-FR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istoire </a:t>
            </a:r>
            <a:r>
              <a:rPr lang="fr-FR" dirty="0">
                <a:solidFill>
                  <a:srgbClr val="3F4444"/>
                </a:solidFill>
                <a:latin typeface="Eurostile" panose="020B0504020202050204" pitchFamily="34" charset="0"/>
              </a:rPr>
              <a:t>et anecdotes</a:t>
            </a:r>
            <a:endParaRPr lang="fr-FR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pic>
        <p:nvPicPr>
          <p:cNvPr id="1026" name="Picture 2" descr="http://durata-bisa.33737.n6.nabble.com/file/n64/muhammad-musa-al-khwarizmi-i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7" y="1422006"/>
            <a:ext cx="3423424" cy="46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63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A_ALGORITHMIQUE AVANCÉE" id="{DDC2209B-5955-4D65-9045-716C43D0F373}" vid="{B1652CC7-2B1C-441D-8054-83B25516DA5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862</Words>
  <Application>Microsoft Macintosh PowerPoint</Application>
  <PresentationFormat>Personnalisé</PresentationFormat>
  <Paragraphs>178</Paragraphs>
  <Slides>16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ALGORITHMIQUE AVANCÉE</vt:lpstr>
      <vt:lpstr>INTRODUCTION DU SUJET  Algorithmique : mise en perspective</vt:lpstr>
      <vt:lpstr>Note importante</vt:lpstr>
      <vt:lpstr>Plan de la séance</vt:lpstr>
      <vt:lpstr>Algorithme</vt:lpstr>
      <vt:lpstr>Structure de données</vt:lpstr>
      <vt:lpstr>Illustrations / étude de cas</vt:lpstr>
      <vt:lpstr>Ce qu’il faut retenir</vt:lpstr>
      <vt:lpstr>Un peu d’étymologie</vt:lpstr>
      <vt:lpstr>Euclide : l’archétype antique</vt:lpstr>
      <vt:lpstr>Structurez votre démarche</vt:lpstr>
      <vt:lpstr>Et bien avant Euclide</vt:lpstr>
      <vt:lpstr>Et bien avant Euclide</vt:lpstr>
      <vt:lpstr>L’art de la performance informatique</vt:lpstr>
      <vt:lpstr>Karatsuba</vt:lpstr>
      <vt:lpstr>Karatsuba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ALGORITHMIQUE AVANCÉE</dc:title>
  <dc:creator>Franck Lepoivre</dc:creator>
  <cp:lastModifiedBy>Franck Lepoivre</cp:lastModifiedBy>
  <cp:revision>54</cp:revision>
  <cp:lastPrinted>2015-09-04T21:52:52Z</cp:lastPrinted>
  <dcterms:created xsi:type="dcterms:W3CDTF">2015-09-01T17:48:13Z</dcterms:created>
  <dcterms:modified xsi:type="dcterms:W3CDTF">2015-09-04T23:22:14Z</dcterms:modified>
</cp:coreProperties>
</file>