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79" r:id="rId5"/>
    <p:sldId id="264" r:id="rId6"/>
    <p:sldId id="265" r:id="rId7"/>
    <p:sldId id="280" r:id="rId8"/>
    <p:sldId id="281" r:id="rId9"/>
    <p:sldId id="263" r:id="rId10"/>
    <p:sldId id="282" r:id="rId11"/>
    <p:sldId id="283" r:id="rId12"/>
    <p:sldId id="266" r:id="rId13"/>
    <p:sldId id="268" r:id="rId14"/>
    <p:sldId id="285" r:id="rId15"/>
    <p:sldId id="275" r:id="rId16"/>
    <p:sldId id="276" r:id="rId17"/>
    <p:sldId id="277" r:id="rId18"/>
    <p:sldId id="278" r:id="rId19"/>
    <p:sldId id="284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444"/>
    <a:srgbClr val="95CB15"/>
    <a:srgbClr val="F1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2" autoAdjust="0"/>
  </p:normalViewPr>
  <p:slideViewPr>
    <p:cSldViewPr snapToGrid="0">
      <p:cViewPr varScale="1">
        <p:scale>
          <a:sx n="132" d="100"/>
          <a:sy n="132" d="100"/>
        </p:scale>
        <p:origin x="-10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Excel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24685332689194"/>
          <c:y val="0.0370279957623222"/>
          <c:w val="0.890038063475409"/>
          <c:h val="0.76002519069948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EVALUATION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Feuil1!$A$2:$A$5</c:f>
              <c:strCache>
                <c:ptCount val="4"/>
                <c:pt idx="0">
                  <c:v>DE</c:v>
                </c:pt>
                <c:pt idx="1">
                  <c:v>PA, CE</c:v>
                </c:pt>
                <c:pt idx="2">
                  <c:v>PJ</c:v>
                </c:pt>
                <c:pt idx="3">
                  <c:v>TP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35.0</c:v>
                </c:pt>
                <c:pt idx="1">
                  <c:v>15.0</c:v>
                </c:pt>
                <c:pt idx="2">
                  <c:v>25.0</c:v>
                </c:pt>
                <c:pt idx="3">
                  <c:v>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FA805-B5AB-40EA-88FD-7362A7880CF1}" type="datetimeFigureOut">
              <a:rPr lang="fr-FR" smtClean="0"/>
              <a:t>08/09/16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A37EE-5D5F-4E14-AF2F-6D41EC74A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47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28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6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9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99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07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3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85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85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99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3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56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6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6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6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3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33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3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C47-F53C-4511-B593-A404C6EC9483}" type="datetime1">
              <a:rPr lang="fr-FR" smtClean="0"/>
              <a:t>08/09/16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4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001A-2D15-4FFB-9142-B09B2DAA8B4E}" type="datetime1">
              <a:rPr lang="fr-FR" smtClean="0"/>
              <a:t>08/09/16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97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A73-B2AB-4F29-8D96-B9AC1532F448}" type="datetime1">
              <a:rPr lang="fr-FR" smtClean="0"/>
              <a:t>08/09/16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0C7E-05E1-40E9-A362-5B2C49385718}" type="datetime1">
              <a:rPr lang="fr-FR" smtClean="0"/>
              <a:t>08/09/16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A23F-C7F2-4672-A887-3E0853270DB5}" type="datetime1">
              <a:rPr lang="fr-FR" smtClean="0"/>
              <a:t>08/09/16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3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24AA-1E71-4415-825D-49B99F5183C6}" type="datetime1">
              <a:rPr lang="fr-FR" smtClean="0"/>
              <a:t>08/09/16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0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403-C5F4-4448-BBC3-F761ECEFDE9C}" type="datetime1">
              <a:rPr lang="fr-FR" smtClean="0"/>
              <a:t>08/09/16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77E-148B-43BC-80E0-790D96F741A4}" type="datetime1">
              <a:rPr lang="fr-FR" smtClean="0"/>
              <a:t>08/09/16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86E-F15B-4A18-A12C-F7F416E8AE3F}" type="datetime1">
              <a:rPr lang="fr-FR" smtClean="0"/>
              <a:t>08/09/16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800D-D6EB-4371-84A4-6A17D524E114}" type="datetime1">
              <a:rPr lang="fr-FR" smtClean="0"/>
              <a:t>08/09/16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8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B439-B850-42C7-94A4-943BA7AD91AF}" type="datetime1">
              <a:rPr lang="fr-FR" smtClean="0"/>
              <a:t>08/09/16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C468-ACF2-49F1-BDD5-4B52797B0223}" type="datetime1">
              <a:rPr lang="fr-FR" smtClean="0"/>
              <a:t>08/09/16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4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jIrGJcngzTXffGnPqTOsdsBQbibWNjHBSVPxRpURibQ/edit%23heading=h.nhhu8f7muur1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7429" y="2457870"/>
            <a:ext cx="9144000" cy="9591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1F0D8"/>
                </a:solidFill>
                <a:latin typeface="Eurostile" panose="020B0504020202050204" pitchFamily="34" charset="0"/>
              </a:rPr>
              <a:t>ALGORITHMIQUE </a:t>
            </a:r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>AVANCÉE</a:t>
            </a:r>
            <a:endParaRPr lang="fr-FR" dirty="0">
              <a:solidFill>
                <a:srgbClr val="F1F0D8"/>
              </a:solidFill>
              <a:latin typeface="Eurostile" panose="020B05040202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57045" y="3549892"/>
            <a:ext cx="664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1F0D8"/>
                </a:solidFill>
                <a:latin typeface="Eurostile" panose="020B0504020202050204" pitchFamily="34" charset="0"/>
              </a:rPr>
              <a:t>Algorithmes et structures de données dynamiques</a:t>
            </a:r>
          </a:p>
        </p:txBody>
      </p:sp>
    </p:spTree>
    <p:extLst>
      <p:ext uri="{BB962C8B-B14F-4D97-AF65-F5344CB8AC3E}">
        <p14:creationId xmlns:p14="http://schemas.microsoft.com/office/powerpoint/2010/main" val="6495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618523"/>
            <a:ext cx="89472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Listes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Techniques de base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Techniques avancées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Application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des piles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et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files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1</a:t>
            </a:r>
            <a:r>
              <a:rPr lang="fr-FR" sz="2000" baseline="30000" dirty="0">
                <a:solidFill>
                  <a:srgbClr val="3F4444"/>
                </a:solidFill>
                <a:latin typeface="Eurostile" panose="020B0504020202050204" pitchFamily="34" charset="0"/>
              </a:rPr>
              <a:t>er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 examen de programmation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Arbres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Techniques de base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Techniques avancées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1</a:t>
            </a:r>
            <a:r>
              <a:rPr lang="fr-FR" sz="2000" baseline="30000" dirty="0">
                <a:solidFill>
                  <a:srgbClr val="3F4444"/>
                </a:solidFill>
                <a:latin typeface="Eurostile" panose="020B0504020202050204" pitchFamily="34" charset="0"/>
              </a:rPr>
              <a:t>er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 examen de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programmation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des TP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des séances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4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618523"/>
            <a:ext cx="894729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Piscine de lancement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Piscine 2 / 1</a:t>
            </a:r>
            <a:r>
              <a:rPr lang="fr-FR" sz="2400" baseline="30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er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point d’avancement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Piscine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3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Piscine 4 / 2</a:t>
            </a:r>
            <a:r>
              <a:rPr lang="fr-FR" sz="2400" baseline="30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nd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point d’avancement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Soutenances collégiales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projet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des séances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4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440000"/>
            <a:ext cx="8947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 CE (Examen intermédiaire)</a:t>
            </a: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Vérifie que vous suivez et révisez régulièrement votre cours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 DE (Examen final)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É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value vos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compétences et aptitudes en analyse et conception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Les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2 EIP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Évalue vos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compétences et aptitudes en programmation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Le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projet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É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value autonomie, créativité, capacité à réaliser, à travailler en équipe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Système d’évaluation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Système d’évaluation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13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399999" y="1201464"/>
            <a:ext cx="64209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DE (35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%)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Contrôle écrit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(15 %)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Projet (25 %)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TP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(25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%)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Bonus participatif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Participation active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en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TD et TP =&gt; modalités à définir</a:t>
            </a:r>
          </a:p>
          <a:p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Système d’évaluation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graphicFrame>
        <p:nvGraphicFramePr>
          <p:cNvPr id="7" name="Graphique 6"/>
          <p:cNvGraphicFramePr/>
          <p:nvPr>
            <p:extLst>
              <p:ext uri="{D42A27DB-BD31-4B8C-83A1-F6EECF244321}">
                <p14:modId xmlns:p14="http://schemas.microsoft.com/office/powerpoint/2010/main" val="3198600253"/>
              </p:ext>
            </p:extLst>
          </p:nvPr>
        </p:nvGraphicFramePr>
        <p:xfrm>
          <a:off x="0" y="1652009"/>
          <a:ext cx="5659231" cy="377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Système d’évaluation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6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386992"/>
            <a:ext cx="8947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Ludique et pointu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Enjeu de performance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Unique pour le semestre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Par équipe de deux ou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trois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Beaucoup plus difficile qu’en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L1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Oblige à la réflexion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algorithmique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Permet la créativité (moins cadré qu’en L1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Des fonctionnalités de base réalisables par tous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Des fonctionnalités avancées pour les meilleurs (IA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Le projet : ingrédients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 projet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4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201464"/>
            <a:ext cx="894729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2008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&gt;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Calculatrice sur très grands nombres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2009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&gt;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Solveur pour </a:t>
            </a:r>
            <a:r>
              <a:rPr lang="fr-FR" sz="2400" dirty="0" err="1">
                <a:solidFill>
                  <a:srgbClr val="3F4444"/>
                </a:solidFill>
                <a:latin typeface="Eurostile" panose="020B0504020202050204" pitchFamily="34" charset="0"/>
              </a:rPr>
              <a:t>Eternity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 II (2 M$ en jeu)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2010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&gt; Crypto &amp; crypta (</a:t>
            </a:r>
            <a:r>
              <a:rPr lang="fr-FR" sz="20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Scytale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,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</a:t>
            </a:r>
            <a:r>
              <a:rPr lang="fr-FR" sz="20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Vigenère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,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</a:t>
            </a:r>
            <a:r>
              <a:rPr lang="fr-FR" sz="20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Enigma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/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Turing)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2011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&gt;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Solveur de Rubik’s Cube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2012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&gt; Puzzles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à pièces coulissantes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2013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&gt;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Univers labyrinthiques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2014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&gt;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Sur la trace de </a:t>
            </a:r>
            <a:r>
              <a:rPr lang="fr-FR" sz="24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Faulhaber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2015 &gt; Propositions et vote par les étudiants =&gt; Tower </a:t>
            </a:r>
            <a:r>
              <a:rPr lang="fr-FR" sz="24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Defense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2D</a:t>
            </a: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2016 &gt; ? Bonnes idées bienvenues !</a:t>
            </a: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Un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jeu de stratégie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?</a:t>
            </a: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Un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défi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de combinatoire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?</a:t>
            </a: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Un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système expert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?</a:t>
            </a:r>
          </a:p>
          <a:p>
            <a:pPr marL="457200" lvl="2"/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=&gt; Vous pouvez m’envoyer des idées à </a:t>
            </a:r>
            <a:r>
              <a:rPr lang="fr-FR" sz="20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franck.lepoivre@platypus.academy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Le projet : </a:t>
            </a:r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exemples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Le projet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3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6719" y="1449338"/>
            <a:ext cx="89472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CM</a:t>
            </a: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Franck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Lepoivre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TD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 Nora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Izri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Tiphaine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Viard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Adrien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Broussole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Franck Lepoivre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TP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+ PJ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Lamia </a:t>
            </a:r>
            <a:r>
              <a:rPr lang="fr-FR" sz="20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Benamara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Tiphaine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Viard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Akim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Agueh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Kamel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Chabchoub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Florent </a:t>
            </a:r>
            <a:r>
              <a:rPr lang="fr-FR" sz="20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Diedler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Equipe pédagogique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Equipe pédagogique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4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17</a:t>
            </a:fld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Pour approfondir et s’entrainer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Références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40" y="1202478"/>
            <a:ext cx="8633460" cy="4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9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18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194336"/>
            <a:ext cx="89472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b="1" dirty="0">
                <a:solidFill>
                  <a:srgbClr val="3F4444"/>
                </a:solidFill>
                <a:latin typeface="Eurostile" panose="020B0504020202050204" pitchFamily="34" charset="0"/>
              </a:rPr>
              <a:t>Arbres, tables et </a:t>
            </a:r>
            <a:r>
              <a:rPr lang="fr-FR" sz="24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algorithmes -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EYROLLES, </a:t>
            </a:r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1992</a:t>
            </a:r>
            <a:endParaRPr lang="fr-FR" b="1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Jacques GUYOT, Christian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VIAL</a:t>
            </a:r>
          </a:p>
          <a:p>
            <a:pPr marL="0" lvl="2"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b="1" dirty="0">
                <a:solidFill>
                  <a:srgbClr val="3F4444"/>
                </a:solidFill>
                <a:latin typeface="Eurostile" panose="020B0504020202050204" pitchFamily="34" charset="0"/>
              </a:rPr>
              <a:t>Types de données et </a:t>
            </a:r>
            <a:r>
              <a:rPr lang="fr-FR" sz="24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algorithmes -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EDISCIENCE INTERNATIONAL, </a:t>
            </a:r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1994</a:t>
            </a:r>
            <a:endParaRPr lang="fr-FR" sz="2400" b="1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Christine FROIDEVEAUX, Marie-Claude GAUDEL, Michèle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SORIA</a:t>
            </a:r>
          </a:p>
          <a:p>
            <a:pPr marL="0" lvl="2"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b="1" dirty="0">
                <a:solidFill>
                  <a:srgbClr val="3F4444"/>
                </a:solidFill>
                <a:latin typeface="Eurostile" panose="020B0504020202050204" pitchFamily="34" charset="0"/>
              </a:rPr>
              <a:t>Algorithmes. Exercices </a:t>
            </a:r>
            <a:r>
              <a:rPr lang="fr-FR" sz="24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corrigés -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ELLIPSES, </a:t>
            </a:r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1993</a:t>
            </a:r>
            <a:endParaRPr lang="fr-FR" sz="2400" b="1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Luc BOUGE, Claire KENYON,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Jean-Michel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MULLER, Yves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ROBERT</a:t>
            </a:r>
          </a:p>
          <a:p>
            <a:pPr marL="0" lvl="2"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b="1" dirty="0">
                <a:solidFill>
                  <a:srgbClr val="3F4444"/>
                </a:solidFill>
                <a:latin typeface="Eurostile" panose="020B0504020202050204" pitchFamily="34" charset="0"/>
              </a:rPr>
              <a:t>Algorithmes en langage </a:t>
            </a:r>
            <a:r>
              <a:rPr lang="fr-FR" sz="24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 - </a:t>
            </a:r>
            <a:r>
              <a:rPr lang="fr-FR" cap="all" dirty="0" err="1">
                <a:solidFill>
                  <a:srgbClr val="3F4444"/>
                </a:solidFill>
                <a:latin typeface="Eurostile" panose="020B0504020202050204" pitchFamily="34" charset="0"/>
              </a:rPr>
              <a:t>InterEditions</a:t>
            </a:r>
            <a:r>
              <a:rPr lang="fr-FR" cap="all" dirty="0">
                <a:solidFill>
                  <a:srgbClr val="3F4444"/>
                </a:solidFill>
                <a:latin typeface="Eurostile" panose="020B0504020202050204" pitchFamily="34" charset="0"/>
              </a:rPr>
              <a:t>, </a:t>
            </a:r>
            <a:r>
              <a:rPr lang="fr-FR" cap="all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1991</a:t>
            </a:r>
            <a:endParaRPr lang="fr-FR" b="1" cap="all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C. R. SEDGEWICK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b="1" dirty="0">
                <a:solidFill>
                  <a:srgbClr val="3F4444"/>
                </a:solidFill>
                <a:latin typeface="Eurostile" panose="020B0504020202050204" pitchFamily="34" charset="0"/>
              </a:rPr>
              <a:t>Exercices et problèmes d’algorithmique -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DUNOD, 2003</a:t>
            </a:r>
            <a:endParaRPr lang="fr-FR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Bruno BAYNAT, Philippe CHRETIENNE, Claire HANEN,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Safia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 KEDAD-SIDHOUM,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Alix MUNIER-KORDON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, Christophe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PICOULEAU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Et aussi…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Références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8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194336"/>
            <a:ext cx="89472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Vous trouverez sur Google Drive, à l’adresse suivante :</a:t>
            </a:r>
            <a:endParaRPr lang="fr-FR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b="1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https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://</a:t>
            </a:r>
            <a:r>
              <a:rPr lang="fr-FR" sz="2000" b="1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goo.gl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/S7WhU1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0" lvl="2"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ressources suivantes :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 syllabus du cours</a:t>
            </a: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L’organisation du cours : programme/planning/intervenants</a:t>
            </a: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La fiche de référence du langage algorithmique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Les supports de cours à mesure que celui-ci est délivré</a:t>
            </a: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cahiers de TD et TP</a:t>
            </a:r>
          </a:p>
          <a:p>
            <a:pPr marL="457200" lvl="2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 sujet de projet lorsqu’il sera mis à disposition, vers le 1</a:t>
            </a:r>
            <a:r>
              <a:rPr lang="fr-FR" sz="2000" baseline="30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er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octobre</a:t>
            </a: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Et d’autres ressources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Ressources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Ressources pédagogiques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6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105" y="2663251"/>
            <a:ext cx="10515600" cy="120505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>INTRODUCTION DU MODULE</a:t>
            </a:r>
            <a:b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</a:br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/>
            </a:r>
            <a:b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</a:br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>Comment ça va se passer ?</a:t>
            </a:r>
            <a:endParaRPr lang="fr-FR" dirty="0">
              <a:solidFill>
                <a:srgbClr val="F1F0D8"/>
              </a:solidFill>
              <a:latin typeface="Eurostile" panose="020B0504020202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49108"/>
            <a:ext cx="12192000" cy="808892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0"/>
            <a:ext cx="1766404" cy="49992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61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20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386992"/>
            <a:ext cx="8947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latin typeface="Eurostile" panose="020B0504020202050204" pitchFamily="34" charset="0"/>
              </a:rPr>
              <a:t>Suivez les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  <a:hlinkClick r:id="rId3"/>
              </a:rPr>
              <a:t>règles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  <a:hlinkClick r:id="rId3"/>
              </a:rPr>
              <a:t>élémentaires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  <a:hlinkClick r:id="rId3"/>
              </a:rPr>
              <a:t>d’apprentissage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Respectez les consignes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de remise des travaux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N’enfreignez pas le règlement des études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Pensez aussi aux autres (vous-mêmes)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Aspirez à des études sereines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Responsabilisez-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vous</a:t>
            </a: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Impliquez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-vous</a:t>
            </a:r>
          </a:p>
          <a:p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Discipline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Discipline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Note importante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3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07273" y="2988473"/>
            <a:ext cx="1035499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0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440000"/>
            <a:ext cx="89472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Objectifs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pédagogiques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Activités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pédagogiques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des séances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Système d’évaluation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Le projet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L’équipe pédagogique</a:t>
            </a: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Références</a:t>
            </a: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Discipline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de la séance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440000"/>
            <a:ext cx="89472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Développer vos capacités d’ingénierie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Prendre de la hauteur par rapport au code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Maîtriser les principales SDD et algorithmes associés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Mieux dissocier analyse, conception et réalisation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Concevoir des solutions originales et performantes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Compléter votre maîtrise du langage C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Utilisation de types structurés avancés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Gestion dynamique de la mémoire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Savoir programmer les SDD et algorithmes associés</a:t>
            </a: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Développer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votre autonomie..</a:t>
            </a:r>
          </a:p>
          <a:p>
            <a:pPr marL="457200" lvl="2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..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au point de pouvoir réaliser un projet ambitieux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Objectifs pédagogiques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Objectifs pédagogiques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8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440000"/>
            <a:ext cx="8947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Cours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16 séances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Travaux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dirigés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11 séances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Travaux pratiques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7 séances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rojet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6 séances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Activités pédagogiques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3F4444"/>
                </a:solidFill>
                <a:latin typeface="Eurostile" panose="020B0504020202050204" pitchFamily="34" charset="0"/>
              </a:rPr>
              <a:t>Activités pédagogiques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0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440000"/>
            <a:ext cx="89472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Cours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Comprendre principes, enjeux et notions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essentielles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Comprendre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exemples de référence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Exclusivement en langage algorithmique (fiche de référence fournie)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Travaux dirigés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Apprendre à concevoir des algorithmes pour résoudre des problèmes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Exercices de difficulté croissante : trois niveaux de difficulté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Points de synthèse réguliers avec rappels importants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Traduction en C en première partie des séances de TP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Objectifs des activités pédagogiques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Objectifs des activités pédagogiques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3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8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440000"/>
            <a:ext cx="89472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Travaux pratiques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Traduction en C des algorithmes conçus en TD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Réalisation de petites applications sur le temps de la séance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Travail personnel complémentaire d’une durée équivalente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Projet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 réaliser sur deux mois par équipes de 5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Défi algorithmique avec enjeu de performance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Dimension ludique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Partie obligatoire pour la validation des acquis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Partie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libre pour libérer la créativité</a:t>
            </a:r>
          </a:p>
          <a:p>
            <a:pPr lvl="1"/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Objectifs des activités pédagogiques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Objectifs des activités pédagogiques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6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0" y="1618523"/>
            <a:ext cx="8947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Introduction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(2 séances)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De quoi est-il question, organisation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du module</a:t>
            </a: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Structures et algorithmes séquentiels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(5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séances)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Listes, piles,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files, variantes des listes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Transition (2 séances)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Récursivité,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diviser pour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régner, complexité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Structures et algorithmes arborescents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(6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séances)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AB, ABR, AVL (équilibrage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48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de cours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192001"/>
            <a:ext cx="1603217" cy="4537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47778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des séances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1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A_ALGORITHMIQUE AVANCÉE" id="{DDC2209B-5955-4D65-9045-716C43D0F373}" vid="{B1652CC7-2B1C-441D-8054-83B25516DA5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1089</Words>
  <Application>Microsoft Macintosh PowerPoint</Application>
  <PresentationFormat>Personnalisé</PresentationFormat>
  <Paragraphs>220</Paragraphs>
  <Slides>20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ALGORITHMIQUE AVANCÉE</vt:lpstr>
      <vt:lpstr>INTRODUCTION DU MODULE  Comment ça va se passer ?</vt:lpstr>
      <vt:lpstr>Note importante</vt:lpstr>
      <vt:lpstr>Plan de la séance</vt:lpstr>
      <vt:lpstr>Objectifs pédagogiques</vt:lpstr>
      <vt:lpstr>Activités pédagogiques</vt:lpstr>
      <vt:lpstr>Objectifs des activités pédagogiques</vt:lpstr>
      <vt:lpstr>Objectifs des activités pédagogiques</vt:lpstr>
      <vt:lpstr>Plan de cours</vt:lpstr>
      <vt:lpstr>Plan des TP</vt:lpstr>
      <vt:lpstr>Plan projet</vt:lpstr>
      <vt:lpstr>Système d’évaluation</vt:lpstr>
      <vt:lpstr>Système d’évaluation</vt:lpstr>
      <vt:lpstr>Le projet : ingrédients</vt:lpstr>
      <vt:lpstr>Le projet : exemples</vt:lpstr>
      <vt:lpstr>Equipe pédagogique</vt:lpstr>
      <vt:lpstr>Pour approfondir et s’entrainer</vt:lpstr>
      <vt:lpstr>Et aussi…</vt:lpstr>
      <vt:lpstr>Ressources</vt:lpstr>
      <vt:lpstr>Discipline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 AVANCÉE</dc:title>
  <dc:creator>Franck Lepoivre</dc:creator>
  <cp:lastModifiedBy>Franck Lepoivre</cp:lastModifiedBy>
  <cp:revision>108</cp:revision>
  <cp:lastPrinted>2015-09-04T23:20:12Z</cp:lastPrinted>
  <dcterms:created xsi:type="dcterms:W3CDTF">2015-09-01T17:48:13Z</dcterms:created>
  <dcterms:modified xsi:type="dcterms:W3CDTF">2016-09-08T07:07:53Z</dcterms:modified>
</cp:coreProperties>
</file>