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B2751-0B29-403A-8A6A-0F1A2535822D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A7BAC-4EEA-40D6-AB09-D15BA75CD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91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Trouvez </a:t>
            </a:r>
            <a:r>
              <a:rPr lang="fr-FR"/>
              <a:t>une</a:t>
            </a:r>
            <a:r>
              <a:rPr lang="fr-FR" baseline="0"/>
              <a:t> erreur!!!!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2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3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1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3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88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3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27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AF82-E2C9-4894-A227-32B4CEE19FF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5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LSC avec « sentinelle »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77500" lnSpcReduction="20000"/>
          </a:bodyPr>
          <a:lstStyle/>
          <a:p>
            <a:r>
              <a:rPr lang="fr-FR" sz="3200" dirty="0"/>
              <a:t>La liste n’est plus représenté par un pointeur..</a:t>
            </a:r>
          </a:p>
          <a:p>
            <a:pPr lvl="1"/>
            <a:r>
              <a:rPr lang="fr-FR" dirty="0"/>
              <a:t>L’adresse de la tête de liste</a:t>
            </a:r>
          </a:p>
          <a:p>
            <a:r>
              <a:rPr lang="fr-FR" sz="3200" dirty="0"/>
              <a:t>.. mais par un maillon sans donnée</a:t>
            </a:r>
          </a:p>
          <a:p>
            <a:r>
              <a:rPr lang="fr-FR" sz="3200" dirty="0">
                <a:sym typeface="Wingdings" pitchFamily="2" charset="2"/>
              </a:rPr>
              <a:t> </a:t>
            </a:r>
            <a:r>
              <a:rPr lang="fr-FR" sz="3200" dirty="0"/>
              <a:t>Non recommandé</a:t>
            </a:r>
          </a:p>
          <a:p>
            <a:pPr lvl="1"/>
            <a:r>
              <a:rPr lang="fr-FR" dirty="0"/>
              <a:t>Symptomatique d’une mauvaise maîtrise des pointeurs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667000" y="3962400"/>
            <a:ext cx="1260987" cy="838200"/>
            <a:chOff x="1447800" y="1600200"/>
            <a:chExt cx="1447800" cy="914400"/>
          </a:xfrm>
        </p:grpSpPr>
        <p:sp>
          <p:nvSpPr>
            <p:cNvPr id="6" name="Oval 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A</a:t>
              </a:r>
            </a:p>
          </p:txBody>
        </p:sp>
        <p:cxnSp>
          <p:nvCxnSpPr>
            <p:cNvPr id="7" name="Straight Arrow Connector 6"/>
            <p:cNvCxnSpPr>
              <a:stCxn id="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3927987" y="3962400"/>
            <a:ext cx="1260987" cy="838200"/>
            <a:chOff x="1447800" y="1600200"/>
            <a:chExt cx="1447800" cy="914400"/>
          </a:xfrm>
        </p:grpSpPr>
        <p:sp>
          <p:nvSpPr>
            <p:cNvPr id="9" name="Oval 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B</a:t>
              </a:r>
            </a:p>
          </p:txBody>
        </p:sp>
        <p:cxnSp>
          <p:nvCxnSpPr>
            <p:cNvPr id="10" name="Straight Arrow Connector 9"/>
            <p:cNvCxnSpPr>
              <a:stCxn id="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5188974" y="3962400"/>
            <a:ext cx="1260987" cy="838200"/>
            <a:chOff x="1447800" y="1600200"/>
            <a:chExt cx="1447800" cy="914400"/>
          </a:xfrm>
        </p:grpSpPr>
        <p:sp>
          <p:nvSpPr>
            <p:cNvPr id="12" name="Oval 1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D</a:t>
              </a:r>
            </a:p>
          </p:txBody>
        </p:sp>
        <p:cxnSp>
          <p:nvCxnSpPr>
            <p:cNvPr id="13" name="Straight Arrow Connector 12"/>
            <p:cNvCxnSpPr>
              <a:stCxn id="12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Multiply 13"/>
          <p:cNvSpPr/>
          <p:nvPr/>
        </p:nvSpPr>
        <p:spPr>
          <a:xfrm>
            <a:off x="6250858" y="403225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>
            <a:off x="1905000" y="42672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4038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 </a:t>
            </a:r>
            <a:r>
              <a:rPr lang="fr-FR" i="1" dirty="0"/>
              <a:t>l</a:t>
            </a:r>
            <a:r>
              <a:rPr lang="fr-FR" dirty="0"/>
              <a:t> :</a:t>
            </a:r>
          </a:p>
          <a:p>
            <a:r>
              <a:rPr lang="fr-FR" dirty="0"/>
              <a:t>adresse de maillon</a:t>
            </a:r>
          </a:p>
        </p:txBody>
      </p:sp>
      <p:grpSp>
        <p:nvGrpSpPr>
          <p:cNvPr id="11" name="Group 4"/>
          <p:cNvGrpSpPr/>
          <p:nvPr/>
        </p:nvGrpSpPr>
        <p:grpSpPr>
          <a:xfrm>
            <a:off x="2667000" y="5029200"/>
            <a:ext cx="1260987" cy="838200"/>
            <a:chOff x="1447800" y="1600200"/>
            <a:chExt cx="1447800" cy="914400"/>
          </a:xfrm>
        </p:grpSpPr>
        <p:sp>
          <p:nvSpPr>
            <p:cNvPr id="23" name="Oval 2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A</a:t>
              </a:r>
            </a:p>
          </p:txBody>
        </p:sp>
        <p:cxnSp>
          <p:nvCxnSpPr>
            <p:cNvPr id="24" name="Straight Arrow Connector 23"/>
            <p:cNvCxnSpPr>
              <a:stCxn id="2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7"/>
          <p:cNvGrpSpPr/>
          <p:nvPr/>
        </p:nvGrpSpPr>
        <p:grpSpPr>
          <a:xfrm>
            <a:off x="3927987" y="5029200"/>
            <a:ext cx="1260987" cy="838200"/>
            <a:chOff x="1447800" y="1600200"/>
            <a:chExt cx="1447800" cy="914400"/>
          </a:xfrm>
        </p:grpSpPr>
        <p:sp>
          <p:nvSpPr>
            <p:cNvPr id="26" name="Oval 2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B</a:t>
              </a:r>
            </a:p>
          </p:txBody>
        </p:sp>
        <p:cxnSp>
          <p:nvCxnSpPr>
            <p:cNvPr id="27" name="Straight Arrow Connector 26"/>
            <p:cNvCxnSpPr>
              <a:stCxn id="2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"/>
          <p:cNvGrpSpPr/>
          <p:nvPr/>
        </p:nvGrpSpPr>
        <p:grpSpPr>
          <a:xfrm>
            <a:off x="5188974" y="5029200"/>
            <a:ext cx="1260987" cy="838200"/>
            <a:chOff x="1447800" y="1600200"/>
            <a:chExt cx="1447800" cy="914400"/>
          </a:xfrm>
        </p:grpSpPr>
        <p:sp>
          <p:nvSpPr>
            <p:cNvPr id="29" name="Oval 2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D</a:t>
              </a:r>
            </a:p>
          </p:txBody>
        </p:sp>
        <p:cxnSp>
          <p:nvCxnSpPr>
            <p:cNvPr id="30" name="Straight Arrow Connector 29"/>
            <p:cNvCxnSpPr>
              <a:stCxn id="2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Multiply 30"/>
          <p:cNvSpPr/>
          <p:nvPr/>
        </p:nvSpPr>
        <p:spPr>
          <a:xfrm>
            <a:off x="6250858" y="509905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 4"/>
          <p:cNvGrpSpPr/>
          <p:nvPr/>
        </p:nvGrpSpPr>
        <p:grpSpPr>
          <a:xfrm>
            <a:off x="1371600" y="5029200"/>
            <a:ext cx="1295400" cy="838200"/>
            <a:chOff x="1447800" y="1600200"/>
            <a:chExt cx="1487311" cy="914400"/>
          </a:xfrm>
        </p:grpSpPr>
        <p:sp>
          <p:nvSpPr>
            <p:cNvPr id="33" name="Oval 3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/>
            </a:p>
          </p:txBody>
        </p:sp>
        <p:cxnSp>
          <p:nvCxnSpPr>
            <p:cNvPr id="34" name="Straight Arrow Connector 33"/>
            <p:cNvCxnSpPr>
              <a:stCxn id="33" idx="6"/>
              <a:endCxn id="23" idx="2"/>
            </p:cNvCxnSpPr>
            <p:nvPr/>
          </p:nvCxnSpPr>
          <p:spPr>
            <a:xfrm>
              <a:off x="2438400" y="2057400"/>
              <a:ext cx="496711" cy="173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0" y="5562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 </a:t>
            </a:r>
            <a:r>
              <a:rPr lang="fr-FR" i="1" dirty="0"/>
              <a:t>l</a:t>
            </a:r>
            <a:r>
              <a:rPr lang="fr-FR" dirty="0"/>
              <a:t> :</a:t>
            </a:r>
          </a:p>
          <a:p>
            <a:r>
              <a:rPr lang="fr-FR" dirty="0"/>
              <a:t>maillon sentinelle</a:t>
            </a:r>
          </a:p>
        </p:txBody>
      </p:sp>
    </p:spTree>
    <p:extLst>
      <p:ext uri="{BB962C8B-B14F-4D97-AF65-F5344CB8AC3E}">
        <p14:creationId xmlns:p14="http://schemas.microsoft.com/office/powerpoint/2010/main" val="366183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LSC linéaire vs. circulaire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/>
          </a:bodyPr>
          <a:lstStyle/>
          <a:p>
            <a:r>
              <a:rPr lang="fr-FR" sz="3200" dirty="0"/>
              <a:t>On fait pointer la queue sur la tête</a:t>
            </a:r>
          </a:p>
          <a:p>
            <a:r>
              <a:rPr lang="fr-FR" sz="3200" dirty="0"/>
              <a:t>Attention à vos algorithmes</a:t>
            </a:r>
          </a:p>
          <a:p>
            <a:pPr lvl="1"/>
            <a:r>
              <a:rPr lang="fr-FR" dirty="0"/>
              <a:t>La notion de queue (pas de successeur) disparaît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777613" y="4800600"/>
            <a:ext cx="1260987" cy="838200"/>
            <a:chOff x="1447800" y="1600200"/>
            <a:chExt cx="1447800" cy="914400"/>
          </a:xfrm>
        </p:grpSpPr>
        <p:sp>
          <p:nvSpPr>
            <p:cNvPr id="6" name="Oval 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A</a:t>
              </a:r>
            </a:p>
          </p:txBody>
        </p:sp>
        <p:cxnSp>
          <p:nvCxnSpPr>
            <p:cNvPr id="7" name="Straight Arrow Connector 6"/>
            <p:cNvCxnSpPr>
              <a:stCxn id="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4038600" y="4800600"/>
            <a:ext cx="1260987" cy="838200"/>
            <a:chOff x="1447800" y="1600200"/>
            <a:chExt cx="1447800" cy="914400"/>
          </a:xfrm>
        </p:grpSpPr>
        <p:sp>
          <p:nvSpPr>
            <p:cNvPr id="9" name="Oval 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B</a:t>
              </a:r>
            </a:p>
          </p:txBody>
        </p:sp>
        <p:cxnSp>
          <p:nvCxnSpPr>
            <p:cNvPr id="10" name="Straight Arrow Connector 9"/>
            <p:cNvCxnSpPr>
              <a:stCxn id="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299587" y="4800600"/>
            <a:ext cx="862781" cy="8382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/>
              <a:t>D</a:t>
            </a:r>
          </a:p>
        </p:txBody>
      </p:sp>
      <p:cxnSp>
        <p:nvCxnSpPr>
          <p:cNvPr id="13" name="Straight Arrow Connector 12"/>
          <p:cNvCxnSpPr>
            <a:stCxn id="12" idx="6"/>
            <a:endCxn id="6" idx="0"/>
          </p:cNvCxnSpPr>
          <p:nvPr/>
        </p:nvCxnSpPr>
        <p:spPr>
          <a:xfrm flipH="1" flipV="1">
            <a:off x="3209004" y="4800600"/>
            <a:ext cx="2953364" cy="419100"/>
          </a:xfrm>
          <a:prstGeom prst="curvedConnector4">
            <a:avLst>
              <a:gd name="adj1" fmla="val -8444"/>
              <a:gd name="adj2" fmla="val 357851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5613" y="51054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600200"/>
            <a:ext cx="79343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Mesurer une liste circulaire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39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doublement chaînée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92500" lnSpcReduction="10000"/>
          </a:bodyPr>
          <a:lstStyle/>
          <a:p>
            <a:r>
              <a:rPr lang="fr-FR" sz="3200" dirty="0"/>
              <a:t>On complète la structure de maillon</a:t>
            </a:r>
          </a:p>
          <a:p>
            <a:pPr lvl="1"/>
            <a:r>
              <a:rPr lang="fr-FR" dirty="0"/>
              <a:t>Adresse du prédécesseur</a:t>
            </a:r>
          </a:p>
          <a:p>
            <a:r>
              <a:rPr lang="fr-FR" sz="3200" dirty="0"/>
              <a:t>Bénéfice</a:t>
            </a:r>
          </a:p>
          <a:p>
            <a:pPr lvl="1"/>
            <a:r>
              <a:rPr lang="fr-FR" dirty="0"/>
              <a:t>Possibilité de parcours dans les deux sens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52600" y="4533900"/>
            <a:ext cx="2057400" cy="876299"/>
            <a:chOff x="135467" y="1641764"/>
            <a:chExt cx="2362201" cy="955963"/>
          </a:xfrm>
        </p:grpSpPr>
        <p:sp>
          <p:nvSpPr>
            <p:cNvPr id="15" name="Oval 14"/>
            <p:cNvSpPr/>
            <p:nvPr/>
          </p:nvSpPr>
          <p:spPr>
            <a:xfrm>
              <a:off x="135467" y="1683327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A</a:t>
              </a:r>
            </a:p>
          </p:txBody>
        </p:sp>
        <p:cxnSp>
          <p:nvCxnSpPr>
            <p:cNvPr id="16" name="Straight Arrow Connector 15"/>
            <p:cNvCxnSpPr>
              <a:stCxn id="15" idx="6"/>
              <a:endCxn id="19" idx="2"/>
            </p:cNvCxnSpPr>
            <p:nvPr/>
          </p:nvCxnSpPr>
          <p:spPr>
            <a:xfrm flipV="1">
              <a:off x="1126067" y="1641764"/>
              <a:ext cx="1371601" cy="498763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3810000" y="4114800"/>
            <a:ext cx="1607574" cy="838200"/>
            <a:chOff x="1049867" y="1184564"/>
            <a:chExt cx="1845734" cy="914400"/>
          </a:xfrm>
        </p:grpSpPr>
        <p:sp>
          <p:nvSpPr>
            <p:cNvPr id="19" name="Oval 18"/>
            <p:cNvSpPr/>
            <p:nvPr/>
          </p:nvSpPr>
          <p:spPr>
            <a:xfrm>
              <a:off x="1049867" y="1184564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B</a:t>
              </a:r>
            </a:p>
          </p:txBody>
        </p:sp>
        <p:cxnSp>
          <p:nvCxnSpPr>
            <p:cNvPr id="20" name="Straight Arrow Connector 19"/>
            <p:cNvCxnSpPr>
              <a:stCxn id="19" idx="6"/>
              <a:endCxn id="22" idx="2"/>
            </p:cNvCxnSpPr>
            <p:nvPr/>
          </p:nvCxnSpPr>
          <p:spPr>
            <a:xfrm>
              <a:off x="2040467" y="1641764"/>
              <a:ext cx="855134" cy="415636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0"/>
          <p:cNvGrpSpPr/>
          <p:nvPr/>
        </p:nvGrpSpPr>
        <p:grpSpPr>
          <a:xfrm>
            <a:off x="5417574" y="4495800"/>
            <a:ext cx="2025145" cy="838200"/>
            <a:chOff x="1447800" y="1600200"/>
            <a:chExt cx="2325167" cy="914400"/>
          </a:xfrm>
        </p:grpSpPr>
        <p:sp>
          <p:nvSpPr>
            <p:cNvPr id="22" name="Oval 2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D</a:t>
              </a:r>
            </a:p>
          </p:txBody>
        </p:sp>
        <p:cxnSp>
          <p:nvCxnSpPr>
            <p:cNvPr id="23" name="Straight Arrow Connector 22"/>
            <p:cNvCxnSpPr>
              <a:stCxn id="22" idx="6"/>
              <a:endCxn id="24" idx="0"/>
            </p:cNvCxnSpPr>
            <p:nvPr/>
          </p:nvCxnSpPr>
          <p:spPr>
            <a:xfrm>
              <a:off x="2438401" y="2057400"/>
              <a:ext cx="1334566" cy="224577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Multiply 23"/>
          <p:cNvSpPr/>
          <p:nvPr/>
        </p:nvSpPr>
        <p:spPr>
          <a:xfrm>
            <a:off x="7315200" y="49530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0600" y="48768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2"/>
          <p:cNvCxnSpPr/>
          <p:nvPr/>
        </p:nvCxnSpPr>
        <p:spPr>
          <a:xfrm rot="10800000">
            <a:off x="4672782" y="4533900"/>
            <a:ext cx="744793" cy="381000"/>
          </a:xfrm>
          <a:prstGeom prst="curvedConnector3">
            <a:avLst>
              <a:gd name="adj1" fmla="val 93249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5"/>
          <p:cNvCxnSpPr/>
          <p:nvPr/>
        </p:nvCxnSpPr>
        <p:spPr>
          <a:xfrm rot="10800000" flipV="1">
            <a:off x="2615382" y="4533900"/>
            <a:ext cx="1194619" cy="457200"/>
          </a:xfrm>
          <a:prstGeom prst="curvedConnector3">
            <a:avLst>
              <a:gd name="adj1" fmla="val 72615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5"/>
          <p:cNvCxnSpPr>
            <a:stCxn id="15" idx="2"/>
            <a:endCxn id="47" idx="2"/>
          </p:cNvCxnSpPr>
          <p:nvPr/>
        </p:nvCxnSpPr>
        <p:spPr>
          <a:xfrm rot="10800000" flipV="1">
            <a:off x="1013024" y="4991098"/>
            <a:ext cx="739577" cy="721239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y 46"/>
          <p:cNvSpPr/>
          <p:nvPr/>
        </p:nvSpPr>
        <p:spPr>
          <a:xfrm>
            <a:off x="609600" y="51816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1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d’un maillon de LDC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langage algorithmique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/>
              <a:t>Exemple de traduction en C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maillon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{</a:t>
            </a:r>
            <a:endParaRPr lang="fr-FR" sz="1800" dirty="0"/>
          </a:p>
          <a:p>
            <a:pPr>
              <a:buNone/>
            </a:pPr>
            <a:r>
              <a:rPr lang="en-US" sz="1800" dirty="0"/>
              <a:t>  T info;</a:t>
            </a:r>
            <a:endParaRPr lang="fr-FR" sz="1800" dirty="0"/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maillon</a:t>
            </a:r>
            <a:r>
              <a:rPr lang="en-US" sz="1800" dirty="0"/>
              <a:t> *</a:t>
            </a:r>
            <a:r>
              <a:rPr lang="en-US" sz="1800" dirty="0" err="1"/>
              <a:t>succ</a:t>
            </a:r>
            <a:r>
              <a:rPr lang="en-US" sz="1800" dirty="0"/>
              <a:t>, *</a:t>
            </a:r>
            <a:r>
              <a:rPr lang="en-US" sz="1800" dirty="0" err="1"/>
              <a:t>prec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} </a:t>
            </a:r>
            <a:r>
              <a:rPr lang="en-US" sz="1800" dirty="0" err="1"/>
              <a:t>maillon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maillon</a:t>
            </a:r>
            <a:r>
              <a:rPr lang="en-US" sz="1800" dirty="0"/>
              <a:t> *</a:t>
            </a:r>
            <a:r>
              <a:rPr lang="en-US" sz="1800" dirty="0" err="1"/>
              <a:t>liste</a:t>
            </a:r>
            <a:r>
              <a:rPr lang="en-US" sz="1800" dirty="0"/>
              <a:t>;</a:t>
            </a:r>
          </a:p>
          <a:p>
            <a:pPr>
              <a:buNone/>
            </a:pPr>
            <a:endParaRPr lang="fr-FR" sz="1800" dirty="0"/>
          </a:p>
        </p:txBody>
      </p:sp>
      <p:grpSp>
        <p:nvGrpSpPr>
          <p:cNvPr id="3" name="Group 27"/>
          <p:cNvGrpSpPr/>
          <p:nvPr/>
        </p:nvGrpSpPr>
        <p:grpSpPr>
          <a:xfrm>
            <a:off x="3429000" y="4953000"/>
            <a:ext cx="1447800" cy="914400"/>
            <a:chOff x="1447800" y="1600200"/>
            <a:chExt cx="1447800" cy="914400"/>
          </a:xfrm>
        </p:grpSpPr>
        <p:sp>
          <p:nvSpPr>
            <p:cNvPr id="13" name="Oval 1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/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3" idx="2"/>
          </p:cNvCxnSpPr>
          <p:nvPr/>
        </p:nvCxnSpPr>
        <p:spPr>
          <a:xfrm rot="10800000">
            <a:off x="2971800" y="54102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71800"/>
            <a:ext cx="45225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29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d’un maillon de LDC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langage algorithmique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/>
              <a:t>Exemple de traduction en C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maillon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{</a:t>
            </a:r>
            <a:endParaRPr lang="fr-FR" sz="1800" dirty="0"/>
          </a:p>
          <a:p>
            <a:pPr>
              <a:buNone/>
            </a:pPr>
            <a:r>
              <a:rPr lang="en-US" sz="1800" dirty="0"/>
              <a:t>  T info;</a:t>
            </a:r>
            <a:endParaRPr lang="fr-FR" sz="1800" dirty="0"/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maillon</a:t>
            </a:r>
            <a:r>
              <a:rPr lang="en-US" sz="1800" dirty="0"/>
              <a:t> *</a:t>
            </a:r>
            <a:r>
              <a:rPr lang="en-US" sz="1800" dirty="0" err="1"/>
              <a:t>succ</a:t>
            </a:r>
            <a:r>
              <a:rPr lang="en-US" sz="1800" dirty="0"/>
              <a:t>, *</a:t>
            </a:r>
            <a:r>
              <a:rPr lang="en-US" sz="1800" dirty="0" err="1"/>
              <a:t>prec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} </a:t>
            </a:r>
            <a:r>
              <a:rPr lang="en-US" sz="1800" dirty="0" err="1"/>
              <a:t>maillon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maillon</a:t>
            </a:r>
            <a:r>
              <a:rPr lang="en-US" sz="1800" dirty="0"/>
              <a:t> *</a:t>
            </a:r>
            <a:r>
              <a:rPr lang="en-US" sz="1800" dirty="0" err="1"/>
              <a:t>liste</a:t>
            </a:r>
            <a:r>
              <a:rPr lang="en-US" sz="1800" dirty="0"/>
              <a:t>;</a:t>
            </a:r>
          </a:p>
          <a:p>
            <a:pPr>
              <a:buNone/>
            </a:pPr>
            <a:endParaRPr lang="fr-FR" sz="1800" dirty="0"/>
          </a:p>
        </p:txBody>
      </p:sp>
      <p:grpSp>
        <p:nvGrpSpPr>
          <p:cNvPr id="3" name="Group 27"/>
          <p:cNvGrpSpPr/>
          <p:nvPr/>
        </p:nvGrpSpPr>
        <p:grpSpPr>
          <a:xfrm>
            <a:off x="3429000" y="4953000"/>
            <a:ext cx="1447800" cy="914400"/>
            <a:chOff x="1447800" y="1600200"/>
            <a:chExt cx="1447800" cy="914400"/>
          </a:xfrm>
        </p:grpSpPr>
        <p:sp>
          <p:nvSpPr>
            <p:cNvPr id="13" name="Oval 1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/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3" idx="2"/>
          </p:cNvCxnSpPr>
          <p:nvPr/>
        </p:nvCxnSpPr>
        <p:spPr>
          <a:xfrm rot="10800000">
            <a:off x="2971800" y="54102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71800"/>
            <a:ext cx="45225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29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05025"/>
            <a:ext cx="79248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Afficher une LDC de la fin au début</a:t>
            </a:r>
            <a:br>
              <a:rPr lang="fr-FR" dirty="0"/>
            </a:br>
            <a:r>
              <a:rPr lang="fr-FR" dirty="0"/>
              <a:t>(</a:t>
            </a:r>
            <a:r>
              <a:rPr lang="fr-FR" u="sng"/>
              <a:t>Trouver l’erreur</a:t>
            </a:r>
            <a:r>
              <a:rPr lang="fr-FR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0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2333625"/>
            <a:ext cx="7934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Afficher une LDC de la fin au début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67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215</Words>
  <Application>Microsoft Office PowerPoint</Application>
  <PresentationFormat>Affichage à l'écran (4:3)</PresentationFormat>
  <Paragraphs>64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LSC avec « sentinelle »</vt:lpstr>
      <vt:lpstr>LSC linéaire vs. circulaire</vt:lpstr>
      <vt:lpstr>Mesurer une liste circulaire</vt:lpstr>
      <vt:lpstr>Liste doublement chaînée</vt:lpstr>
      <vt:lpstr>Définition d’un maillon de LDC</vt:lpstr>
      <vt:lpstr>Définition d’un maillon de LDC</vt:lpstr>
      <vt:lpstr>Afficher une LDC de la fin au début (Trouver l’erreur)</vt:lpstr>
      <vt:lpstr>Afficher une LDC de la fin au début</vt:lpstr>
    </vt:vector>
  </TitlesOfParts>
  <Company>EFREI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avec « sentinelle »</dc:title>
  <dc:creator>Helen Kassel</dc:creator>
  <cp:lastModifiedBy>Alex</cp:lastModifiedBy>
  <cp:revision>4</cp:revision>
  <dcterms:created xsi:type="dcterms:W3CDTF">2012-10-16T09:40:36Z</dcterms:created>
  <dcterms:modified xsi:type="dcterms:W3CDTF">2018-09-25T21:57:37Z</dcterms:modified>
</cp:coreProperties>
</file>