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1" r:id="rId50"/>
    <p:sldId id="310" r:id="rId51"/>
    <p:sldId id="312" r:id="rId52"/>
    <p:sldId id="313" r:id="rId53"/>
    <p:sldId id="314" r:id="rId54"/>
    <p:sldId id="315" r:id="rId55"/>
    <p:sldId id="316" r:id="rId56"/>
    <p:sldId id="318" r:id="rId57"/>
    <p:sldId id="317" r:id="rId58"/>
    <p:sldId id="319" r:id="rId59"/>
    <p:sldId id="320" r:id="rId60"/>
    <p:sldId id="321" r:id="rId61"/>
    <p:sldId id="322" r:id="rId62"/>
    <p:sldId id="323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5" r:id="rId73"/>
    <p:sldId id="336" r:id="rId74"/>
    <p:sldId id="337" r:id="rId75"/>
    <p:sldId id="338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19"/>
    <a:srgbClr val="51D1ED"/>
    <a:srgbClr val="95CB15"/>
    <a:srgbClr val="3F4444"/>
    <a:srgbClr val="F1F0D8"/>
    <a:srgbClr val="63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1" autoAdjust="0"/>
    <p:restoredTop sz="94660"/>
  </p:normalViewPr>
  <p:slideViewPr>
    <p:cSldViewPr snapToGrid="0">
      <p:cViewPr>
        <p:scale>
          <a:sx n="150" d="100"/>
          <a:sy n="150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3650E-7026-4D66-809B-9AD4E40A1C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1A75D3-F6F8-47C7-B08B-77511B98AEFA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48B9E8F4-4B0E-408A-8F7B-C7945CAA4614}" type="parTrans" cxnId="{077F1A66-A701-436A-B8D1-41D347F730C4}">
      <dgm:prSet/>
      <dgm:spPr/>
      <dgm:t>
        <a:bodyPr/>
        <a:lstStyle/>
        <a:p>
          <a:endParaRPr lang="fr-FR"/>
        </a:p>
      </dgm:t>
    </dgm:pt>
    <dgm:pt modelId="{7F980664-CD2E-489F-8731-5B87374D05F3}" type="sibTrans" cxnId="{077F1A66-A701-436A-B8D1-41D347F730C4}">
      <dgm:prSet/>
      <dgm:spPr/>
      <dgm:t>
        <a:bodyPr/>
        <a:lstStyle/>
        <a:p>
          <a:endParaRPr lang="fr-FR"/>
        </a:p>
      </dgm:t>
    </dgm:pt>
    <dgm:pt modelId="{B90041DF-0EDC-45C5-8986-C9406612BABC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3D0AD64F-6ACD-4296-BEBB-11759AC048FC}" type="parTrans" cxnId="{C04F9945-718D-451B-82C3-B270886442A5}">
      <dgm:prSet/>
      <dgm:spPr/>
      <dgm:t>
        <a:bodyPr/>
        <a:lstStyle/>
        <a:p>
          <a:endParaRPr lang="fr-FR"/>
        </a:p>
      </dgm:t>
    </dgm:pt>
    <dgm:pt modelId="{E00418AB-4EE2-4486-89B1-DCB459B9D40C}" type="sibTrans" cxnId="{C04F9945-718D-451B-82C3-B270886442A5}">
      <dgm:prSet/>
      <dgm:spPr/>
      <dgm:t>
        <a:bodyPr/>
        <a:lstStyle/>
        <a:p>
          <a:endParaRPr lang="fr-FR"/>
        </a:p>
      </dgm:t>
    </dgm:pt>
    <dgm:pt modelId="{9FF56AA0-479C-44EF-B169-B1B1A0825F4F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E9F6289C-4843-4FF6-9CBC-C01E8253C8B9}" type="parTrans" cxnId="{A17666E6-2CCA-4CA6-83D9-8B8145820D6A}">
      <dgm:prSet/>
      <dgm:spPr/>
      <dgm:t>
        <a:bodyPr/>
        <a:lstStyle/>
        <a:p>
          <a:endParaRPr lang="fr-FR"/>
        </a:p>
      </dgm:t>
    </dgm:pt>
    <dgm:pt modelId="{A4B463BE-7ED5-42F8-BB6B-14F19F9AE958}" type="sibTrans" cxnId="{A17666E6-2CCA-4CA6-83D9-8B8145820D6A}">
      <dgm:prSet/>
      <dgm:spPr/>
      <dgm:t>
        <a:bodyPr/>
        <a:lstStyle/>
        <a:p>
          <a:endParaRPr lang="fr-FR"/>
        </a:p>
      </dgm:t>
    </dgm:pt>
    <dgm:pt modelId="{D1788420-A380-4838-BFEC-C188B92FD04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8229286-4917-4E30-B200-F57E4843C934}" type="parTrans" cxnId="{6D299BDE-54FA-49A3-B73D-E22A4CA03F30}">
      <dgm:prSet/>
      <dgm:spPr/>
      <dgm:t>
        <a:bodyPr/>
        <a:lstStyle/>
        <a:p>
          <a:endParaRPr lang="fr-FR"/>
        </a:p>
      </dgm:t>
    </dgm:pt>
    <dgm:pt modelId="{4391891D-47A4-4961-86B2-47C244901F05}" type="sibTrans" cxnId="{6D299BDE-54FA-49A3-B73D-E22A4CA03F30}">
      <dgm:prSet/>
      <dgm:spPr/>
      <dgm:t>
        <a:bodyPr/>
        <a:lstStyle/>
        <a:p>
          <a:endParaRPr lang="fr-FR"/>
        </a:p>
      </dgm:t>
    </dgm:pt>
    <dgm:pt modelId="{DA8CB95F-0F5B-407C-ABDF-2813AAA30067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AFD05C6C-762C-4F37-B2A5-8DEF02F8FD39}" type="parTrans" cxnId="{69DF3FAB-DB4E-4B6A-B064-514EB1F1E5B6}">
      <dgm:prSet/>
      <dgm:spPr/>
      <dgm:t>
        <a:bodyPr/>
        <a:lstStyle/>
        <a:p>
          <a:endParaRPr lang="fr-FR"/>
        </a:p>
      </dgm:t>
    </dgm:pt>
    <dgm:pt modelId="{41E9F716-10C6-4A83-AFDE-EAF2433E7B7B}" type="sibTrans" cxnId="{69DF3FAB-DB4E-4B6A-B064-514EB1F1E5B6}">
      <dgm:prSet/>
      <dgm:spPr/>
      <dgm:t>
        <a:bodyPr/>
        <a:lstStyle/>
        <a:p>
          <a:endParaRPr lang="fr-FR"/>
        </a:p>
      </dgm:t>
    </dgm:pt>
    <dgm:pt modelId="{6B352037-BC75-40D7-90D1-195C53CD1089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5F940B49-2B29-456A-BC89-F4A353C4E4C6}" type="parTrans" cxnId="{72706AAC-4C3E-46EE-BFDE-A82E60644E97}">
      <dgm:prSet/>
      <dgm:spPr/>
      <dgm:t>
        <a:bodyPr/>
        <a:lstStyle/>
        <a:p>
          <a:endParaRPr lang="fr-FR"/>
        </a:p>
      </dgm:t>
    </dgm:pt>
    <dgm:pt modelId="{125DF562-12DF-418B-94CB-F20A35982CC0}" type="sibTrans" cxnId="{72706AAC-4C3E-46EE-BFDE-A82E60644E97}">
      <dgm:prSet/>
      <dgm:spPr/>
      <dgm:t>
        <a:bodyPr/>
        <a:lstStyle/>
        <a:p>
          <a:endParaRPr lang="fr-FR"/>
        </a:p>
      </dgm:t>
    </dgm:pt>
    <dgm:pt modelId="{30109649-F9E8-444D-B7AC-EE1D14C1D833}" type="pres">
      <dgm:prSet presAssocID="{8143650E-7026-4D66-809B-9AD4E40A1C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DA1292E-B0E5-4ECC-9036-C9363CED2BFA}" type="pres">
      <dgm:prSet presAssocID="{671A75D3-F6F8-47C7-B08B-77511B98AEFA}" presName="hierRoot1" presStyleCnt="0"/>
      <dgm:spPr/>
    </dgm:pt>
    <dgm:pt modelId="{41324123-C674-48AC-A806-79A53E04DF0C}" type="pres">
      <dgm:prSet presAssocID="{671A75D3-F6F8-47C7-B08B-77511B98AEFA}" presName="composite" presStyleCnt="0"/>
      <dgm:spPr/>
    </dgm:pt>
    <dgm:pt modelId="{B9EE6FC8-7E25-42AC-9F4E-B0A61E513E99}" type="pres">
      <dgm:prSet presAssocID="{671A75D3-F6F8-47C7-B08B-77511B98AEFA}" presName="background" presStyleLbl="node0" presStyleIdx="0" presStyleCnt="1"/>
      <dgm:spPr/>
    </dgm:pt>
    <dgm:pt modelId="{D80760FB-93B6-46B2-A081-A6CC54AB9D62}" type="pres">
      <dgm:prSet presAssocID="{671A75D3-F6F8-47C7-B08B-77511B98AEF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5BBE28-15A7-4239-A98F-077E8B70D50C}" type="pres">
      <dgm:prSet presAssocID="{671A75D3-F6F8-47C7-B08B-77511B98AEFA}" presName="hierChild2" presStyleCnt="0"/>
      <dgm:spPr/>
    </dgm:pt>
    <dgm:pt modelId="{73CF614B-23BF-4925-A117-71A481C85015}" type="pres">
      <dgm:prSet presAssocID="{3D0AD64F-6ACD-4296-BEBB-11759AC048FC}" presName="Name10" presStyleLbl="parChTrans1D2" presStyleIdx="0" presStyleCnt="2"/>
      <dgm:spPr/>
      <dgm:t>
        <a:bodyPr/>
        <a:lstStyle/>
        <a:p>
          <a:endParaRPr lang="fr-FR"/>
        </a:p>
      </dgm:t>
    </dgm:pt>
    <dgm:pt modelId="{07A9AD77-37AE-4103-97CA-9FE830C9E1E1}" type="pres">
      <dgm:prSet presAssocID="{B90041DF-0EDC-45C5-8986-C9406612BABC}" presName="hierRoot2" presStyleCnt="0"/>
      <dgm:spPr/>
    </dgm:pt>
    <dgm:pt modelId="{DE977EC8-B555-47C6-8E33-24BF73F04D00}" type="pres">
      <dgm:prSet presAssocID="{B90041DF-0EDC-45C5-8986-C9406612BABC}" presName="composite2" presStyleCnt="0"/>
      <dgm:spPr/>
    </dgm:pt>
    <dgm:pt modelId="{B6A8DD19-64EE-4511-BF29-19D2673643F3}" type="pres">
      <dgm:prSet presAssocID="{B90041DF-0EDC-45C5-8986-C9406612BABC}" presName="background2" presStyleLbl="node2" presStyleIdx="0" presStyleCnt="2"/>
      <dgm:spPr/>
    </dgm:pt>
    <dgm:pt modelId="{774F2829-3F22-4E7A-91CB-F1A9A42E1377}" type="pres">
      <dgm:prSet presAssocID="{B90041DF-0EDC-45C5-8986-C9406612BAB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1E903A-6056-441A-A67A-F72850D0EB93}" type="pres">
      <dgm:prSet presAssocID="{B90041DF-0EDC-45C5-8986-C9406612BABC}" presName="hierChild3" presStyleCnt="0"/>
      <dgm:spPr/>
    </dgm:pt>
    <dgm:pt modelId="{68B6E6C2-0B4A-49E9-BBD4-E073D0F9E73C}" type="pres">
      <dgm:prSet presAssocID="{E9F6289C-4843-4FF6-9CBC-C01E8253C8B9}" presName="Name17" presStyleLbl="parChTrans1D3" presStyleIdx="0" presStyleCnt="3"/>
      <dgm:spPr/>
      <dgm:t>
        <a:bodyPr/>
        <a:lstStyle/>
        <a:p>
          <a:endParaRPr lang="fr-FR"/>
        </a:p>
      </dgm:t>
    </dgm:pt>
    <dgm:pt modelId="{37CAD275-1FD5-447B-A715-57D0CCDAD3FF}" type="pres">
      <dgm:prSet presAssocID="{9FF56AA0-479C-44EF-B169-B1B1A0825F4F}" presName="hierRoot3" presStyleCnt="0"/>
      <dgm:spPr/>
    </dgm:pt>
    <dgm:pt modelId="{30D8DE75-8D2C-4F61-8BBA-FC4CE9EDCF94}" type="pres">
      <dgm:prSet presAssocID="{9FF56AA0-479C-44EF-B169-B1B1A0825F4F}" presName="composite3" presStyleCnt="0"/>
      <dgm:spPr/>
    </dgm:pt>
    <dgm:pt modelId="{D9D8DF5F-CB0F-465C-B4AB-EF819D435E52}" type="pres">
      <dgm:prSet presAssocID="{9FF56AA0-479C-44EF-B169-B1B1A0825F4F}" presName="background3" presStyleLbl="node3" presStyleIdx="0" presStyleCnt="3"/>
      <dgm:spPr/>
    </dgm:pt>
    <dgm:pt modelId="{2CE0C822-4221-409C-BFFD-038A6659A68A}" type="pres">
      <dgm:prSet presAssocID="{9FF56AA0-479C-44EF-B169-B1B1A0825F4F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534E1D-C057-481B-AA21-C3D3E9F34C42}" type="pres">
      <dgm:prSet presAssocID="{9FF56AA0-479C-44EF-B169-B1B1A0825F4F}" presName="hierChild4" presStyleCnt="0"/>
      <dgm:spPr/>
    </dgm:pt>
    <dgm:pt modelId="{44AF8279-6B67-45EA-A21B-F7253D080355}" type="pres">
      <dgm:prSet presAssocID="{38229286-4917-4E30-B200-F57E4843C934}" presName="Name17" presStyleLbl="parChTrans1D3" presStyleIdx="1" presStyleCnt="3"/>
      <dgm:spPr/>
      <dgm:t>
        <a:bodyPr/>
        <a:lstStyle/>
        <a:p>
          <a:endParaRPr lang="fr-FR"/>
        </a:p>
      </dgm:t>
    </dgm:pt>
    <dgm:pt modelId="{BA2A355B-29EA-48CD-95D9-9D1872C811AA}" type="pres">
      <dgm:prSet presAssocID="{D1788420-A380-4838-BFEC-C188B92FD040}" presName="hierRoot3" presStyleCnt="0"/>
      <dgm:spPr/>
    </dgm:pt>
    <dgm:pt modelId="{2CB18CDA-BC83-4FEC-BDD2-99D1C9F7EE20}" type="pres">
      <dgm:prSet presAssocID="{D1788420-A380-4838-BFEC-C188B92FD040}" presName="composite3" presStyleCnt="0"/>
      <dgm:spPr/>
    </dgm:pt>
    <dgm:pt modelId="{DC5DEC09-D3EC-4ADB-BB4A-8DB7BF4CF7FD}" type="pres">
      <dgm:prSet presAssocID="{D1788420-A380-4838-BFEC-C188B92FD040}" presName="background3" presStyleLbl="node3" presStyleIdx="1" presStyleCnt="3"/>
      <dgm:spPr/>
    </dgm:pt>
    <dgm:pt modelId="{F94B6EA1-354B-496F-96EE-1346A28831FC}" type="pres">
      <dgm:prSet presAssocID="{D1788420-A380-4838-BFEC-C188B92FD04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2210B6-36C8-4D9A-8B0E-4318763095F6}" type="pres">
      <dgm:prSet presAssocID="{D1788420-A380-4838-BFEC-C188B92FD040}" presName="hierChild4" presStyleCnt="0"/>
      <dgm:spPr/>
    </dgm:pt>
    <dgm:pt modelId="{73320F4F-0C43-4455-A4F7-57C22F1FF6BA}" type="pres">
      <dgm:prSet presAssocID="{AFD05C6C-762C-4F37-B2A5-8DEF02F8FD39}" presName="Name10" presStyleLbl="parChTrans1D2" presStyleIdx="1" presStyleCnt="2"/>
      <dgm:spPr/>
      <dgm:t>
        <a:bodyPr/>
        <a:lstStyle/>
        <a:p>
          <a:endParaRPr lang="fr-FR"/>
        </a:p>
      </dgm:t>
    </dgm:pt>
    <dgm:pt modelId="{002A8464-26EA-4E1F-B841-F1C7C4464D66}" type="pres">
      <dgm:prSet presAssocID="{DA8CB95F-0F5B-407C-ABDF-2813AAA30067}" presName="hierRoot2" presStyleCnt="0"/>
      <dgm:spPr/>
    </dgm:pt>
    <dgm:pt modelId="{16CA7DFE-9E0A-4612-8711-5FD34820EBDF}" type="pres">
      <dgm:prSet presAssocID="{DA8CB95F-0F5B-407C-ABDF-2813AAA30067}" presName="composite2" presStyleCnt="0"/>
      <dgm:spPr/>
    </dgm:pt>
    <dgm:pt modelId="{A11C0179-8611-4E2A-B046-E9CA15BBA503}" type="pres">
      <dgm:prSet presAssocID="{DA8CB95F-0F5B-407C-ABDF-2813AAA30067}" presName="background2" presStyleLbl="node2" presStyleIdx="1" presStyleCnt="2"/>
      <dgm:spPr/>
    </dgm:pt>
    <dgm:pt modelId="{717ADBEB-2661-46FF-AC93-785C9DA1F508}" type="pres">
      <dgm:prSet presAssocID="{DA8CB95F-0F5B-407C-ABDF-2813AAA3006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6A8DE43-DFFA-430B-B703-B405B7EA9AFB}" type="pres">
      <dgm:prSet presAssocID="{DA8CB95F-0F5B-407C-ABDF-2813AAA30067}" presName="hierChild3" presStyleCnt="0"/>
      <dgm:spPr/>
    </dgm:pt>
    <dgm:pt modelId="{DCA36931-4685-4103-8D48-ADE629AA3051}" type="pres">
      <dgm:prSet presAssocID="{5F940B49-2B29-456A-BC89-F4A353C4E4C6}" presName="Name17" presStyleLbl="parChTrans1D3" presStyleIdx="2" presStyleCnt="3"/>
      <dgm:spPr/>
      <dgm:t>
        <a:bodyPr/>
        <a:lstStyle/>
        <a:p>
          <a:endParaRPr lang="fr-FR"/>
        </a:p>
      </dgm:t>
    </dgm:pt>
    <dgm:pt modelId="{32AF7A1C-DDFA-41CA-8035-CE7561F38286}" type="pres">
      <dgm:prSet presAssocID="{6B352037-BC75-40D7-90D1-195C53CD1089}" presName="hierRoot3" presStyleCnt="0"/>
      <dgm:spPr/>
    </dgm:pt>
    <dgm:pt modelId="{4ECE3D4A-2D41-4195-8A78-03531E490E63}" type="pres">
      <dgm:prSet presAssocID="{6B352037-BC75-40D7-90D1-195C53CD1089}" presName="composite3" presStyleCnt="0"/>
      <dgm:spPr/>
    </dgm:pt>
    <dgm:pt modelId="{A50C903A-BF18-4A11-B340-48E26ED59265}" type="pres">
      <dgm:prSet presAssocID="{6B352037-BC75-40D7-90D1-195C53CD1089}" presName="background3" presStyleLbl="node3" presStyleIdx="2" presStyleCnt="3"/>
      <dgm:spPr/>
    </dgm:pt>
    <dgm:pt modelId="{54ABB78F-56A2-4553-9B42-5E30829D7F5A}" type="pres">
      <dgm:prSet presAssocID="{6B352037-BC75-40D7-90D1-195C53CD1089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6203604-442F-49E2-897D-A6C662CB22D6}" type="pres">
      <dgm:prSet presAssocID="{6B352037-BC75-40D7-90D1-195C53CD1089}" presName="hierChild4" presStyleCnt="0"/>
      <dgm:spPr/>
    </dgm:pt>
  </dgm:ptLst>
  <dgm:cxnLst>
    <dgm:cxn modelId="{EDA5EE19-1312-EA4F-A27E-82B163019F3E}" type="presOf" srcId="{E9F6289C-4843-4FF6-9CBC-C01E8253C8B9}" destId="{68B6E6C2-0B4A-49E9-BBD4-E073D0F9E73C}" srcOrd="0" destOrd="0" presId="urn:microsoft.com/office/officeart/2005/8/layout/hierarchy1"/>
    <dgm:cxn modelId="{7E82F5E9-3095-4648-A7BF-CDCDFB21EFFC}" type="presOf" srcId="{D1788420-A380-4838-BFEC-C188B92FD040}" destId="{F94B6EA1-354B-496F-96EE-1346A28831FC}" srcOrd="0" destOrd="0" presId="urn:microsoft.com/office/officeart/2005/8/layout/hierarchy1"/>
    <dgm:cxn modelId="{65C6F305-AFF8-C943-98BD-35FFB8199587}" type="presOf" srcId="{8143650E-7026-4D66-809B-9AD4E40A1CC1}" destId="{30109649-F9E8-444D-B7AC-EE1D14C1D833}" srcOrd="0" destOrd="0" presId="urn:microsoft.com/office/officeart/2005/8/layout/hierarchy1"/>
    <dgm:cxn modelId="{077F1A66-A701-436A-B8D1-41D347F730C4}" srcId="{8143650E-7026-4D66-809B-9AD4E40A1CC1}" destId="{671A75D3-F6F8-47C7-B08B-77511B98AEFA}" srcOrd="0" destOrd="0" parTransId="{48B9E8F4-4B0E-408A-8F7B-C7945CAA4614}" sibTransId="{7F980664-CD2E-489F-8731-5B87374D05F3}"/>
    <dgm:cxn modelId="{1856D007-9B1D-B94D-A490-FAC7FF51C68C}" type="presOf" srcId="{6B352037-BC75-40D7-90D1-195C53CD1089}" destId="{54ABB78F-56A2-4553-9B42-5E30829D7F5A}" srcOrd="0" destOrd="0" presId="urn:microsoft.com/office/officeart/2005/8/layout/hierarchy1"/>
    <dgm:cxn modelId="{85732CE2-DEF4-8741-B9FB-8B819BCF8A0D}" type="presOf" srcId="{AFD05C6C-762C-4F37-B2A5-8DEF02F8FD39}" destId="{73320F4F-0C43-4455-A4F7-57C22F1FF6BA}" srcOrd="0" destOrd="0" presId="urn:microsoft.com/office/officeart/2005/8/layout/hierarchy1"/>
    <dgm:cxn modelId="{15747E02-40B0-FA4D-8661-16770F9D4043}" type="presOf" srcId="{9FF56AA0-479C-44EF-B169-B1B1A0825F4F}" destId="{2CE0C822-4221-409C-BFFD-038A6659A68A}" srcOrd="0" destOrd="0" presId="urn:microsoft.com/office/officeart/2005/8/layout/hierarchy1"/>
    <dgm:cxn modelId="{34E53F4E-9627-274A-9510-F94492E40A7A}" type="presOf" srcId="{DA8CB95F-0F5B-407C-ABDF-2813AAA30067}" destId="{717ADBEB-2661-46FF-AC93-785C9DA1F508}" srcOrd="0" destOrd="0" presId="urn:microsoft.com/office/officeart/2005/8/layout/hierarchy1"/>
    <dgm:cxn modelId="{72706AAC-4C3E-46EE-BFDE-A82E60644E97}" srcId="{DA8CB95F-0F5B-407C-ABDF-2813AAA30067}" destId="{6B352037-BC75-40D7-90D1-195C53CD1089}" srcOrd="0" destOrd="0" parTransId="{5F940B49-2B29-456A-BC89-F4A353C4E4C6}" sibTransId="{125DF562-12DF-418B-94CB-F20A35982CC0}"/>
    <dgm:cxn modelId="{DAE450ED-3A6B-EB4C-A368-707B968F14AE}" type="presOf" srcId="{B90041DF-0EDC-45C5-8986-C9406612BABC}" destId="{774F2829-3F22-4E7A-91CB-F1A9A42E1377}" srcOrd="0" destOrd="0" presId="urn:microsoft.com/office/officeart/2005/8/layout/hierarchy1"/>
    <dgm:cxn modelId="{A17666E6-2CCA-4CA6-83D9-8B8145820D6A}" srcId="{B90041DF-0EDC-45C5-8986-C9406612BABC}" destId="{9FF56AA0-479C-44EF-B169-B1B1A0825F4F}" srcOrd="0" destOrd="0" parTransId="{E9F6289C-4843-4FF6-9CBC-C01E8253C8B9}" sibTransId="{A4B463BE-7ED5-42F8-BB6B-14F19F9AE958}"/>
    <dgm:cxn modelId="{A13B2A54-79D9-AB4F-83AE-D94B9995E73A}" type="presOf" srcId="{3D0AD64F-6ACD-4296-BEBB-11759AC048FC}" destId="{73CF614B-23BF-4925-A117-71A481C85015}" srcOrd="0" destOrd="0" presId="urn:microsoft.com/office/officeart/2005/8/layout/hierarchy1"/>
    <dgm:cxn modelId="{2C5BDBE5-F0DC-2F4D-BE68-019DA2698B1C}" type="presOf" srcId="{671A75D3-F6F8-47C7-B08B-77511B98AEFA}" destId="{D80760FB-93B6-46B2-A081-A6CC54AB9D62}" srcOrd="0" destOrd="0" presId="urn:microsoft.com/office/officeart/2005/8/layout/hierarchy1"/>
    <dgm:cxn modelId="{69DF3FAB-DB4E-4B6A-B064-514EB1F1E5B6}" srcId="{671A75D3-F6F8-47C7-B08B-77511B98AEFA}" destId="{DA8CB95F-0F5B-407C-ABDF-2813AAA30067}" srcOrd="1" destOrd="0" parTransId="{AFD05C6C-762C-4F37-B2A5-8DEF02F8FD39}" sibTransId="{41E9F716-10C6-4A83-AFDE-EAF2433E7B7B}"/>
    <dgm:cxn modelId="{6D299BDE-54FA-49A3-B73D-E22A4CA03F30}" srcId="{B90041DF-0EDC-45C5-8986-C9406612BABC}" destId="{D1788420-A380-4838-BFEC-C188B92FD040}" srcOrd="1" destOrd="0" parTransId="{38229286-4917-4E30-B200-F57E4843C934}" sibTransId="{4391891D-47A4-4961-86B2-47C244901F05}"/>
    <dgm:cxn modelId="{C04F9945-718D-451B-82C3-B270886442A5}" srcId="{671A75D3-F6F8-47C7-B08B-77511B98AEFA}" destId="{B90041DF-0EDC-45C5-8986-C9406612BABC}" srcOrd="0" destOrd="0" parTransId="{3D0AD64F-6ACD-4296-BEBB-11759AC048FC}" sibTransId="{E00418AB-4EE2-4486-89B1-DCB459B9D40C}"/>
    <dgm:cxn modelId="{79052E89-9E43-B840-B53A-F2201F55790D}" type="presOf" srcId="{5F940B49-2B29-456A-BC89-F4A353C4E4C6}" destId="{DCA36931-4685-4103-8D48-ADE629AA3051}" srcOrd="0" destOrd="0" presId="urn:microsoft.com/office/officeart/2005/8/layout/hierarchy1"/>
    <dgm:cxn modelId="{1D3E16E8-95E8-0A43-8021-C78CC823E62D}" type="presOf" srcId="{38229286-4917-4E30-B200-F57E4843C934}" destId="{44AF8279-6B67-45EA-A21B-F7253D080355}" srcOrd="0" destOrd="0" presId="urn:microsoft.com/office/officeart/2005/8/layout/hierarchy1"/>
    <dgm:cxn modelId="{F05BDA28-6FE4-F444-9455-B55E5CDAEB9C}" type="presParOf" srcId="{30109649-F9E8-444D-B7AC-EE1D14C1D833}" destId="{DDA1292E-B0E5-4ECC-9036-C9363CED2BFA}" srcOrd="0" destOrd="0" presId="urn:microsoft.com/office/officeart/2005/8/layout/hierarchy1"/>
    <dgm:cxn modelId="{9C9CD301-E39B-A749-911C-47FD8E88888C}" type="presParOf" srcId="{DDA1292E-B0E5-4ECC-9036-C9363CED2BFA}" destId="{41324123-C674-48AC-A806-79A53E04DF0C}" srcOrd="0" destOrd="0" presId="urn:microsoft.com/office/officeart/2005/8/layout/hierarchy1"/>
    <dgm:cxn modelId="{08CF692F-5F58-4248-8533-10424F4DB3A4}" type="presParOf" srcId="{41324123-C674-48AC-A806-79A53E04DF0C}" destId="{B9EE6FC8-7E25-42AC-9F4E-B0A61E513E99}" srcOrd="0" destOrd="0" presId="urn:microsoft.com/office/officeart/2005/8/layout/hierarchy1"/>
    <dgm:cxn modelId="{A58CE658-BB49-954E-AA9F-D74D2D89A037}" type="presParOf" srcId="{41324123-C674-48AC-A806-79A53E04DF0C}" destId="{D80760FB-93B6-46B2-A081-A6CC54AB9D62}" srcOrd="1" destOrd="0" presId="urn:microsoft.com/office/officeart/2005/8/layout/hierarchy1"/>
    <dgm:cxn modelId="{FD981E81-9679-2544-A5D3-80E9B112396D}" type="presParOf" srcId="{DDA1292E-B0E5-4ECC-9036-C9363CED2BFA}" destId="{F75BBE28-15A7-4239-A98F-077E8B70D50C}" srcOrd="1" destOrd="0" presId="urn:microsoft.com/office/officeart/2005/8/layout/hierarchy1"/>
    <dgm:cxn modelId="{C6E5E46B-5DAD-C047-9B99-B37E0A92C4EA}" type="presParOf" srcId="{F75BBE28-15A7-4239-A98F-077E8B70D50C}" destId="{73CF614B-23BF-4925-A117-71A481C85015}" srcOrd="0" destOrd="0" presId="urn:microsoft.com/office/officeart/2005/8/layout/hierarchy1"/>
    <dgm:cxn modelId="{302BE307-92E8-9A40-B5F8-FA75F0E364C0}" type="presParOf" srcId="{F75BBE28-15A7-4239-A98F-077E8B70D50C}" destId="{07A9AD77-37AE-4103-97CA-9FE830C9E1E1}" srcOrd="1" destOrd="0" presId="urn:microsoft.com/office/officeart/2005/8/layout/hierarchy1"/>
    <dgm:cxn modelId="{596B4CF5-9F06-9448-A823-C46AEC1E5129}" type="presParOf" srcId="{07A9AD77-37AE-4103-97CA-9FE830C9E1E1}" destId="{DE977EC8-B555-47C6-8E33-24BF73F04D00}" srcOrd="0" destOrd="0" presId="urn:microsoft.com/office/officeart/2005/8/layout/hierarchy1"/>
    <dgm:cxn modelId="{7F1A2D58-F2FB-6140-A62B-DB6C2F1317DD}" type="presParOf" srcId="{DE977EC8-B555-47C6-8E33-24BF73F04D00}" destId="{B6A8DD19-64EE-4511-BF29-19D2673643F3}" srcOrd="0" destOrd="0" presId="urn:microsoft.com/office/officeart/2005/8/layout/hierarchy1"/>
    <dgm:cxn modelId="{0C58F773-EFB7-A349-BCB1-93A9C67E12D1}" type="presParOf" srcId="{DE977EC8-B555-47C6-8E33-24BF73F04D00}" destId="{774F2829-3F22-4E7A-91CB-F1A9A42E1377}" srcOrd="1" destOrd="0" presId="urn:microsoft.com/office/officeart/2005/8/layout/hierarchy1"/>
    <dgm:cxn modelId="{9EC6B732-DD15-AE4A-97A3-A7918B168E5F}" type="presParOf" srcId="{07A9AD77-37AE-4103-97CA-9FE830C9E1E1}" destId="{881E903A-6056-441A-A67A-F72850D0EB93}" srcOrd="1" destOrd="0" presId="urn:microsoft.com/office/officeart/2005/8/layout/hierarchy1"/>
    <dgm:cxn modelId="{8B6C41DE-CF26-E24F-A5F4-EE555A297F1A}" type="presParOf" srcId="{881E903A-6056-441A-A67A-F72850D0EB93}" destId="{68B6E6C2-0B4A-49E9-BBD4-E073D0F9E73C}" srcOrd="0" destOrd="0" presId="urn:microsoft.com/office/officeart/2005/8/layout/hierarchy1"/>
    <dgm:cxn modelId="{38CC39EA-6583-CE43-87BA-E419E1331970}" type="presParOf" srcId="{881E903A-6056-441A-A67A-F72850D0EB93}" destId="{37CAD275-1FD5-447B-A715-57D0CCDAD3FF}" srcOrd="1" destOrd="0" presId="urn:microsoft.com/office/officeart/2005/8/layout/hierarchy1"/>
    <dgm:cxn modelId="{AB761938-7DF6-5C41-A1D4-5853DEBBA797}" type="presParOf" srcId="{37CAD275-1FD5-447B-A715-57D0CCDAD3FF}" destId="{30D8DE75-8D2C-4F61-8BBA-FC4CE9EDCF94}" srcOrd="0" destOrd="0" presId="urn:microsoft.com/office/officeart/2005/8/layout/hierarchy1"/>
    <dgm:cxn modelId="{C166ED99-F1C3-184B-A061-6F8F1E5C0FCD}" type="presParOf" srcId="{30D8DE75-8D2C-4F61-8BBA-FC4CE9EDCF94}" destId="{D9D8DF5F-CB0F-465C-B4AB-EF819D435E52}" srcOrd="0" destOrd="0" presId="urn:microsoft.com/office/officeart/2005/8/layout/hierarchy1"/>
    <dgm:cxn modelId="{C33DB743-B941-F14C-827B-7C5305100A19}" type="presParOf" srcId="{30D8DE75-8D2C-4F61-8BBA-FC4CE9EDCF94}" destId="{2CE0C822-4221-409C-BFFD-038A6659A68A}" srcOrd="1" destOrd="0" presId="urn:microsoft.com/office/officeart/2005/8/layout/hierarchy1"/>
    <dgm:cxn modelId="{E6628412-8E5E-4049-9185-589E4EDC0BDD}" type="presParOf" srcId="{37CAD275-1FD5-447B-A715-57D0CCDAD3FF}" destId="{C4534E1D-C057-481B-AA21-C3D3E9F34C42}" srcOrd="1" destOrd="0" presId="urn:microsoft.com/office/officeart/2005/8/layout/hierarchy1"/>
    <dgm:cxn modelId="{593987EB-94B2-6040-9EDF-B4E139331AC2}" type="presParOf" srcId="{881E903A-6056-441A-A67A-F72850D0EB93}" destId="{44AF8279-6B67-45EA-A21B-F7253D080355}" srcOrd="2" destOrd="0" presId="urn:microsoft.com/office/officeart/2005/8/layout/hierarchy1"/>
    <dgm:cxn modelId="{1BF510D4-3FAE-1341-BA97-05203F22D8CA}" type="presParOf" srcId="{881E903A-6056-441A-A67A-F72850D0EB93}" destId="{BA2A355B-29EA-48CD-95D9-9D1872C811AA}" srcOrd="3" destOrd="0" presId="urn:microsoft.com/office/officeart/2005/8/layout/hierarchy1"/>
    <dgm:cxn modelId="{3E9E5A2E-AF7E-2B4D-8DDE-EBD1FA24A3C4}" type="presParOf" srcId="{BA2A355B-29EA-48CD-95D9-9D1872C811AA}" destId="{2CB18CDA-BC83-4FEC-BDD2-99D1C9F7EE20}" srcOrd="0" destOrd="0" presId="urn:microsoft.com/office/officeart/2005/8/layout/hierarchy1"/>
    <dgm:cxn modelId="{BE868561-1E6D-C74F-B0FB-5B02F6436F84}" type="presParOf" srcId="{2CB18CDA-BC83-4FEC-BDD2-99D1C9F7EE20}" destId="{DC5DEC09-D3EC-4ADB-BB4A-8DB7BF4CF7FD}" srcOrd="0" destOrd="0" presId="urn:microsoft.com/office/officeart/2005/8/layout/hierarchy1"/>
    <dgm:cxn modelId="{B6486321-6CBE-9F4C-8AF9-8C2042D02BB2}" type="presParOf" srcId="{2CB18CDA-BC83-4FEC-BDD2-99D1C9F7EE20}" destId="{F94B6EA1-354B-496F-96EE-1346A28831FC}" srcOrd="1" destOrd="0" presId="urn:microsoft.com/office/officeart/2005/8/layout/hierarchy1"/>
    <dgm:cxn modelId="{C7E063D8-9383-8346-892C-7ADBB384F201}" type="presParOf" srcId="{BA2A355B-29EA-48CD-95D9-9D1872C811AA}" destId="{212210B6-36C8-4D9A-8B0E-4318763095F6}" srcOrd="1" destOrd="0" presId="urn:microsoft.com/office/officeart/2005/8/layout/hierarchy1"/>
    <dgm:cxn modelId="{F458EF75-DECE-2D4E-839C-954164CEDBEB}" type="presParOf" srcId="{F75BBE28-15A7-4239-A98F-077E8B70D50C}" destId="{73320F4F-0C43-4455-A4F7-57C22F1FF6BA}" srcOrd="2" destOrd="0" presId="urn:microsoft.com/office/officeart/2005/8/layout/hierarchy1"/>
    <dgm:cxn modelId="{4D8B4D96-3EF7-444D-9AB9-E0F5F86236AB}" type="presParOf" srcId="{F75BBE28-15A7-4239-A98F-077E8B70D50C}" destId="{002A8464-26EA-4E1F-B841-F1C7C4464D66}" srcOrd="3" destOrd="0" presId="urn:microsoft.com/office/officeart/2005/8/layout/hierarchy1"/>
    <dgm:cxn modelId="{9C8BDCAD-518D-CE41-BD3C-EA0B7F74C9A6}" type="presParOf" srcId="{002A8464-26EA-4E1F-B841-F1C7C4464D66}" destId="{16CA7DFE-9E0A-4612-8711-5FD34820EBDF}" srcOrd="0" destOrd="0" presId="urn:microsoft.com/office/officeart/2005/8/layout/hierarchy1"/>
    <dgm:cxn modelId="{07EDA56F-3CB2-B442-8543-16D3A27347B9}" type="presParOf" srcId="{16CA7DFE-9E0A-4612-8711-5FD34820EBDF}" destId="{A11C0179-8611-4E2A-B046-E9CA15BBA503}" srcOrd="0" destOrd="0" presId="urn:microsoft.com/office/officeart/2005/8/layout/hierarchy1"/>
    <dgm:cxn modelId="{6DF8550D-F19D-5448-B752-0DBEC40CB1C0}" type="presParOf" srcId="{16CA7DFE-9E0A-4612-8711-5FD34820EBDF}" destId="{717ADBEB-2661-46FF-AC93-785C9DA1F508}" srcOrd="1" destOrd="0" presId="urn:microsoft.com/office/officeart/2005/8/layout/hierarchy1"/>
    <dgm:cxn modelId="{D0469006-B892-8448-A4F3-484CB73C8A74}" type="presParOf" srcId="{002A8464-26EA-4E1F-B841-F1C7C4464D66}" destId="{A6A8DE43-DFFA-430B-B703-B405B7EA9AFB}" srcOrd="1" destOrd="0" presId="urn:microsoft.com/office/officeart/2005/8/layout/hierarchy1"/>
    <dgm:cxn modelId="{EEF7383C-F57E-FF4F-ABE8-26AB152A486D}" type="presParOf" srcId="{A6A8DE43-DFFA-430B-B703-B405B7EA9AFB}" destId="{DCA36931-4685-4103-8D48-ADE629AA3051}" srcOrd="0" destOrd="0" presId="urn:microsoft.com/office/officeart/2005/8/layout/hierarchy1"/>
    <dgm:cxn modelId="{CDFE99E6-96C3-014F-917E-FEB13FF82A18}" type="presParOf" srcId="{A6A8DE43-DFFA-430B-B703-B405B7EA9AFB}" destId="{32AF7A1C-DDFA-41CA-8035-CE7561F38286}" srcOrd="1" destOrd="0" presId="urn:microsoft.com/office/officeart/2005/8/layout/hierarchy1"/>
    <dgm:cxn modelId="{7AC1D290-FAFA-254F-AB42-5CB61A8355F7}" type="presParOf" srcId="{32AF7A1C-DDFA-41CA-8035-CE7561F38286}" destId="{4ECE3D4A-2D41-4195-8A78-03531E490E63}" srcOrd="0" destOrd="0" presId="urn:microsoft.com/office/officeart/2005/8/layout/hierarchy1"/>
    <dgm:cxn modelId="{2C155917-5A37-1547-92A4-E9EA82835470}" type="presParOf" srcId="{4ECE3D4A-2D41-4195-8A78-03531E490E63}" destId="{A50C903A-BF18-4A11-B340-48E26ED59265}" srcOrd="0" destOrd="0" presId="urn:microsoft.com/office/officeart/2005/8/layout/hierarchy1"/>
    <dgm:cxn modelId="{0116D208-1640-F440-87FA-40E7DCE60DB4}" type="presParOf" srcId="{4ECE3D4A-2D41-4195-8A78-03531E490E63}" destId="{54ABB78F-56A2-4553-9B42-5E30829D7F5A}" srcOrd="1" destOrd="0" presId="urn:microsoft.com/office/officeart/2005/8/layout/hierarchy1"/>
    <dgm:cxn modelId="{525CBD27-3493-EF41-B32A-0E98FBD03877}" type="presParOf" srcId="{32AF7A1C-DDFA-41CA-8035-CE7561F38286}" destId="{C6203604-442F-49E2-897D-A6C662CB22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6931-4685-4103-8D48-ADE629AA3051}">
      <dsp:nvSpPr>
        <dsp:cNvPr id="0" name=""/>
        <dsp:cNvSpPr/>
      </dsp:nvSpPr>
      <dsp:spPr>
        <a:xfrm>
          <a:off x="4084028" y="2581087"/>
          <a:ext cx="91440" cy="407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20F4F-0C43-4455-A4F7-57C22F1FF6BA}">
      <dsp:nvSpPr>
        <dsp:cNvPr id="0" name=""/>
        <dsp:cNvSpPr/>
      </dsp:nvSpPr>
      <dsp:spPr>
        <a:xfrm>
          <a:off x="2844072" y="1282554"/>
          <a:ext cx="1285676" cy="40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78"/>
              </a:lnTo>
              <a:lnTo>
                <a:pt x="1285676" y="277978"/>
              </a:lnTo>
              <a:lnTo>
                <a:pt x="1285676" y="40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F8279-6B67-45EA-A21B-F7253D080355}">
      <dsp:nvSpPr>
        <dsp:cNvPr id="0" name=""/>
        <dsp:cNvSpPr/>
      </dsp:nvSpPr>
      <dsp:spPr>
        <a:xfrm>
          <a:off x="1558395" y="2581087"/>
          <a:ext cx="857117" cy="40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78"/>
              </a:lnTo>
              <a:lnTo>
                <a:pt x="857117" y="277978"/>
              </a:lnTo>
              <a:lnTo>
                <a:pt x="857117" y="40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E6C2-0B4A-49E9-BBD4-E073D0F9E73C}">
      <dsp:nvSpPr>
        <dsp:cNvPr id="0" name=""/>
        <dsp:cNvSpPr/>
      </dsp:nvSpPr>
      <dsp:spPr>
        <a:xfrm>
          <a:off x="701278" y="2581087"/>
          <a:ext cx="857117" cy="407910"/>
        </a:xfrm>
        <a:custGeom>
          <a:avLst/>
          <a:gdLst/>
          <a:ahLst/>
          <a:cxnLst/>
          <a:rect l="0" t="0" r="0" b="0"/>
          <a:pathLst>
            <a:path>
              <a:moveTo>
                <a:pt x="857117" y="0"/>
              </a:moveTo>
              <a:lnTo>
                <a:pt x="857117" y="277978"/>
              </a:lnTo>
              <a:lnTo>
                <a:pt x="0" y="277978"/>
              </a:lnTo>
              <a:lnTo>
                <a:pt x="0" y="40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F614B-23BF-4925-A117-71A481C85015}">
      <dsp:nvSpPr>
        <dsp:cNvPr id="0" name=""/>
        <dsp:cNvSpPr/>
      </dsp:nvSpPr>
      <dsp:spPr>
        <a:xfrm>
          <a:off x="1558395" y="1282554"/>
          <a:ext cx="1285676" cy="407910"/>
        </a:xfrm>
        <a:custGeom>
          <a:avLst/>
          <a:gdLst/>
          <a:ahLst/>
          <a:cxnLst/>
          <a:rect l="0" t="0" r="0" b="0"/>
          <a:pathLst>
            <a:path>
              <a:moveTo>
                <a:pt x="1285676" y="0"/>
              </a:moveTo>
              <a:lnTo>
                <a:pt x="1285676" y="277978"/>
              </a:lnTo>
              <a:lnTo>
                <a:pt x="0" y="277978"/>
              </a:lnTo>
              <a:lnTo>
                <a:pt x="0" y="40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E6FC8-7E25-42AC-9F4E-B0A61E513E99}">
      <dsp:nvSpPr>
        <dsp:cNvPr id="0" name=""/>
        <dsp:cNvSpPr/>
      </dsp:nvSpPr>
      <dsp:spPr>
        <a:xfrm>
          <a:off x="2142793" y="391931"/>
          <a:ext cx="1402556" cy="89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760FB-93B6-46B2-A081-A6CC54AB9D62}">
      <dsp:nvSpPr>
        <dsp:cNvPr id="0" name=""/>
        <dsp:cNvSpPr/>
      </dsp:nvSpPr>
      <dsp:spPr>
        <a:xfrm>
          <a:off x="2298633" y="539978"/>
          <a:ext cx="1402556" cy="89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3</a:t>
          </a:r>
          <a:endParaRPr lang="fr-FR" sz="3800" kern="1200" dirty="0"/>
        </a:p>
      </dsp:txBody>
      <dsp:txXfrm>
        <a:off x="2324718" y="566063"/>
        <a:ext cx="1350386" cy="838453"/>
      </dsp:txXfrm>
    </dsp:sp>
    <dsp:sp modelId="{B6A8DD19-64EE-4511-BF29-19D2673643F3}">
      <dsp:nvSpPr>
        <dsp:cNvPr id="0" name=""/>
        <dsp:cNvSpPr/>
      </dsp:nvSpPr>
      <dsp:spPr>
        <a:xfrm>
          <a:off x="857117" y="1690464"/>
          <a:ext cx="1402556" cy="89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F2829-3F22-4E7A-91CB-F1A9A42E1377}">
      <dsp:nvSpPr>
        <dsp:cNvPr id="0" name=""/>
        <dsp:cNvSpPr/>
      </dsp:nvSpPr>
      <dsp:spPr>
        <a:xfrm>
          <a:off x="1012957" y="1838511"/>
          <a:ext cx="1402556" cy="89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2</a:t>
          </a:r>
          <a:endParaRPr lang="fr-FR" sz="3800" kern="1200" dirty="0"/>
        </a:p>
      </dsp:txBody>
      <dsp:txXfrm>
        <a:off x="1039042" y="1864596"/>
        <a:ext cx="1350386" cy="838453"/>
      </dsp:txXfrm>
    </dsp:sp>
    <dsp:sp modelId="{D9D8DF5F-CB0F-465C-B4AB-EF819D435E52}">
      <dsp:nvSpPr>
        <dsp:cNvPr id="0" name=""/>
        <dsp:cNvSpPr/>
      </dsp:nvSpPr>
      <dsp:spPr>
        <a:xfrm>
          <a:off x="0" y="2988997"/>
          <a:ext cx="1402556" cy="89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C822-4221-409C-BFFD-038A6659A68A}">
      <dsp:nvSpPr>
        <dsp:cNvPr id="0" name=""/>
        <dsp:cNvSpPr/>
      </dsp:nvSpPr>
      <dsp:spPr>
        <a:xfrm>
          <a:off x="155839" y="3137044"/>
          <a:ext cx="1402556" cy="89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3</a:t>
          </a:r>
          <a:endParaRPr lang="fr-FR" sz="3800" kern="1200" dirty="0"/>
        </a:p>
      </dsp:txBody>
      <dsp:txXfrm>
        <a:off x="181924" y="3163129"/>
        <a:ext cx="1350386" cy="838453"/>
      </dsp:txXfrm>
    </dsp:sp>
    <dsp:sp modelId="{DC5DEC09-D3EC-4ADB-BB4A-8DB7BF4CF7FD}">
      <dsp:nvSpPr>
        <dsp:cNvPr id="0" name=""/>
        <dsp:cNvSpPr/>
      </dsp:nvSpPr>
      <dsp:spPr>
        <a:xfrm>
          <a:off x="1714235" y="2988997"/>
          <a:ext cx="1402556" cy="89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B6EA1-354B-496F-96EE-1346A28831FC}">
      <dsp:nvSpPr>
        <dsp:cNvPr id="0" name=""/>
        <dsp:cNvSpPr/>
      </dsp:nvSpPr>
      <dsp:spPr>
        <a:xfrm>
          <a:off x="1870074" y="3137044"/>
          <a:ext cx="1402556" cy="89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4</a:t>
          </a:r>
          <a:endParaRPr lang="fr-FR" sz="3800" kern="1200" dirty="0"/>
        </a:p>
      </dsp:txBody>
      <dsp:txXfrm>
        <a:off x="1896159" y="3163129"/>
        <a:ext cx="1350386" cy="838453"/>
      </dsp:txXfrm>
    </dsp:sp>
    <dsp:sp modelId="{A11C0179-8611-4E2A-B046-E9CA15BBA503}">
      <dsp:nvSpPr>
        <dsp:cNvPr id="0" name=""/>
        <dsp:cNvSpPr/>
      </dsp:nvSpPr>
      <dsp:spPr>
        <a:xfrm>
          <a:off x="3428470" y="1690464"/>
          <a:ext cx="1402556" cy="89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ADBEB-2661-46FF-AC93-785C9DA1F508}">
      <dsp:nvSpPr>
        <dsp:cNvPr id="0" name=""/>
        <dsp:cNvSpPr/>
      </dsp:nvSpPr>
      <dsp:spPr>
        <a:xfrm>
          <a:off x="3584309" y="1838511"/>
          <a:ext cx="1402556" cy="89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1</a:t>
          </a:r>
          <a:endParaRPr lang="fr-FR" sz="3800" kern="1200" dirty="0"/>
        </a:p>
      </dsp:txBody>
      <dsp:txXfrm>
        <a:off x="3610394" y="1864596"/>
        <a:ext cx="1350386" cy="838453"/>
      </dsp:txXfrm>
    </dsp:sp>
    <dsp:sp modelId="{A50C903A-BF18-4A11-B340-48E26ED59265}">
      <dsp:nvSpPr>
        <dsp:cNvPr id="0" name=""/>
        <dsp:cNvSpPr/>
      </dsp:nvSpPr>
      <dsp:spPr>
        <a:xfrm>
          <a:off x="3428470" y="2988997"/>
          <a:ext cx="1402556" cy="89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BB78F-56A2-4553-9B42-5E30829D7F5A}">
      <dsp:nvSpPr>
        <dsp:cNvPr id="0" name=""/>
        <dsp:cNvSpPr/>
      </dsp:nvSpPr>
      <dsp:spPr>
        <a:xfrm>
          <a:off x="3584309" y="3137044"/>
          <a:ext cx="1402556" cy="89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5</a:t>
          </a:r>
          <a:endParaRPr lang="fr-FR" sz="3800" kern="1200" dirty="0"/>
        </a:p>
      </dsp:txBody>
      <dsp:txXfrm>
        <a:off x="3610394" y="3163129"/>
        <a:ext cx="1350386" cy="838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07/10/15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07/10/15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 smtClean="0"/>
              <a:t>Logos écoles</a:t>
            </a:r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Intitulé du cours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07/10/15</a:t>
            </a:fld>
            <a:endParaRPr lang="fr-FR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à coins arrondis 1"/>
          <p:cNvSpPr/>
          <p:nvPr userDrawn="1"/>
        </p:nvSpPr>
        <p:spPr>
          <a:xfrm>
            <a:off x="-526480" y="2442411"/>
            <a:ext cx="1359568" cy="173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  <a:endParaRPr lang="fr-FR" sz="32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07/10/15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07/10/15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07/10/15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Image relative au texte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07/10/15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07/10/15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07/10/15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07/10/15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4" r:id="rId4"/>
    <p:sldLayoutId id="2147483650" r:id="rId5"/>
    <p:sldLayoutId id="2147483657" r:id="rId6"/>
    <p:sldLayoutId id="2147483652" r:id="rId7"/>
    <p:sldLayoutId id="2147483655" r:id="rId8"/>
    <p:sldLayoutId id="214748365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6" Type="http://schemas.openxmlformats.org/officeDocument/2006/relationships/image" Target="../media/image40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5" Type="http://schemas.openxmlformats.org/officeDocument/2006/relationships/image" Target="../media/image44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4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4" Type="http://schemas.openxmlformats.org/officeDocument/2006/relationships/image" Target="../media/image50.jpeg"/><Relationship Id="rId5" Type="http://schemas.openxmlformats.org/officeDocument/2006/relationships/image" Target="../media/image51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4" Type="http://schemas.openxmlformats.org/officeDocument/2006/relationships/image" Target="../media/image51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4" Type="http://schemas.openxmlformats.org/officeDocument/2006/relationships/image" Target="../media/image54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4" Type="http://schemas.openxmlformats.org/officeDocument/2006/relationships/image" Target="../media/image39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ALGORITHMIQUE AVANCÉE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Algorithmes et structures de données </a:t>
            </a:r>
            <a:r>
              <a:rPr lang="fr-FR" dirty="0" smtClean="0"/>
              <a:t>dynamiques</a:t>
            </a:r>
            <a:endParaRPr lang="fr-FR" dirty="0"/>
          </a:p>
        </p:txBody>
      </p:sp>
      <p:sp>
        <p:nvSpPr>
          <p:cNvPr id="4" name="Espace réservé pour une image 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1702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Distance</a:t>
            </a:r>
            <a:r>
              <a:rPr lang="fr-FR" dirty="0"/>
              <a:t> entre deux nœuds..</a:t>
            </a:r>
          </a:p>
          <a:p>
            <a:pPr lvl="1"/>
            <a:r>
              <a:rPr lang="fr-FR" dirty="0"/>
              <a:t>.. qui forment une branche (</a:t>
            </a:r>
            <a:r>
              <a:rPr lang="fr-FR" i="1" dirty="0"/>
              <a:t>a</a:t>
            </a:r>
            <a:r>
              <a:rPr lang="fr-FR" dirty="0"/>
              <a:t>, </a:t>
            </a:r>
            <a:r>
              <a:rPr lang="fr-FR" i="1" dirty="0"/>
              <a:t>b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Nombre d’éléments de la branche moins un</a:t>
            </a:r>
          </a:p>
          <a:p>
            <a:r>
              <a:rPr lang="fr-FR" b="1" i="1" dirty="0"/>
              <a:t>Profondeur</a:t>
            </a:r>
            <a:r>
              <a:rPr lang="fr-FR" dirty="0"/>
              <a:t> d’un nœud</a:t>
            </a:r>
          </a:p>
          <a:p>
            <a:pPr lvl="1"/>
            <a:r>
              <a:rPr lang="fr-FR" dirty="0"/>
              <a:t>Sa distance à la racine</a:t>
            </a:r>
          </a:p>
          <a:p>
            <a:pPr lvl="1"/>
            <a:r>
              <a:rPr lang="fr-FR" dirty="0"/>
              <a:t>Note : la racine est donc de profondeur 0</a:t>
            </a:r>
          </a:p>
          <a:p>
            <a:r>
              <a:rPr lang="fr-FR" b="1" i="1" dirty="0"/>
              <a:t>Hauteur</a:t>
            </a:r>
            <a:r>
              <a:rPr lang="fr-FR" dirty="0"/>
              <a:t> d’un arbre</a:t>
            </a:r>
          </a:p>
          <a:p>
            <a:pPr lvl="1"/>
            <a:r>
              <a:rPr lang="fr-FR" dirty="0"/>
              <a:t>Profondeur de la plus profonde </a:t>
            </a:r>
            <a:r>
              <a:rPr lang="fr-FR" dirty="0" smtClean="0"/>
              <a:t>feuille, plus 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74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tout nœud</a:t>
            </a:r>
          </a:p>
          <a:p>
            <a:pPr lvl="1"/>
            <a:r>
              <a:rPr lang="fr-FR" dirty="0"/>
              <a:t>Le fils gauche est la racine du </a:t>
            </a:r>
            <a:r>
              <a:rPr lang="fr-FR" b="1" i="1" dirty="0" err="1"/>
              <a:t>sous-arbre</a:t>
            </a:r>
            <a:r>
              <a:rPr lang="fr-FR" b="1" i="1" dirty="0"/>
              <a:t> gauche</a:t>
            </a:r>
          </a:p>
          <a:p>
            <a:pPr lvl="1"/>
            <a:r>
              <a:rPr lang="fr-FR" dirty="0"/>
              <a:t>Le fils droit est la racine du </a:t>
            </a:r>
            <a:r>
              <a:rPr lang="fr-FR" b="1" i="1" dirty="0" err="1"/>
              <a:t>sous-arbre</a:t>
            </a:r>
            <a:r>
              <a:rPr lang="fr-FR" b="1" i="1" dirty="0"/>
              <a:t> droit</a:t>
            </a:r>
          </a:p>
          <a:p>
            <a:r>
              <a:rPr lang="fr-FR" dirty="0"/>
              <a:t>Définition alternative (récursive) d’un arbre</a:t>
            </a:r>
          </a:p>
          <a:p>
            <a:pPr lvl="1"/>
            <a:r>
              <a:rPr lang="fr-FR" dirty="0"/>
              <a:t>Un arbre est un triplet (</a:t>
            </a:r>
            <a:r>
              <a:rPr lang="fr-FR" i="1" dirty="0"/>
              <a:t>a</a:t>
            </a:r>
            <a:r>
              <a:rPr lang="fr-FR" dirty="0"/>
              <a:t>, </a:t>
            </a:r>
            <a:r>
              <a:rPr lang="fr-FR" i="1" dirty="0"/>
              <a:t>G</a:t>
            </a:r>
            <a:r>
              <a:rPr lang="fr-FR" dirty="0"/>
              <a:t>, </a:t>
            </a:r>
            <a:r>
              <a:rPr lang="fr-FR" i="1" dirty="0"/>
              <a:t>D</a:t>
            </a:r>
            <a:r>
              <a:rPr lang="fr-FR" dirty="0"/>
              <a:t>) composé</a:t>
            </a:r>
          </a:p>
          <a:p>
            <a:pPr lvl="2"/>
            <a:r>
              <a:rPr lang="fr-FR" dirty="0"/>
              <a:t>D’un nœud racine </a:t>
            </a:r>
            <a:r>
              <a:rPr lang="fr-FR" i="1" dirty="0"/>
              <a:t>a</a:t>
            </a:r>
          </a:p>
          <a:p>
            <a:pPr lvl="2"/>
            <a:r>
              <a:rPr lang="fr-FR" dirty="0"/>
              <a:t>D’un </a:t>
            </a:r>
            <a:r>
              <a:rPr lang="fr-FR" dirty="0" err="1"/>
              <a:t>sous-arbre</a:t>
            </a:r>
            <a:r>
              <a:rPr lang="fr-FR" dirty="0"/>
              <a:t> gauche </a:t>
            </a:r>
            <a:r>
              <a:rPr lang="fr-FR" i="1" dirty="0"/>
              <a:t>G</a:t>
            </a:r>
          </a:p>
          <a:p>
            <a:pPr lvl="2"/>
            <a:r>
              <a:rPr lang="fr-FR" dirty="0"/>
              <a:t>D’un </a:t>
            </a:r>
            <a:r>
              <a:rPr lang="fr-FR" dirty="0" err="1"/>
              <a:t>sous-arbre</a:t>
            </a:r>
            <a:r>
              <a:rPr lang="fr-FR" dirty="0"/>
              <a:t> droit </a:t>
            </a:r>
            <a:r>
              <a:rPr lang="fr-FR" i="1" dirty="0" smtClean="0"/>
              <a:t>D</a:t>
            </a:r>
            <a:endParaRPr lang="fr-FR" i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Nœuds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89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i="1" dirty="0"/>
              <a:t>Arbre vide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N’a aucun nœud = est sans racine</a:t>
            </a:r>
          </a:p>
          <a:p>
            <a:r>
              <a:rPr lang="fr-FR" b="1" i="1" dirty="0"/>
              <a:t>Arbre entier</a:t>
            </a:r>
          </a:p>
          <a:p>
            <a:pPr lvl="1"/>
            <a:r>
              <a:rPr lang="fr-FR" dirty="0"/>
              <a:t>Dont tous les nœuds sont </a:t>
            </a:r>
            <a:r>
              <a:rPr lang="fr-FR"/>
              <a:t>soit </a:t>
            </a:r>
            <a:r>
              <a:rPr lang="fr-FR" smtClean="0"/>
              <a:t>internes, </a:t>
            </a:r>
            <a:r>
              <a:rPr lang="fr-FR"/>
              <a:t>soit </a:t>
            </a:r>
            <a:r>
              <a:rPr lang="fr-FR" smtClean="0"/>
              <a:t>feuilles</a:t>
            </a:r>
            <a:endParaRPr lang="fr-FR" dirty="0"/>
          </a:p>
          <a:p>
            <a:r>
              <a:rPr lang="fr-FR" b="1" i="1" dirty="0"/>
              <a:t>Arbre complet</a:t>
            </a:r>
          </a:p>
          <a:p>
            <a:pPr lvl="1"/>
            <a:r>
              <a:rPr lang="fr-FR" dirty="0"/>
              <a:t>Arbre entier</a:t>
            </a:r>
          </a:p>
          <a:p>
            <a:pPr lvl="1"/>
            <a:r>
              <a:rPr lang="fr-FR" dirty="0"/>
              <a:t>Pas de feuilles dont les profondeurs diffèrent &gt; 1</a:t>
            </a:r>
          </a:p>
          <a:p>
            <a:r>
              <a:rPr lang="fr-FR" b="1" i="1" dirty="0"/>
              <a:t>Arbre parfait</a:t>
            </a:r>
          </a:p>
          <a:p>
            <a:pPr lvl="1"/>
            <a:r>
              <a:rPr lang="fr-FR" dirty="0"/>
              <a:t>Arbre </a:t>
            </a:r>
            <a:r>
              <a:rPr lang="fr-FR" dirty="0" smtClean="0"/>
              <a:t>complet</a:t>
            </a:r>
            <a:endParaRPr lang="fr-FR" dirty="0"/>
          </a:p>
          <a:p>
            <a:pPr lvl="1"/>
            <a:r>
              <a:rPr lang="fr-FR" dirty="0"/>
              <a:t>Pas de feuilles dont les profondeurs </a:t>
            </a:r>
            <a:r>
              <a:rPr lang="fr-FR" dirty="0" smtClean="0"/>
              <a:t>diffèrent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 remarquables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26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Soit un arbre binaire parfait de hauteur </a:t>
            </a:r>
            <a:r>
              <a:rPr lang="fr-FR" i="1" dirty="0"/>
              <a:t>N</a:t>
            </a:r>
          </a:p>
          <a:p>
            <a:r>
              <a:rPr lang="fr-FR" dirty="0"/>
              <a:t>Soit </a:t>
            </a:r>
            <a:r>
              <a:rPr lang="fr-FR" i="1" dirty="0"/>
              <a:t>n</a:t>
            </a:r>
            <a:r>
              <a:rPr lang="fr-FR" dirty="0"/>
              <a:t> &lt; </a:t>
            </a:r>
            <a:r>
              <a:rPr lang="fr-FR" i="1" dirty="0"/>
              <a:t>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Combien de nœuds pour la couche de profondeur </a:t>
            </a:r>
            <a:r>
              <a:rPr lang="fr-FR" i="1" dirty="0"/>
              <a:t>n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Combien de nœuds pour les couches 0 à </a:t>
            </a:r>
            <a:r>
              <a:rPr lang="fr-FR" i="1" dirty="0"/>
              <a:t>n</a:t>
            </a:r>
            <a:r>
              <a:rPr lang="fr-FR" dirty="0"/>
              <a:t> – 1 ?</a:t>
            </a:r>
          </a:p>
          <a:p>
            <a:r>
              <a:rPr lang="fr-FR" dirty="0"/>
              <a:t>Application</a:t>
            </a:r>
          </a:p>
          <a:p>
            <a:pPr lvl="1"/>
            <a:r>
              <a:rPr lang="fr-FR" dirty="0"/>
              <a:t>Indexation en largeur</a:t>
            </a:r>
          </a:p>
          <a:p>
            <a:pPr lvl="2"/>
            <a:r>
              <a:rPr lang="fr-FR" dirty="0"/>
              <a:t>Indexons les nœuds en partant de 1 pour la racine</a:t>
            </a:r>
          </a:p>
          <a:p>
            <a:pPr lvl="2"/>
            <a:r>
              <a:rPr lang="fr-FR" dirty="0"/>
              <a:t>Puis en suivant un parcours en largeur</a:t>
            </a:r>
          </a:p>
          <a:p>
            <a:pPr lvl="1"/>
            <a:r>
              <a:rPr lang="fr-FR" dirty="0"/>
              <a:t>Que pouvons nous dire de la relation entre index d’un parent et ceux de ses enfants ?</a:t>
            </a:r>
          </a:p>
          <a:p>
            <a:pPr lvl="2"/>
            <a:r>
              <a:rPr lang="fr-FR" dirty="0"/>
              <a:t>En base 10</a:t>
            </a:r>
          </a:p>
          <a:p>
            <a:pPr lvl="2"/>
            <a:r>
              <a:rPr lang="fr-FR" dirty="0"/>
              <a:t>En binaire</a:t>
            </a:r>
          </a:p>
          <a:p>
            <a:pPr lvl="1"/>
            <a:r>
              <a:rPr lang="fr-FR" dirty="0"/>
              <a:t>A quoi cela pourrait-il servir ?</a:t>
            </a:r>
          </a:p>
          <a:p>
            <a:r>
              <a:rPr lang="fr-FR" dirty="0"/>
              <a:t>Mêmes questions avec un arbre </a:t>
            </a:r>
            <a:r>
              <a:rPr lang="fr-FR" i="1" dirty="0" err="1"/>
              <a:t>n</a:t>
            </a:r>
            <a:r>
              <a:rPr lang="fr-FR" dirty="0" err="1"/>
              <a:t>-</a:t>
            </a:r>
            <a:r>
              <a:rPr lang="fr-FR" dirty="0" err="1" smtClean="0"/>
              <a:t>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: adressage dans un 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59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2</a:t>
            </a:r>
            <a:r>
              <a:rPr lang="fr-FR" sz="2400" i="1" baseline="30000" dirty="0"/>
              <a:t>n</a:t>
            </a:r>
            <a:r>
              <a:rPr lang="fr-FR" sz="2400" dirty="0"/>
              <a:t> nœuds pour la couche de profondeur </a:t>
            </a:r>
            <a:r>
              <a:rPr lang="fr-FR" sz="2400" i="1" dirty="0"/>
              <a:t>n</a:t>
            </a:r>
            <a:endParaRPr lang="fr-FR" sz="2400" dirty="0"/>
          </a:p>
          <a:p>
            <a:pPr lvl="1"/>
            <a:r>
              <a:rPr lang="fr-FR" sz="2000" dirty="0"/>
              <a:t>Justification : le nombre double d’une couche à la suivante</a:t>
            </a:r>
          </a:p>
          <a:p>
            <a:r>
              <a:rPr lang="fr-FR" sz="2400" dirty="0"/>
              <a:t>2</a:t>
            </a:r>
            <a:r>
              <a:rPr lang="fr-FR" sz="2400" i="1" baseline="30000" dirty="0"/>
              <a:t>n</a:t>
            </a:r>
            <a:r>
              <a:rPr lang="fr-FR" sz="2400" dirty="0"/>
              <a:t> – 1 nœuds pour l’ensemble des couches de profondeur &lt; </a:t>
            </a:r>
            <a:r>
              <a:rPr lang="fr-FR" sz="2400" i="1" dirty="0"/>
              <a:t>n</a:t>
            </a:r>
            <a:endParaRPr lang="fr-FR" sz="2400" dirty="0"/>
          </a:p>
          <a:p>
            <a:pPr lvl="1"/>
            <a:r>
              <a:rPr lang="fr-FR" sz="2000" dirty="0"/>
              <a:t>Justification : 2</a:t>
            </a:r>
            <a:r>
              <a:rPr lang="fr-FR" sz="2000" baseline="30000" dirty="0"/>
              <a:t>0</a:t>
            </a:r>
            <a:r>
              <a:rPr lang="fr-FR" sz="2000" dirty="0"/>
              <a:t> + 2</a:t>
            </a:r>
            <a:r>
              <a:rPr lang="fr-FR" sz="2000" baseline="30000" dirty="0"/>
              <a:t>1</a:t>
            </a:r>
            <a:r>
              <a:rPr lang="fr-FR" sz="2000" dirty="0"/>
              <a:t> + … + 2</a:t>
            </a:r>
            <a:r>
              <a:rPr lang="fr-FR" sz="2000" i="1" baseline="30000" dirty="0"/>
              <a:t>n</a:t>
            </a:r>
            <a:r>
              <a:rPr lang="fr-FR" sz="2000" baseline="30000" dirty="0"/>
              <a:t> - 1</a:t>
            </a:r>
            <a:r>
              <a:rPr lang="fr-FR" sz="2000" dirty="0"/>
              <a:t> = (2</a:t>
            </a:r>
            <a:r>
              <a:rPr lang="fr-FR" sz="2000" i="1" baseline="30000" dirty="0"/>
              <a:t>n</a:t>
            </a:r>
            <a:r>
              <a:rPr lang="fr-FR" sz="2000" dirty="0"/>
              <a:t> – 1)/(2 – 1) = 2</a:t>
            </a:r>
            <a:r>
              <a:rPr lang="fr-FR" sz="2000" i="1" baseline="30000" dirty="0"/>
              <a:t>n</a:t>
            </a:r>
            <a:r>
              <a:rPr lang="fr-FR" sz="2000" dirty="0"/>
              <a:t> – 1</a:t>
            </a:r>
          </a:p>
          <a:p>
            <a:r>
              <a:rPr lang="fr-FR" sz="2400" dirty="0"/>
              <a:t>A noter</a:t>
            </a:r>
          </a:p>
          <a:p>
            <a:pPr lvl="1"/>
            <a:r>
              <a:rPr lang="fr-FR" sz="2000" dirty="0"/>
              <a:t>couche </a:t>
            </a:r>
            <a:r>
              <a:rPr lang="fr-FR" sz="2000" i="1" dirty="0"/>
              <a:t>n</a:t>
            </a:r>
            <a:endParaRPr lang="fr-FR" sz="2000" dirty="0"/>
          </a:p>
          <a:p>
            <a:pPr lvl="2"/>
            <a:r>
              <a:rPr lang="fr-FR" sz="1700" dirty="0"/>
              <a:t>autant de nœuds que toutes les couches précédentes réunies (et même 1 de +</a:t>
            </a:r>
            <a:r>
              <a:rPr lang="fr-FR" sz="1700" dirty="0" smtClean="0"/>
              <a:t>)</a:t>
            </a:r>
            <a:endParaRPr lang="fr-FR" sz="17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Corrigé : adressage dans un 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Indexation</a:t>
            </a:r>
          </a:p>
          <a:p>
            <a:pPr lvl="1"/>
            <a:r>
              <a:rPr lang="fr-FR" sz="2000" dirty="0"/>
              <a:t>Après représentation, on observe qu’étant donné un nœud d’index </a:t>
            </a:r>
            <a:r>
              <a:rPr lang="fr-FR" sz="2000" i="1" dirty="0"/>
              <a:t>i</a:t>
            </a:r>
          </a:p>
          <a:p>
            <a:pPr lvl="2"/>
            <a:r>
              <a:rPr lang="fr-FR" dirty="0"/>
              <a:t>Son fils gauche a pour index 2</a:t>
            </a:r>
            <a:r>
              <a:rPr lang="fr-FR" i="1" dirty="0"/>
              <a:t>i</a:t>
            </a:r>
          </a:p>
          <a:p>
            <a:pPr lvl="2"/>
            <a:r>
              <a:rPr lang="fr-FR" dirty="0"/>
              <a:t>Son fils droit a pour index 2</a:t>
            </a:r>
            <a:r>
              <a:rPr lang="fr-FR" i="1" dirty="0"/>
              <a:t>i</a:t>
            </a:r>
            <a:r>
              <a:rPr lang="fr-FR" dirty="0"/>
              <a:t> + 1</a:t>
            </a:r>
          </a:p>
          <a:p>
            <a:pPr lvl="1"/>
            <a:r>
              <a:rPr lang="fr-FR" sz="2000" dirty="0"/>
              <a:t>Démonstration</a:t>
            </a:r>
          </a:p>
          <a:p>
            <a:pPr lvl="2"/>
            <a:r>
              <a:rPr lang="fr-FR" dirty="0"/>
              <a:t>Utiliser les dénombrements précédents</a:t>
            </a:r>
          </a:p>
          <a:p>
            <a:pPr lvl="1"/>
            <a:r>
              <a:rPr lang="fr-FR" sz="2000" dirty="0"/>
              <a:t>Autre utilisation</a:t>
            </a:r>
          </a:p>
          <a:p>
            <a:pPr lvl="2"/>
            <a:r>
              <a:rPr lang="fr-FR" dirty="0"/>
              <a:t>Etant donné l’index </a:t>
            </a:r>
            <a:r>
              <a:rPr lang="fr-FR" i="1" dirty="0"/>
              <a:t>i</a:t>
            </a:r>
            <a:r>
              <a:rPr lang="fr-FR" dirty="0"/>
              <a:t> d’un nœud,</a:t>
            </a:r>
          </a:p>
          <a:p>
            <a:pPr lvl="2"/>
            <a:r>
              <a:rPr lang="fr-FR" dirty="0"/>
              <a:t>l’index de son parent est la partie entière de la division euclidienne de </a:t>
            </a:r>
            <a:r>
              <a:rPr lang="fr-FR" i="1" dirty="0"/>
              <a:t>i</a:t>
            </a:r>
            <a:r>
              <a:rPr lang="fr-FR" dirty="0"/>
              <a:t> par 2</a:t>
            </a:r>
          </a:p>
          <a:p>
            <a:r>
              <a:rPr lang="fr-FR" sz="2400" dirty="0"/>
              <a:t>Ce principe sera utilisé pour le tri par tas</a:t>
            </a:r>
          </a:p>
          <a:p>
            <a:pPr lvl="1"/>
            <a:r>
              <a:rPr lang="fr-FR" sz="2000" dirty="0"/>
              <a:t>Interprétation d’un tableau en termes d’arbre binaire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Corrigé : adressage dans un 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11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En binaire</a:t>
            </a:r>
          </a:p>
          <a:p>
            <a:pPr lvl="1"/>
            <a:r>
              <a:rPr lang="fr-FR" dirty="0"/>
              <a:t>On passe de l’écriture binaire de l’index du parent à celle des enfants en ajoutant un chiffre (digit) à droite</a:t>
            </a:r>
          </a:p>
          <a:p>
            <a:pPr lvl="2"/>
            <a:r>
              <a:rPr lang="fr-FR" dirty="0"/>
              <a:t>Un 0 pour le fils gauche</a:t>
            </a:r>
          </a:p>
          <a:p>
            <a:pPr lvl="2"/>
            <a:r>
              <a:rPr lang="fr-FR" dirty="0"/>
              <a:t>Un 1 pour le fils droit</a:t>
            </a:r>
          </a:p>
          <a:p>
            <a:pPr lvl="1"/>
            <a:r>
              <a:rPr lang="fr-FR" dirty="0"/>
              <a:t>Application</a:t>
            </a:r>
          </a:p>
          <a:p>
            <a:pPr lvl="2"/>
            <a:r>
              <a:rPr lang="fr-FR" dirty="0"/>
              <a:t>L’écriture binaire de l’index d’un nœud est une feuille de route</a:t>
            </a:r>
          </a:p>
          <a:p>
            <a:pPr lvl="2"/>
            <a:r>
              <a:rPr lang="fr-FR" dirty="0"/>
              <a:t>Le premier chiffre, 1, correspond à la racine</a:t>
            </a:r>
          </a:p>
          <a:p>
            <a:pPr lvl="2"/>
            <a:r>
              <a:rPr lang="fr-FR" dirty="0"/>
              <a:t>A chaque chiffre (de gauche à droite), correspond un pas d’itération</a:t>
            </a:r>
          </a:p>
          <a:p>
            <a:pPr lvl="3"/>
            <a:r>
              <a:rPr lang="fr-FR" dirty="0"/>
              <a:t>Si 1, faire un pas à gauche</a:t>
            </a:r>
          </a:p>
          <a:p>
            <a:pPr lvl="3"/>
            <a:r>
              <a:rPr lang="fr-FR" dirty="0"/>
              <a:t>Si 0, faire un pas à droite</a:t>
            </a:r>
          </a:p>
          <a:p>
            <a:r>
              <a:rPr lang="fr-FR" dirty="0"/>
              <a:t>Arbre </a:t>
            </a:r>
            <a:r>
              <a:rPr lang="fr-FR" dirty="0" err="1"/>
              <a:t>n-aire</a:t>
            </a:r>
            <a:endParaRPr lang="fr-FR" dirty="0"/>
          </a:p>
          <a:p>
            <a:pPr lvl="1"/>
            <a:r>
              <a:rPr lang="fr-FR" dirty="0"/>
              <a:t>Adapter les raisonnements. Conseil, travailler en base </a:t>
            </a:r>
            <a:r>
              <a:rPr lang="fr-FR" i="1" dirty="0"/>
              <a:t>n</a:t>
            </a:r>
          </a:p>
          <a:p>
            <a:pPr lvl="1"/>
            <a:r>
              <a:rPr lang="fr-FR" dirty="0"/>
              <a:t>Vivement encouragé comme travail personnel</a:t>
            </a:r>
          </a:p>
          <a:p>
            <a:pPr lvl="1"/>
            <a:r>
              <a:rPr lang="fr-FR" dirty="0"/>
              <a:t>Réservé aux élèves les plus sérieux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Corrigé : adressage dans un AB</a:t>
            </a:r>
          </a:p>
        </p:txBody>
      </p:sp>
    </p:spTree>
    <p:extLst>
      <p:ext uri="{BB962C8B-B14F-4D97-AF65-F5344CB8AC3E}">
        <p14:creationId xmlns:p14="http://schemas.microsoft.com/office/powerpoint/2010/main" val="291100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Structures arborescentes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Implémentation d’un 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04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 </a:t>
            </a:r>
            <a:r>
              <a:rPr lang="fr-FR" dirty="0"/>
              <a:t>d’implémentation statique (cf. listes)</a:t>
            </a:r>
          </a:p>
          <a:p>
            <a:pPr lvl="1"/>
            <a:r>
              <a:rPr lang="fr-FR" dirty="0"/>
              <a:t>Cf. littérature pour qui souhaite approfondir</a:t>
            </a:r>
          </a:p>
          <a:p>
            <a:r>
              <a:rPr lang="fr-FR" dirty="0"/>
              <a:t>Représentation simplement chaînée</a:t>
            </a:r>
          </a:p>
          <a:p>
            <a:pPr lvl="1"/>
            <a:r>
              <a:rPr lang="fr-FR" dirty="0"/>
              <a:t>La plus naturelle</a:t>
            </a:r>
          </a:p>
          <a:p>
            <a:pPr lvl="1"/>
            <a:r>
              <a:rPr lang="fr-FR" dirty="0"/>
              <a:t>La plus simple à mettre en </a:t>
            </a:r>
            <a:r>
              <a:rPr lang="fr-FR" dirty="0" smtClean="0"/>
              <a:t>œuvre</a:t>
            </a:r>
          </a:p>
          <a:p>
            <a:pPr lvl="1"/>
            <a:r>
              <a:rPr lang="fr-FR" dirty="0" smtClean="0"/>
              <a:t>Traduction directe de </a:t>
            </a:r>
            <a:r>
              <a:rPr lang="fr-FR" dirty="0"/>
              <a:t>la définition </a:t>
            </a:r>
            <a:r>
              <a:rPr lang="fr-FR" dirty="0" smtClean="0"/>
              <a:t>par récurrence d’un AB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Implémentation d’un 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Alternatives d’implémentation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</a:t>
            </a:r>
            <a:r>
              <a:rPr lang="fr-FR" i="1" dirty="0"/>
              <a:t>nœud</a:t>
            </a:r>
            <a:r>
              <a:rPr lang="fr-FR" dirty="0"/>
              <a:t> comportant deux champs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un </a:t>
            </a:r>
            <a:r>
              <a:rPr lang="fr-FR" dirty="0"/>
              <a:t>élément </a:t>
            </a:r>
            <a:r>
              <a:rPr lang="fr-FR" i="1" dirty="0"/>
              <a:t>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l’adresse </a:t>
            </a:r>
            <a:r>
              <a:rPr lang="fr-FR" dirty="0"/>
              <a:t>mémoire </a:t>
            </a:r>
            <a:r>
              <a:rPr lang="fr-FR" i="1" dirty="0" err="1"/>
              <a:t>sag</a:t>
            </a:r>
            <a:r>
              <a:rPr lang="fr-FR" dirty="0"/>
              <a:t> du </a:t>
            </a:r>
            <a:r>
              <a:rPr lang="fr-FR" b="1" dirty="0" err="1"/>
              <a:t>s</a:t>
            </a:r>
            <a:r>
              <a:rPr lang="fr-FR" dirty="0" err="1"/>
              <a:t>ous-</a:t>
            </a:r>
            <a:r>
              <a:rPr lang="fr-FR" b="1" dirty="0" err="1"/>
              <a:t>a</a:t>
            </a:r>
            <a:r>
              <a:rPr lang="fr-FR" dirty="0" err="1"/>
              <a:t>rbre</a:t>
            </a:r>
            <a:r>
              <a:rPr lang="fr-FR" dirty="0"/>
              <a:t> </a:t>
            </a:r>
            <a:r>
              <a:rPr lang="fr-FR" b="1" dirty="0"/>
              <a:t>g</a:t>
            </a:r>
            <a:r>
              <a:rPr lang="fr-FR" dirty="0"/>
              <a:t>auche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l’adresse </a:t>
            </a:r>
            <a:r>
              <a:rPr lang="fr-FR" dirty="0"/>
              <a:t>mémoire </a:t>
            </a:r>
            <a:r>
              <a:rPr lang="fr-FR" i="1" dirty="0" err="1"/>
              <a:t>sad</a:t>
            </a:r>
            <a:r>
              <a:rPr lang="fr-FR" dirty="0"/>
              <a:t> du </a:t>
            </a:r>
            <a:r>
              <a:rPr lang="fr-FR" b="1" dirty="0" err="1"/>
              <a:t>s</a:t>
            </a:r>
            <a:r>
              <a:rPr lang="fr-FR" dirty="0" err="1"/>
              <a:t>ous-</a:t>
            </a:r>
            <a:r>
              <a:rPr lang="fr-FR" b="1" dirty="0" err="1"/>
              <a:t>a</a:t>
            </a:r>
            <a:r>
              <a:rPr lang="fr-FR" dirty="0" err="1"/>
              <a:t>rbre</a:t>
            </a:r>
            <a:r>
              <a:rPr lang="fr-FR" dirty="0"/>
              <a:t> </a:t>
            </a:r>
            <a:r>
              <a:rPr lang="fr-FR" b="1" dirty="0" smtClean="0"/>
              <a:t>d</a:t>
            </a:r>
            <a:r>
              <a:rPr lang="fr-FR" dirty="0" smtClean="0"/>
              <a:t>roit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Implémentation d’un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technique d’un nœud d’arbre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4487334" y="4064000"/>
            <a:ext cx="3014199" cy="1371600"/>
            <a:chOff x="2743200" y="4038600"/>
            <a:chExt cx="3014199" cy="1371600"/>
          </a:xfrm>
        </p:grpSpPr>
        <p:grpSp>
          <p:nvGrpSpPr>
            <p:cNvPr id="7" name="Group 4"/>
            <p:cNvGrpSpPr/>
            <p:nvPr/>
          </p:nvGrpSpPr>
          <p:grpSpPr>
            <a:xfrm>
              <a:off x="3886200" y="4038600"/>
              <a:ext cx="1219200" cy="1371600"/>
              <a:chOff x="135467" y="1683327"/>
              <a:chExt cx="1399823" cy="1496292"/>
            </a:xfrm>
          </p:grpSpPr>
          <p:sp>
            <p:nvSpPr>
              <p:cNvPr id="11" name="Oval 8"/>
              <p:cNvSpPr/>
              <p:nvPr/>
            </p:nvSpPr>
            <p:spPr>
              <a:xfrm>
                <a:off x="135467" y="1683327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A</a:t>
                </a:r>
              </a:p>
            </p:txBody>
          </p:sp>
          <p:cxnSp>
            <p:nvCxnSpPr>
              <p:cNvPr id="12" name="Straight Arrow Connector 15"/>
              <p:cNvCxnSpPr>
                <a:stCxn id="11" idx="6"/>
              </p:cNvCxnSpPr>
              <p:nvPr/>
            </p:nvCxnSpPr>
            <p:spPr>
              <a:xfrm>
                <a:off x="1126067" y="2140527"/>
                <a:ext cx="409223" cy="1039092"/>
              </a:xfrm>
              <a:prstGeom prst="curvedConnector2">
                <a:avLst/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15"/>
            <p:cNvCxnSpPr>
              <a:stCxn id="11" idx="2"/>
            </p:cNvCxnSpPr>
            <p:nvPr/>
          </p:nvCxnSpPr>
          <p:spPr>
            <a:xfrm rot="10800000" flipV="1">
              <a:off x="3146624" y="4457699"/>
              <a:ext cx="739577" cy="721239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4"/>
            <p:cNvSpPr txBox="1"/>
            <p:nvPr/>
          </p:nvSpPr>
          <p:spPr>
            <a:xfrm>
              <a:off x="2743200" y="4572000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i="1" dirty="0" err="1" smtClean="0"/>
                <a:t>sag</a:t>
              </a:r>
              <a:endParaRPr lang="fr-FR" sz="2400" b="1" i="1" dirty="0"/>
            </a:p>
          </p:txBody>
        </p:sp>
        <p:sp>
          <p:nvSpPr>
            <p:cNvPr id="10" name="TextBox 25"/>
            <p:cNvSpPr txBox="1"/>
            <p:nvPr/>
          </p:nvSpPr>
          <p:spPr>
            <a:xfrm>
              <a:off x="5181600" y="4648200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i="1" dirty="0" err="1" smtClean="0"/>
                <a:t>sad</a:t>
              </a:r>
              <a:endParaRPr lang="fr-FR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63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Structures arborescentes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Arbre binaire (AB)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3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Notez l’identité maillon LDC et nœud d’AB</a:t>
            </a:r>
          </a:p>
          <a:p>
            <a:pPr lvl="1"/>
            <a:r>
              <a:rPr lang="fr-FR" dirty="0"/>
              <a:t>Les deux pointeurs changent de nom (convention)</a:t>
            </a:r>
          </a:p>
          <a:p>
            <a:pPr lvl="1"/>
            <a:r>
              <a:rPr lang="fr-FR" dirty="0"/>
              <a:t>Ce qui change fondamentalement</a:t>
            </a:r>
          </a:p>
          <a:p>
            <a:pPr lvl="2"/>
            <a:r>
              <a:rPr lang="fr-FR" dirty="0"/>
              <a:t>La manière d’assembler les instances de ces maillons</a:t>
            </a:r>
          </a:p>
          <a:p>
            <a:pPr lvl="2"/>
            <a:r>
              <a:rPr lang="fr-FR" dirty="0"/>
              <a:t>Graphe acyclique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on s’interdit de former des cycles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Implémentation d’un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Assembler un arbre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2260600" y="3877733"/>
            <a:ext cx="7388942" cy="2298700"/>
            <a:chOff x="990600" y="4038600"/>
            <a:chExt cx="7388942" cy="2298700"/>
          </a:xfrm>
        </p:grpSpPr>
        <p:grpSp>
          <p:nvGrpSpPr>
            <p:cNvPr id="7" name="Group 4"/>
            <p:cNvGrpSpPr/>
            <p:nvPr/>
          </p:nvGrpSpPr>
          <p:grpSpPr>
            <a:xfrm>
              <a:off x="990600" y="4343399"/>
              <a:ext cx="1727720" cy="853562"/>
              <a:chOff x="135467" y="1683327"/>
              <a:chExt cx="1983679" cy="931160"/>
            </a:xfrm>
          </p:grpSpPr>
          <p:sp>
            <p:nvSpPr>
              <p:cNvPr id="21" name="Oval 8"/>
              <p:cNvSpPr/>
              <p:nvPr/>
            </p:nvSpPr>
            <p:spPr>
              <a:xfrm>
                <a:off x="135467" y="1683327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A</a:t>
                </a:r>
              </a:p>
            </p:txBody>
          </p:sp>
          <p:cxnSp>
            <p:nvCxnSpPr>
              <p:cNvPr id="22" name="Straight Arrow Connector 15"/>
              <p:cNvCxnSpPr>
                <a:stCxn id="21" idx="6"/>
                <a:endCxn id="16" idx="0"/>
              </p:cNvCxnSpPr>
              <p:nvPr/>
            </p:nvCxnSpPr>
            <p:spPr>
              <a:xfrm>
                <a:off x="1126067" y="2140528"/>
                <a:ext cx="993079" cy="473959"/>
              </a:xfrm>
              <a:prstGeom prst="curvedConnector3">
                <a:avLst>
                  <a:gd name="adj1" fmla="val 50000"/>
                </a:avLst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15"/>
            <p:cNvCxnSpPr>
              <a:stCxn id="21" idx="2"/>
              <a:endCxn id="21" idx="4"/>
            </p:cNvCxnSpPr>
            <p:nvPr/>
          </p:nvCxnSpPr>
          <p:spPr>
            <a:xfrm rot="10800000" flipH="1" flipV="1">
              <a:off x="990600" y="4762500"/>
              <a:ext cx="431390" cy="419099"/>
            </a:xfrm>
            <a:prstGeom prst="curvedConnector4">
              <a:avLst>
                <a:gd name="adj1" fmla="val -52991"/>
                <a:gd name="adj2" fmla="val 154546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"/>
            <p:cNvGrpSpPr/>
            <p:nvPr/>
          </p:nvGrpSpPr>
          <p:grpSpPr>
            <a:xfrm>
              <a:off x="4495800" y="4457700"/>
              <a:ext cx="1981200" cy="876299"/>
              <a:chOff x="135467" y="1641764"/>
              <a:chExt cx="2274712" cy="955963"/>
            </a:xfrm>
          </p:grpSpPr>
          <p:sp>
            <p:nvSpPr>
              <p:cNvPr id="19" name="Oval 16"/>
              <p:cNvSpPr/>
              <p:nvPr/>
            </p:nvSpPr>
            <p:spPr>
              <a:xfrm>
                <a:off x="135467" y="1683327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A</a:t>
                </a:r>
              </a:p>
            </p:txBody>
          </p:sp>
          <p:cxnSp>
            <p:nvCxnSpPr>
              <p:cNvPr id="20" name="Straight Arrow Connector 15"/>
              <p:cNvCxnSpPr>
                <a:stCxn id="19" idx="6"/>
                <a:endCxn id="10" idx="2"/>
              </p:cNvCxnSpPr>
              <p:nvPr/>
            </p:nvCxnSpPr>
            <p:spPr>
              <a:xfrm flipV="1">
                <a:off x="1126067" y="1641764"/>
                <a:ext cx="1284112" cy="498763"/>
              </a:xfrm>
              <a:prstGeom prst="curvedConnector3">
                <a:avLst>
                  <a:gd name="adj1" fmla="val 50000"/>
                </a:avLst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19"/>
            <p:cNvSpPr/>
            <p:nvPr/>
          </p:nvSpPr>
          <p:spPr>
            <a:xfrm>
              <a:off x="6477000" y="4038600"/>
              <a:ext cx="862780" cy="838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11" name="Straight Arrow Connector 19"/>
            <p:cNvCxnSpPr>
              <a:stCxn id="10" idx="6"/>
              <a:endCxn id="18" idx="0"/>
            </p:cNvCxnSpPr>
            <p:nvPr/>
          </p:nvCxnSpPr>
          <p:spPr>
            <a:xfrm>
              <a:off x="7339780" y="4457700"/>
              <a:ext cx="636339" cy="510662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5"/>
            <p:cNvCxnSpPr/>
            <p:nvPr/>
          </p:nvCxnSpPr>
          <p:spPr>
            <a:xfrm rot="10800000" flipV="1">
              <a:off x="5358582" y="4457700"/>
              <a:ext cx="1194619" cy="457200"/>
            </a:xfrm>
            <a:prstGeom prst="curvedConnector3">
              <a:avLst>
                <a:gd name="adj1" fmla="val 72615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5"/>
            <p:cNvCxnSpPr>
              <a:stCxn id="19" idx="2"/>
              <a:endCxn id="17" idx="1"/>
            </p:cNvCxnSpPr>
            <p:nvPr/>
          </p:nvCxnSpPr>
          <p:spPr>
            <a:xfrm rot="10800000" flipV="1">
              <a:off x="4137224" y="4914898"/>
              <a:ext cx="358577" cy="891663"/>
            </a:xfrm>
            <a:prstGeom prst="curvedConnector2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1"/>
            <p:cNvSpPr txBox="1"/>
            <p:nvPr/>
          </p:nvSpPr>
          <p:spPr>
            <a:xfrm>
              <a:off x="990600" y="5791200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NON !</a:t>
              </a:r>
              <a:endParaRPr lang="fr-FR" sz="2400" b="1" dirty="0"/>
            </a:p>
          </p:txBody>
        </p:sp>
        <p:sp>
          <p:nvSpPr>
            <p:cNvPr id="15" name="TextBox 32"/>
            <p:cNvSpPr txBox="1"/>
            <p:nvPr/>
          </p:nvSpPr>
          <p:spPr>
            <a:xfrm>
              <a:off x="6172200" y="5791200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NON !</a:t>
              </a:r>
              <a:endParaRPr lang="fr-FR" sz="2400" b="1" dirty="0"/>
            </a:p>
          </p:txBody>
        </p:sp>
        <p:sp>
          <p:nvSpPr>
            <p:cNvPr id="16" name="Multiply 33"/>
            <p:cNvSpPr/>
            <p:nvPr/>
          </p:nvSpPr>
          <p:spPr>
            <a:xfrm>
              <a:off x="2590800" y="5029200"/>
              <a:ext cx="530942" cy="6985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Multiply 35"/>
            <p:cNvSpPr/>
            <p:nvPr/>
          </p:nvSpPr>
          <p:spPr>
            <a:xfrm>
              <a:off x="3733800" y="5638800"/>
              <a:ext cx="530942" cy="6985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Multiply 38"/>
            <p:cNvSpPr/>
            <p:nvPr/>
          </p:nvSpPr>
          <p:spPr>
            <a:xfrm>
              <a:off x="7848600" y="4800600"/>
              <a:ext cx="530942" cy="6985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6255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Implémentation d’un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Assembler un arbre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3225800" y="1854200"/>
            <a:ext cx="5636342" cy="4043065"/>
            <a:chOff x="1828800" y="1828800"/>
            <a:chExt cx="5636342" cy="4043065"/>
          </a:xfrm>
        </p:grpSpPr>
        <p:sp>
          <p:nvSpPr>
            <p:cNvPr id="7" name="Oval 8"/>
            <p:cNvSpPr/>
            <p:nvPr/>
          </p:nvSpPr>
          <p:spPr>
            <a:xfrm>
              <a:off x="3657600" y="1828800"/>
              <a:ext cx="862780" cy="8381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8" name="Straight Arrow Connector 15"/>
            <p:cNvCxnSpPr>
              <a:stCxn id="7" idx="6"/>
              <a:endCxn id="14" idx="0"/>
            </p:cNvCxnSpPr>
            <p:nvPr/>
          </p:nvCxnSpPr>
          <p:spPr>
            <a:xfrm>
              <a:off x="4520380" y="2247900"/>
              <a:ext cx="787810" cy="647700"/>
            </a:xfrm>
            <a:prstGeom prst="curvedConnector2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5"/>
            <p:cNvCxnSpPr>
              <a:stCxn id="7" idx="2"/>
              <a:endCxn id="11" idx="0"/>
            </p:cNvCxnSpPr>
            <p:nvPr/>
          </p:nvCxnSpPr>
          <p:spPr>
            <a:xfrm rot="10800000" flipV="1">
              <a:off x="3098390" y="2247900"/>
              <a:ext cx="559210" cy="571500"/>
            </a:xfrm>
            <a:prstGeom prst="curvedConnector2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1"/>
            <p:cNvSpPr txBox="1"/>
            <p:nvPr/>
          </p:nvSpPr>
          <p:spPr>
            <a:xfrm>
              <a:off x="3962400" y="5410200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OUI !</a:t>
              </a:r>
              <a:endParaRPr lang="fr-FR" sz="2400" b="1" dirty="0"/>
            </a:p>
          </p:txBody>
        </p:sp>
        <p:sp>
          <p:nvSpPr>
            <p:cNvPr id="11" name="Oval 25"/>
            <p:cNvSpPr/>
            <p:nvPr/>
          </p:nvSpPr>
          <p:spPr>
            <a:xfrm>
              <a:off x="2667000" y="2819400"/>
              <a:ext cx="862780" cy="8381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12" name="Straight Arrow Connector 15"/>
            <p:cNvCxnSpPr>
              <a:stCxn id="11" idx="6"/>
              <a:endCxn id="21" idx="1"/>
            </p:cNvCxnSpPr>
            <p:nvPr/>
          </p:nvCxnSpPr>
          <p:spPr>
            <a:xfrm>
              <a:off x="3529780" y="3238500"/>
              <a:ext cx="455043" cy="586862"/>
            </a:xfrm>
            <a:prstGeom prst="curvedConnector2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5"/>
            <p:cNvCxnSpPr>
              <a:stCxn id="11" idx="2"/>
              <a:endCxn id="20" idx="1"/>
            </p:cNvCxnSpPr>
            <p:nvPr/>
          </p:nvCxnSpPr>
          <p:spPr>
            <a:xfrm rot="10800000" flipV="1">
              <a:off x="2232224" y="3238500"/>
              <a:ext cx="434777" cy="510662"/>
            </a:xfrm>
            <a:prstGeom prst="curvedConnector2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30"/>
            <p:cNvSpPr/>
            <p:nvPr/>
          </p:nvSpPr>
          <p:spPr>
            <a:xfrm>
              <a:off x="4876800" y="2895600"/>
              <a:ext cx="862780" cy="8381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C</a:t>
              </a:r>
            </a:p>
          </p:txBody>
        </p:sp>
        <p:cxnSp>
          <p:nvCxnSpPr>
            <p:cNvPr id="15" name="Straight Arrow Connector 15"/>
            <p:cNvCxnSpPr>
              <a:stCxn id="14" idx="6"/>
              <a:endCxn id="17" idx="0"/>
            </p:cNvCxnSpPr>
            <p:nvPr/>
          </p:nvCxnSpPr>
          <p:spPr>
            <a:xfrm>
              <a:off x="5739580" y="3314700"/>
              <a:ext cx="483010" cy="647700"/>
            </a:xfrm>
            <a:prstGeom prst="curvedConnector2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2"/>
              <a:endCxn id="22" idx="1"/>
            </p:cNvCxnSpPr>
            <p:nvPr/>
          </p:nvCxnSpPr>
          <p:spPr>
            <a:xfrm rot="10800000" flipV="1">
              <a:off x="4594424" y="3314700"/>
              <a:ext cx="282377" cy="586862"/>
            </a:xfrm>
            <a:prstGeom prst="curvedConnector2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37"/>
            <p:cNvSpPr/>
            <p:nvPr/>
          </p:nvSpPr>
          <p:spPr>
            <a:xfrm>
              <a:off x="5791200" y="3962400"/>
              <a:ext cx="862780" cy="83819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18" name="Straight Arrow Connector 15"/>
            <p:cNvCxnSpPr>
              <a:stCxn id="17" idx="6"/>
              <a:endCxn id="24" idx="0"/>
            </p:cNvCxnSpPr>
            <p:nvPr/>
          </p:nvCxnSpPr>
          <p:spPr>
            <a:xfrm>
              <a:off x="6653980" y="4381500"/>
              <a:ext cx="407739" cy="663062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5"/>
            <p:cNvCxnSpPr>
              <a:stCxn id="17" idx="2"/>
              <a:endCxn id="23" idx="1"/>
            </p:cNvCxnSpPr>
            <p:nvPr/>
          </p:nvCxnSpPr>
          <p:spPr>
            <a:xfrm rot="10800000" flipV="1">
              <a:off x="5356424" y="4381500"/>
              <a:ext cx="434777" cy="586862"/>
            </a:xfrm>
            <a:prstGeom prst="curvedConnector2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ultiply 41"/>
            <p:cNvSpPr/>
            <p:nvPr/>
          </p:nvSpPr>
          <p:spPr>
            <a:xfrm>
              <a:off x="1828800" y="3581400"/>
              <a:ext cx="530942" cy="6985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Multiply 42"/>
            <p:cNvSpPr/>
            <p:nvPr/>
          </p:nvSpPr>
          <p:spPr>
            <a:xfrm>
              <a:off x="3581400" y="3657600"/>
              <a:ext cx="530942" cy="6985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Multiply 43"/>
            <p:cNvSpPr/>
            <p:nvPr/>
          </p:nvSpPr>
          <p:spPr>
            <a:xfrm>
              <a:off x="4191000" y="3733800"/>
              <a:ext cx="530942" cy="6985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Multiply 44"/>
            <p:cNvSpPr/>
            <p:nvPr/>
          </p:nvSpPr>
          <p:spPr>
            <a:xfrm>
              <a:off x="4953000" y="4800600"/>
              <a:ext cx="530942" cy="6985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Multiply 45"/>
            <p:cNvSpPr/>
            <p:nvPr/>
          </p:nvSpPr>
          <p:spPr>
            <a:xfrm>
              <a:off x="6934200" y="4876800"/>
              <a:ext cx="530942" cy="6985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3156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solidFill>
            <a:srgbClr val="1D1E19"/>
          </a:solidFill>
          <a:effectLst>
            <a:softEdge rad="63500"/>
          </a:effectLst>
        </p:spPr>
        <p:txBody>
          <a:bodyPr lIns="360000" tIns="360000" rIns="360000" bIns="360000">
            <a:normAutofit/>
          </a:bodyPr>
          <a:lstStyle/>
          <a:p>
            <a:pPr>
              <a:lnSpc>
                <a:spcPct val="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  <a:latin typeface="Menlo Regular"/>
                <a:cs typeface="Menlo Regular"/>
              </a:rPr>
              <a:t>// structure de </a:t>
            </a:r>
            <a:r>
              <a:rPr lang="en-US" sz="16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noeud</a:t>
            </a:r>
            <a:endParaRPr lang="en-US" sz="16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>
              <a:lnSpc>
                <a:spcPct val="50000"/>
              </a:lnSpc>
              <a:buNone/>
            </a:pPr>
            <a:endParaRPr lang="fr-FR" sz="16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>
              <a:lnSpc>
                <a:spcPct val="50000"/>
              </a:lnSpc>
              <a:buNone/>
            </a:pPr>
            <a:r>
              <a:rPr lang="en-US" sz="1600" i="1" dirty="0" err="1" smtClean="0">
                <a:solidFill>
                  <a:srgbClr val="51D1ED"/>
                </a:solidFill>
                <a:latin typeface="Menlo Regular"/>
                <a:cs typeface="Menlo Regular"/>
              </a:rPr>
              <a:t>typedef</a:t>
            </a:r>
            <a:r>
              <a:rPr lang="en-US" sz="1600" i="1" dirty="0" smtClean="0">
                <a:solidFill>
                  <a:srgbClr val="51D1ED"/>
                </a:solidFill>
                <a:latin typeface="Menlo Regular"/>
                <a:cs typeface="Menlo Regular"/>
              </a:rPr>
              <a:t> </a:t>
            </a:r>
            <a:r>
              <a:rPr lang="en-US" sz="1600" i="1" dirty="0" err="1">
                <a:solidFill>
                  <a:srgbClr val="51D1ED"/>
                </a:solidFill>
                <a:latin typeface="Menlo Regular"/>
                <a:cs typeface="Menlo Regular"/>
              </a:rPr>
              <a:t>struct</a:t>
            </a:r>
            <a:r>
              <a:rPr lang="en-US" sz="1600" dirty="0">
                <a:solidFill>
                  <a:srgbClr val="51D1ED"/>
                </a:solidFill>
                <a:latin typeface="Menlo Regular"/>
                <a:cs typeface="Menlo Regular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noeud</a:t>
            </a:r>
            <a:endParaRPr lang="en-US" sz="16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>
              <a:lnSpc>
                <a:spcPct val="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  <a:latin typeface="Menlo Regular"/>
                <a:cs typeface="Menlo Regular"/>
              </a:rPr>
              <a:t>{</a:t>
            </a:r>
            <a:endParaRPr lang="fr-FR" sz="1600" dirty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>
              <a:lnSpc>
                <a:spcPct val="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Menlo Regular"/>
                <a:cs typeface="Menlo Regular"/>
              </a:rPr>
              <a:t>   T </a:t>
            </a:r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info;</a:t>
            </a:r>
            <a:endParaRPr lang="fr-FR" sz="1600" dirty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>
              <a:lnSpc>
                <a:spcPct val="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Menlo Regular"/>
                <a:cs typeface="Menlo Regular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struct</a:t>
            </a:r>
            <a:r>
              <a:rPr lang="en-US" sz="16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 Regular"/>
                <a:cs typeface="Menlo Regular"/>
              </a:rPr>
              <a:t>noeud</a:t>
            </a:r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 *sag, *sad;</a:t>
            </a:r>
          </a:p>
          <a:p>
            <a:pPr>
              <a:lnSpc>
                <a:spcPct val="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} </a:t>
            </a:r>
            <a:r>
              <a:rPr lang="en-US" sz="1600" dirty="0" err="1">
                <a:solidFill>
                  <a:schemeClr val="bg1"/>
                </a:solidFill>
                <a:latin typeface="Menlo Regular"/>
                <a:cs typeface="Menlo Regular"/>
              </a:rPr>
              <a:t>noeud</a:t>
            </a:r>
            <a:r>
              <a:rPr lang="en-US" sz="1600" dirty="0" smtClean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50000"/>
              </a:lnSpc>
              <a:buNone/>
            </a:pPr>
            <a:endParaRPr lang="en-US" sz="1600" dirty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>
              <a:lnSpc>
                <a:spcPct val="50000"/>
              </a:lnSpc>
              <a:buNone/>
            </a:pPr>
            <a:r>
              <a:rPr lang="en-US" sz="1600" i="1" dirty="0" err="1">
                <a:solidFill>
                  <a:srgbClr val="51D1ED"/>
                </a:solidFill>
                <a:latin typeface="Menlo Regular"/>
                <a:cs typeface="Menlo Regular"/>
              </a:rPr>
              <a:t>typedef</a:t>
            </a:r>
            <a:r>
              <a:rPr lang="en-US" sz="16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 Regular"/>
                <a:cs typeface="Menlo Regular"/>
              </a:rPr>
              <a:t>noeud</a:t>
            </a:r>
            <a:r>
              <a:rPr lang="en-US" sz="1600" dirty="0">
                <a:solidFill>
                  <a:schemeClr val="bg1"/>
                </a:solidFill>
                <a:latin typeface="Menlo Regular"/>
                <a:cs typeface="Menlo Regular"/>
              </a:rPr>
              <a:t> *</a:t>
            </a:r>
            <a:r>
              <a:rPr lang="en-US" sz="1600" dirty="0" err="1">
                <a:solidFill>
                  <a:schemeClr val="bg1"/>
                </a:solidFill>
                <a:latin typeface="Menlo Regular"/>
                <a:cs typeface="Menlo Regular"/>
              </a:rPr>
              <a:t>arbre</a:t>
            </a:r>
            <a:r>
              <a:rPr lang="en-US" sz="1600" dirty="0" smtClean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16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Implémentation d’un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en C d’un nœud d’AB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332" y="2345275"/>
            <a:ext cx="5062569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er 7"/>
          <p:cNvGrpSpPr/>
          <p:nvPr/>
        </p:nvGrpSpPr>
        <p:grpSpPr>
          <a:xfrm>
            <a:off x="2336800" y="4343400"/>
            <a:ext cx="1905000" cy="914400"/>
            <a:chOff x="2971800" y="4953000"/>
            <a:chExt cx="1905000" cy="914400"/>
          </a:xfrm>
        </p:grpSpPr>
        <p:grpSp>
          <p:nvGrpSpPr>
            <p:cNvPr id="9" name="Group 27"/>
            <p:cNvGrpSpPr/>
            <p:nvPr/>
          </p:nvGrpSpPr>
          <p:grpSpPr>
            <a:xfrm>
              <a:off x="3429000" y="4953000"/>
              <a:ext cx="1447800" cy="914400"/>
              <a:chOff x="1447800" y="1600200"/>
              <a:chExt cx="1447800" cy="914400"/>
            </a:xfrm>
          </p:grpSpPr>
          <p:sp>
            <p:nvSpPr>
              <p:cNvPr id="11" name="Oval 12"/>
              <p:cNvSpPr/>
              <p:nvPr/>
            </p:nvSpPr>
            <p:spPr>
              <a:xfrm>
                <a:off x="1447800" y="1600200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fr-FR" sz="5500" dirty="0" smtClean="0"/>
              </a:p>
            </p:txBody>
          </p:sp>
          <p:cxnSp>
            <p:nvCxnSpPr>
              <p:cNvPr id="12" name="Straight Arrow Connector 13"/>
              <p:cNvCxnSpPr>
                <a:stCxn id="11" idx="6"/>
              </p:cNvCxnSpPr>
              <p:nvPr/>
            </p:nvCxnSpPr>
            <p:spPr>
              <a:xfrm>
                <a:off x="2438400" y="2057400"/>
                <a:ext cx="457200" cy="158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11"/>
            <p:cNvCxnSpPr>
              <a:stCxn id="11" idx="2"/>
            </p:cNvCxnSpPr>
            <p:nvPr/>
          </p:nvCxnSpPr>
          <p:spPr>
            <a:xfrm rot="10800000">
              <a:off x="2971800" y="54102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Implémentation d’un AB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utilitaires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2867" y="1380067"/>
            <a:ext cx="79343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2867" y="3429000"/>
            <a:ext cx="79438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14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fr-FR" sz="9600" dirty="0" smtClean="0"/>
              <a:t>Concevoir </a:t>
            </a:r>
            <a:r>
              <a:rPr lang="fr-FR" sz="9600" dirty="0"/>
              <a:t>un algorithme qui permet de vérifier qu’un AB est bien un AB</a:t>
            </a:r>
          </a:p>
          <a:p>
            <a:pPr algn="ctr">
              <a:buNone/>
            </a:pPr>
            <a:r>
              <a:rPr lang="fr-FR" dirty="0"/>
              <a:t>Il pourrait bien vous avoir trompé et être une LDC, ce vilain contrefacteur !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Implémentation d’un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43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Structures arborescentes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Parcourir un 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38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</a:t>
            </a:r>
          </a:p>
          <a:p>
            <a:pPr lvl="1"/>
            <a:r>
              <a:rPr lang="fr-FR" dirty="0"/>
              <a:t>Comment parcourir un AB, i.e. </a:t>
            </a:r>
          </a:p>
          <a:p>
            <a:pPr lvl="2"/>
            <a:r>
              <a:rPr lang="fr-FR" dirty="0"/>
              <a:t>Comment visiter chaque nœud une fois et une seule?</a:t>
            </a:r>
          </a:p>
          <a:p>
            <a:r>
              <a:rPr lang="fr-FR" dirty="0"/>
              <a:t>Deux grand types de parcours</a:t>
            </a:r>
          </a:p>
          <a:p>
            <a:pPr lvl="1"/>
            <a:r>
              <a:rPr lang="fr-FR" dirty="0"/>
              <a:t>En largeur</a:t>
            </a:r>
          </a:p>
          <a:p>
            <a:pPr lvl="2"/>
            <a:r>
              <a:rPr lang="fr-FR" dirty="0"/>
              <a:t>Niveau par niveau</a:t>
            </a:r>
          </a:p>
          <a:p>
            <a:pPr lvl="2"/>
            <a:r>
              <a:rPr lang="fr-FR" dirty="0"/>
              <a:t>Naturellement itératif</a:t>
            </a:r>
          </a:p>
          <a:p>
            <a:pPr lvl="1"/>
            <a:r>
              <a:rPr lang="fr-FR" dirty="0"/>
              <a:t>En profondeur</a:t>
            </a:r>
          </a:p>
          <a:p>
            <a:pPr lvl="2"/>
            <a:r>
              <a:rPr lang="fr-FR" dirty="0"/>
              <a:t>Branche par branche</a:t>
            </a:r>
          </a:p>
          <a:p>
            <a:pPr lvl="2"/>
            <a:r>
              <a:rPr lang="fr-FR" dirty="0"/>
              <a:t>Naturellement </a:t>
            </a:r>
            <a:r>
              <a:rPr lang="fr-FR" dirty="0" smtClean="0"/>
              <a:t>récursif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Parcourir un 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Parcourir les nœuds d’un 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24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parcours en largeur</a:t>
            </a:r>
            <a:endParaRPr lang="fr-FR" dirty="0"/>
          </a:p>
        </p:txBody>
      </p:sp>
      <p:sp>
        <p:nvSpPr>
          <p:cNvPr id="32" name="Oval 10"/>
          <p:cNvSpPr/>
          <p:nvPr/>
        </p:nvSpPr>
        <p:spPr>
          <a:xfrm>
            <a:off x="5698067" y="1507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3" name="Oval 12"/>
          <p:cNvSpPr/>
          <p:nvPr/>
        </p:nvSpPr>
        <p:spPr>
          <a:xfrm>
            <a:off x="4555067" y="2650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2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4" name="Oval 13"/>
          <p:cNvSpPr/>
          <p:nvPr/>
        </p:nvSpPr>
        <p:spPr>
          <a:xfrm>
            <a:off x="6841067" y="2650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21"/>
          <p:cNvCxnSpPr>
            <a:stCxn id="32" idx="3"/>
            <a:endCxn id="33" idx="7"/>
          </p:cNvCxnSpPr>
          <p:nvPr/>
        </p:nvCxnSpPr>
        <p:spPr>
          <a:xfrm flipH="1">
            <a:off x="5205475" y="2157474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4"/>
          <p:cNvCxnSpPr>
            <a:stCxn id="32" idx="5"/>
            <a:endCxn id="34" idx="1"/>
          </p:cNvCxnSpPr>
          <p:nvPr/>
        </p:nvCxnSpPr>
        <p:spPr>
          <a:xfrm>
            <a:off x="6348475" y="2157474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4"/>
          <p:cNvSpPr/>
          <p:nvPr/>
        </p:nvSpPr>
        <p:spPr>
          <a:xfrm>
            <a:off x="4021667" y="3793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4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8" name="Oval 35"/>
          <p:cNvSpPr/>
          <p:nvPr/>
        </p:nvSpPr>
        <p:spPr>
          <a:xfrm>
            <a:off x="5088467" y="3793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6"/>
          <p:cNvCxnSpPr>
            <a:stCxn id="33" idx="3"/>
            <a:endCxn id="37" idx="0"/>
          </p:cNvCxnSpPr>
          <p:nvPr/>
        </p:nvCxnSpPr>
        <p:spPr>
          <a:xfrm flipH="1">
            <a:off x="4402667" y="3300474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8"/>
          <p:cNvCxnSpPr>
            <a:stCxn id="33" idx="5"/>
            <a:endCxn id="38" idx="0"/>
          </p:cNvCxnSpPr>
          <p:nvPr/>
        </p:nvCxnSpPr>
        <p:spPr>
          <a:xfrm>
            <a:off x="5205475" y="3300474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51"/>
          <p:cNvSpPr/>
          <p:nvPr/>
        </p:nvSpPr>
        <p:spPr>
          <a:xfrm>
            <a:off x="7374467" y="3793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53"/>
          <p:cNvCxnSpPr>
            <a:stCxn id="34" idx="5"/>
            <a:endCxn id="41" idx="0"/>
          </p:cNvCxnSpPr>
          <p:nvPr/>
        </p:nvCxnSpPr>
        <p:spPr>
          <a:xfrm>
            <a:off x="7491475" y="3300474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6"/>
          <p:cNvSpPr/>
          <p:nvPr/>
        </p:nvSpPr>
        <p:spPr>
          <a:xfrm>
            <a:off x="4555067" y="4971458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7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44" name="Oval 57"/>
          <p:cNvSpPr/>
          <p:nvPr/>
        </p:nvSpPr>
        <p:spPr>
          <a:xfrm>
            <a:off x="5621867" y="4971458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8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58"/>
          <p:cNvCxnSpPr>
            <a:stCxn id="38" idx="3"/>
            <a:endCxn id="43" idx="0"/>
          </p:cNvCxnSpPr>
          <p:nvPr/>
        </p:nvCxnSpPr>
        <p:spPr>
          <a:xfrm flipH="1">
            <a:off x="4936067" y="4443474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59"/>
          <p:cNvCxnSpPr>
            <a:stCxn id="38" idx="5"/>
            <a:endCxn id="44" idx="0"/>
          </p:cNvCxnSpPr>
          <p:nvPr/>
        </p:nvCxnSpPr>
        <p:spPr>
          <a:xfrm>
            <a:off x="5738875" y="4443474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2"/>
          <p:cNvSpPr/>
          <p:nvPr/>
        </p:nvSpPr>
        <p:spPr>
          <a:xfrm>
            <a:off x="6841067" y="4971458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9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63"/>
          <p:cNvCxnSpPr>
            <a:stCxn id="41" idx="3"/>
            <a:endCxn id="47" idx="0"/>
          </p:cNvCxnSpPr>
          <p:nvPr/>
        </p:nvCxnSpPr>
        <p:spPr>
          <a:xfrm flipH="1">
            <a:off x="7222067" y="4443474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9"/>
          <p:cNvSpPr txBox="1"/>
          <p:nvPr/>
        </p:nvSpPr>
        <p:spPr>
          <a:xfrm>
            <a:off x="4631267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50" name="TextBox 71"/>
          <p:cNvSpPr txBox="1"/>
          <p:nvPr/>
        </p:nvSpPr>
        <p:spPr>
          <a:xfrm>
            <a:off x="4936067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51" name="TextBox 72"/>
          <p:cNvSpPr txBox="1"/>
          <p:nvPr/>
        </p:nvSpPr>
        <p:spPr>
          <a:xfrm>
            <a:off x="5240867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52" name="TextBox 73"/>
          <p:cNvSpPr txBox="1"/>
          <p:nvPr/>
        </p:nvSpPr>
        <p:spPr>
          <a:xfrm>
            <a:off x="5545667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4</a:t>
            </a:r>
            <a:endParaRPr lang="fr-FR" sz="2400" dirty="0"/>
          </a:p>
        </p:txBody>
      </p:sp>
      <p:sp>
        <p:nvSpPr>
          <p:cNvPr id="53" name="TextBox 74"/>
          <p:cNvSpPr txBox="1"/>
          <p:nvPr/>
        </p:nvSpPr>
        <p:spPr>
          <a:xfrm>
            <a:off x="5850467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</a:t>
            </a:r>
            <a:endParaRPr lang="fr-FR" sz="2400" dirty="0"/>
          </a:p>
        </p:txBody>
      </p:sp>
      <p:sp>
        <p:nvSpPr>
          <p:cNvPr id="54" name="TextBox 75"/>
          <p:cNvSpPr txBox="1"/>
          <p:nvPr/>
        </p:nvSpPr>
        <p:spPr>
          <a:xfrm>
            <a:off x="6155267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</a:t>
            </a:r>
            <a:endParaRPr lang="fr-FR" sz="2400" dirty="0"/>
          </a:p>
        </p:txBody>
      </p:sp>
      <p:sp>
        <p:nvSpPr>
          <p:cNvPr id="55" name="TextBox 76"/>
          <p:cNvSpPr txBox="1"/>
          <p:nvPr/>
        </p:nvSpPr>
        <p:spPr>
          <a:xfrm>
            <a:off x="6460067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7</a:t>
            </a:r>
            <a:endParaRPr lang="fr-FR" sz="2400" dirty="0"/>
          </a:p>
        </p:txBody>
      </p:sp>
      <p:sp>
        <p:nvSpPr>
          <p:cNvPr id="56" name="TextBox 77"/>
          <p:cNvSpPr txBox="1"/>
          <p:nvPr/>
        </p:nvSpPr>
        <p:spPr>
          <a:xfrm>
            <a:off x="6764867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8</a:t>
            </a:r>
            <a:endParaRPr lang="fr-FR" sz="2400" dirty="0"/>
          </a:p>
        </p:txBody>
      </p:sp>
      <p:sp>
        <p:nvSpPr>
          <p:cNvPr id="57" name="TextBox 78"/>
          <p:cNvSpPr txBox="1"/>
          <p:nvPr/>
        </p:nvSpPr>
        <p:spPr>
          <a:xfrm>
            <a:off x="7069667" y="5850466"/>
            <a:ext cx="311304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0511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parcours en largeur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667" y="2226735"/>
            <a:ext cx="79438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382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Explicitation du parcours en largeur</a:t>
            </a:r>
            <a:endParaRPr lang="fr-FR" dirty="0"/>
          </a:p>
        </p:txBody>
      </p:sp>
      <p:sp>
        <p:nvSpPr>
          <p:cNvPr id="31" name="Oval 10"/>
          <p:cNvSpPr/>
          <p:nvPr/>
        </p:nvSpPr>
        <p:spPr>
          <a:xfrm>
            <a:off x="5698066" y="151553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8" name="Oval 12"/>
          <p:cNvSpPr/>
          <p:nvPr/>
        </p:nvSpPr>
        <p:spPr>
          <a:xfrm>
            <a:off x="4555066" y="265853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2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9" name="Oval 13"/>
          <p:cNvSpPr/>
          <p:nvPr/>
        </p:nvSpPr>
        <p:spPr>
          <a:xfrm>
            <a:off x="6841066" y="265853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21"/>
          <p:cNvCxnSpPr>
            <a:stCxn id="31" idx="3"/>
            <a:endCxn id="58" idx="7"/>
          </p:cNvCxnSpPr>
          <p:nvPr/>
        </p:nvCxnSpPr>
        <p:spPr>
          <a:xfrm flipH="1">
            <a:off x="5205474" y="2165942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/>
          <p:cNvCxnSpPr>
            <a:stCxn id="31" idx="5"/>
            <a:endCxn id="59" idx="1"/>
          </p:cNvCxnSpPr>
          <p:nvPr/>
        </p:nvCxnSpPr>
        <p:spPr>
          <a:xfrm>
            <a:off x="6348474" y="2165942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4"/>
          <p:cNvSpPr/>
          <p:nvPr/>
        </p:nvSpPr>
        <p:spPr>
          <a:xfrm>
            <a:off x="4021666" y="380153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4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3" name="Oval 35"/>
          <p:cNvSpPr/>
          <p:nvPr/>
        </p:nvSpPr>
        <p:spPr>
          <a:xfrm>
            <a:off x="5088466" y="380153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36"/>
          <p:cNvCxnSpPr>
            <a:stCxn id="58" idx="3"/>
            <a:endCxn id="62" idx="0"/>
          </p:cNvCxnSpPr>
          <p:nvPr/>
        </p:nvCxnSpPr>
        <p:spPr>
          <a:xfrm flipH="1">
            <a:off x="4402666" y="3308942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8"/>
          <p:cNvCxnSpPr>
            <a:stCxn id="58" idx="5"/>
            <a:endCxn id="63" idx="0"/>
          </p:cNvCxnSpPr>
          <p:nvPr/>
        </p:nvCxnSpPr>
        <p:spPr>
          <a:xfrm>
            <a:off x="5205474" y="3308942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51"/>
          <p:cNvSpPr/>
          <p:nvPr/>
        </p:nvSpPr>
        <p:spPr>
          <a:xfrm>
            <a:off x="7374466" y="380153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53"/>
          <p:cNvCxnSpPr>
            <a:stCxn id="59" idx="5"/>
            <a:endCxn id="66" idx="0"/>
          </p:cNvCxnSpPr>
          <p:nvPr/>
        </p:nvCxnSpPr>
        <p:spPr>
          <a:xfrm>
            <a:off x="7491474" y="3308942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6"/>
          <p:cNvSpPr/>
          <p:nvPr/>
        </p:nvSpPr>
        <p:spPr>
          <a:xfrm>
            <a:off x="4555066" y="497992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7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9" name="Oval 57"/>
          <p:cNvSpPr/>
          <p:nvPr/>
        </p:nvSpPr>
        <p:spPr>
          <a:xfrm>
            <a:off x="5621866" y="497992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8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58"/>
          <p:cNvCxnSpPr>
            <a:stCxn id="63" idx="3"/>
            <a:endCxn id="68" idx="0"/>
          </p:cNvCxnSpPr>
          <p:nvPr/>
        </p:nvCxnSpPr>
        <p:spPr>
          <a:xfrm flipH="1">
            <a:off x="4936066" y="4451942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59"/>
          <p:cNvCxnSpPr>
            <a:stCxn id="63" idx="5"/>
            <a:endCxn id="69" idx="0"/>
          </p:cNvCxnSpPr>
          <p:nvPr/>
        </p:nvCxnSpPr>
        <p:spPr>
          <a:xfrm>
            <a:off x="5738874" y="4451942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62"/>
          <p:cNvSpPr/>
          <p:nvPr/>
        </p:nvSpPr>
        <p:spPr>
          <a:xfrm>
            <a:off x="6841066" y="497992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9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63"/>
          <p:cNvCxnSpPr>
            <a:stCxn id="66" idx="3"/>
            <a:endCxn id="72" idx="0"/>
          </p:cNvCxnSpPr>
          <p:nvPr/>
        </p:nvCxnSpPr>
        <p:spPr>
          <a:xfrm flipH="1">
            <a:off x="7222066" y="4451942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346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9965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6" name="Rectangle 75"/>
          <p:cNvSpPr/>
          <p:nvPr/>
        </p:nvSpPr>
        <p:spPr>
          <a:xfrm>
            <a:off x="9584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9203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822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79" name="Rectangle 78"/>
          <p:cNvSpPr/>
          <p:nvPr/>
        </p:nvSpPr>
        <p:spPr>
          <a:xfrm>
            <a:off x="8441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80" name="Rectangle 79"/>
          <p:cNvSpPr/>
          <p:nvPr/>
        </p:nvSpPr>
        <p:spPr>
          <a:xfrm>
            <a:off x="8060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7679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82" name="Rectangle 81"/>
          <p:cNvSpPr/>
          <p:nvPr/>
        </p:nvSpPr>
        <p:spPr>
          <a:xfrm>
            <a:off x="7298266" y="1515534"/>
            <a:ext cx="381000" cy="838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84" name="TextBox 33"/>
          <p:cNvSpPr txBox="1"/>
          <p:nvPr/>
        </p:nvSpPr>
        <p:spPr>
          <a:xfrm>
            <a:off x="4631266" y="5858934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85" name="TextBox 37"/>
          <p:cNvSpPr txBox="1"/>
          <p:nvPr/>
        </p:nvSpPr>
        <p:spPr>
          <a:xfrm>
            <a:off x="4936066" y="5858934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86" name="TextBox 39"/>
          <p:cNvSpPr txBox="1"/>
          <p:nvPr/>
        </p:nvSpPr>
        <p:spPr>
          <a:xfrm>
            <a:off x="5240866" y="5858934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87" name="TextBox 40"/>
          <p:cNvSpPr txBox="1"/>
          <p:nvPr/>
        </p:nvSpPr>
        <p:spPr>
          <a:xfrm>
            <a:off x="5545666" y="5858934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4</a:t>
            </a:r>
            <a:endParaRPr lang="fr-FR" sz="2400" dirty="0"/>
          </a:p>
        </p:txBody>
      </p:sp>
      <p:sp>
        <p:nvSpPr>
          <p:cNvPr id="88" name="TextBox 41"/>
          <p:cNvSpPr txBox="1"/>
          <p:nvPr/>
        </p:nvSpPr>
        <p:spPr>
          <a:xfrm>
            <a:off x="5850466" y="5858934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</a:t>
            </a:r>
            <a:endParaRPr lang="fr-FR" sz="2400" dirty="0"/>
          </a:p>
        </p:txBody>
      </p:sp>
      <p:sp>
        <p:nvSpPr>
          <p:cNvPr id="89" name="TextBox 42"/>
          <p:cNvSpPr txBox="1"/>
          <p:nvPr/>
        </p:nvSpPr>
        <p:spPr>
          <a:xfrm>
            <a:off x="6155266" y="5858934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</a:t>
            </a:r>
            <a:endParaRPr lang="fr-FR" sz="2400" dirty="0"/>
          </a:p>
        </p:txBody>
      </p:sp>
      <p:sp>
        <p:nvSpPr>
          <p:cNvPr id="90" name="TextBox 43"/>
          <p:cNvSpPr txBox="1"/>
          <p:nvPr/>
        </p:nvSpPr>
        <p:spPr>
          <a:xfrm>
            <a:off x="6460066" y="5858934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7</a:t>
            </a:r>
            <a:endParaRPr lang="fr-FR" sz="2400" dirty="0"/>
          </a:p>
        </p:txBody>
      </p:sp>
      <p:sp>
        <p:nvSpPr>
          <p:cNvPr id="91" name="TextBox 44"/>
          <p:cNvSpPr txBox="1"/>
          <p:nvPr/>
        </p:nvSpPr>
        <p:spPr>
          <a:xfrm>
            <a:off x="6764866" y="5858934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8</a:t>
            </a:r>
            <a:endParaRPr lang="fr-FR" sz="2400" dirty="0"/>
          </a:p>
        </p:txBody>
      </p:sp>
      <p:sp>
        <p:nvSpPr>
          <p:cNvPr id="92" name="TextBox 45"/>
          <p:cNvSpPr txBox="1"/>
          <p:nvPr/>
        </p:nvSpPr>
        <p:spPr>
          <a:xfrm>
            <a:off x="7069666" y="5858934"/>
            <a:ext cx="311304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296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8" grpId="0" animBg="1"/>
      <p:bldP spid="59" grpId="0" animBg="1"/>
      <p:bldP spid="62" grpId="0" animBg="1"/>
      <p:bldP spid="63" grpId="0" animBg="1"/>
      <p:bldP spid="66" grpId="0" animBg="1"/>
      <p:bldP spid="68" grpId="0" animBg="1"/>
      <p:bldP spid="69" grpId="0" animBg="1"/>
      <p:bldP spid="72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Motivation</a:t>
            </a:r>
          </a:p>
          <a:p>
            <a:r>
              <a:rPr lang="fr-FR" dirty="0" smtClean="0"/>
              <a:t>Utilisation</a:t>
            </a:r>
          </a:p>
          <a:p>
            <a:r>
              <a:rPr lang="fr-FR" dirty="0" smtClean="0"/>
              <a:t>Définition</a:t>
            </a:r>
          </a:p>
          <a:p>
            <a:r>
              <a:rPr lang="fr-FR" dirty="0" smtClean="0"/>
              <a:t>Qualification des nœuds</a:t>
            </a:r>
          </a:p>
          <a:p>
            <a:r>
              <a:rPr lang="fr-FR" dirty="0" smtClean="0"/>
              <a:t>Branches et couches</a:t>
            </a:r>
          </a:p>
          <a:p>
            <a:r>
              <a:rPr lang="fr-FR" dirty="0" smtClean="0"/>
              <a:t>Mesures</a:t>
            </a:r>
          </a:p>
          <a:p>
            <a:r>
              <a:rPr lang="fr-FR" dirty="0" err="1" smtClean="0"/>
              <a:t>Sous-arbres</a:t>
            </a:r>
            <a:endParaRPr lang="fr-FR" dirty="0" smtClean="0"/>
          </a:p>
          <a:p>
            <a:r>
              <a:rPr lang="fr-FR" dirty="0" smtClean="0"/>
              <a:t>Arbres spéciaux</a:t>
            </a:r>
          </a:p>
          <a:p>
            <a:r>
              <a:rPr lang="fr-FR" dirty="0" smtClean="0"/>
              <a:t>Exercice : adressage dans un AB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séance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4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fr-FR" dirty="0"/>
              <a:t>Implémentation récursive ?</a:t>
            </a:r>
          </a:p>
          <a:p>
            <a:pPr lvl="1">
              <a:defRPr/>
            </a:pPr>
            <a:r>
              <a:rPr lang="fr-FR" dirty="0"/>
              <a:t>Sans lien direct entre frères, ça parait difficile !</a:t>
            </a:r>
            <a:endParaRPr lang="fr-FR" sz="2300" dirty="0"/>
          </a:p>
          <a:p>
            <a:pPr lvl="0">
              <a:defRPr/>
            </a:pPr>
            <a:r>
              <a:rPr lang="fr-FR" dirty="0"/>
              <a:t>Pour parcourir de droite à gauche ?</a:t>
            </a:r>
          </a:p>
          <a:p>
            <a:pPr lvl="1">
              <a:defRPr/>
            </a:pPr>
            <a:r>
              <a:rPr lang="fr-FR" dirty="0"/>
              <a:t>Deux instructions à permuter !</a:t>
            </a:r>
          </a:p>
          <a:p>
            <a:pPr lvl="0">
              <a:defRPr/>
            </a:pPr>
            <a:r>
              <a:rPr lang="fr-FR" dirty="0"/>
              <a:t>Pour généraliser à un arbre </a:t>
            </a:r>
            <a:r>
              <a:rPr lang="fr-FR" i="1" dirty="0" err="1"/>
              <a:t>n</a:t>
            </a:r>
            <a:r>
              <a:rPr lang="fr-FR" dirty="0" err="1"/>
              <a:t>-aire</a:t>
            </a:r>
            <a:r>
              <a:rPr lang="fr-FR" dirty="0"/>
              <a:t> ?</a:t>
            </a:r>
          </a:p>
          <a:p>
            <a:pPr lvl="1">
              <a:defRPr/>
            </a:pPr>
            <a:r>
              <a:rPr lang="fr-FR" dirty="0"/>
              <a:t>A chaque itération de la </a:t>
            </a:r>
            <a:r>
              <a:rPr lang="fr-FR" dirty="0" smtClean="0"/>
              <a:t>boucle</a:t>
            </a:r>
          </a:p>
          <a:p>
            <a:pPr lvl="2">
              <a:defRPr/>
            </a:pPr>
            <a:r>
              <a:rPr lang="fr-FR" dirty="0" smtClean="0"/>
              <a:t>Défiler le nœud courant</a:t>
            </a:r>
          </a:p>
          <a:p>
            <a:pPr lvl="2">
              <a:defRPr/>
            </a:pPr>
            <a:r>
              <a:rPr lang="fr-FR" dirty="0" smtClean="0"/>
              <a:t>Enfiler tous ses successeurs directs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FAQ parcours en largeur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72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Conception naturellement récursive</a:t>
            </a:r>
          </a:p>
          <a:p>
            <a:pPr lvl="1"/>
            <a:r>
              <a:rPr lang="fr-FR" dirty="0"/>
              <a:t>Série de trois instructions</a:t>
            </a:r>
          </a:p>
          <a:p>
            <a:pPr lvl="2"/>
            <a:r>
              <a:rPr lang="fr-FR" dirty="0"/>
              <a:t>Traitement du nœud courant (le parent)</a:t>
            </a:r>
          </a:p>
          <a:p>
            <a:pPr lvl="2"/>
            <a:r>
              <a:rPr lang="fr-FR" dirty="0"/>
              <a:t>Appels récursif sur ses deux enfants</a:t>
            </a:r>
          </a:p>
          <a:p>
            <a:r>
              <a:rPr lang="fr-FR" dirty="0"/>
              <a:t>On distingue trois types de parcours</a:t>
            </a:r>
          </a:p>
          <a:p>
            <a:pPr lvl="1"/>
            <a:r>
              <a:rPr lang="fr-FR" dirty="0"/>
              <a:t>Selon l’ordre de ces trois instructions</a:t>
            </a:r>
          </a:p>
          <a:p>
            <a:pPr lvl="2"/>
            <a:r>
              <a:rPr lang="fr-FR" dirty="0"/>
              <a:t>Pré-ordre (ou préfixe)</a:t>
            </a:r>
          </a:p>
          <a:p>
            <a:pPr lvl="3"/>
            <a:r>
              <a:rPr lang="fr-FR" dirty="0"/>
              <a:t>parent puis enfants</a:t>
            </a:r>
          </a:p>
          <a:p>
            <a:pPr lvl="2"/>
            <a:r>
              <a:rPr lang="fr-FR" dirty="0"/>
              <a:t>In-ordre (ou infixe)</a:t>
            </a:r>
          </a:p>
          <a:p>
            <a:pPr lvl="3"/>
            <a:r>
              <a:rPr lang="fr-FR" dirty="0"/>
              <a:t>premier enfant, parent, puis second enfant</a:t>
            </a:r>
          </a:p>
          <a:p>
            <a:pPr lvl="2"/>
            <a:r>
              <a:rPr lang="fr-FR" dirty="0"/>
              <a:t>Post-ordre (ou </a:t>
            </a:r>
            <a:r>
              <a:rPr lang="fr-FR" dirty="0" err="1"/>
              <a:t>postfixe</a:t>
            </a:r>
            <a:r>
              <a:rPr lang="fr-FR" dirty="0"/>
              <a:t>)</a:t>
            </a:r>
          </a:p>
          <a:p>
            <a:pPr lvl="3"/>
            <a:r>
              <a:rPr lang="fr-FR" dirty="0"/>
              <a:t>enfants puis parent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en profondeur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01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en profondeur pré-ordre</a:t>
            </a:r>
            <a:endParaRPr lang="fr-FR" dirty="0"/>
          </a:p>
        </p:txBody>
      </p:sp>
      <p:sp>
        <p:nvSpPr>
          <p:cNvPr id="5" name="Oval 10"/>
          <p:cNvSpPr/>
          <p:nvPr/>
        </p:nvSpPr>
        <p:spPr>
          <a:xfrm>
            <a:off x="5740400" y="1507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" name="Oval 12"/>
          <p:cNvSpPr/>
          <p:nvPr/>
        </p:nvSpPr>
        <p:spPr>
          <a:xfrm>
            <a:off x="4597400" y="2650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2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7" name="Oval 13"/>
          <p:cNvSpPr/>
          <p:nvPr/>
        </p:nvSpPr>
        <p:spPr>
          <a:xfrm>
            <a:off x="6883400" y="2650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21"/>
          <p:cNvCxnSpPr>
            <a:stCxn id="5" idx="3"/>
            <a:endCxn id="6" idx="7"/>
          </p:cNvCxnSpPr>
          <p:nvPr/>
        </p:nvCxnSpPr>
        <p:spPr>
          <a:xfrm flipH="1">
            <a:off x="5247808" y="2157474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4"/>
          <p:cNvCxnSpPr>
            <a:stCxn id="5" idx="5"/>
            <a:endCxn id="7" idx="1"/>
          </p:cNvCxnSpPr>
          <p:nvPr/>
        </p:nvCxnSpPr>
        <p:spPr>
          <a:xfrm>
            <a:off x="6390808" y="2157474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4"/>
          <p:cNvSpPr/>
          <p:nvPr/>
        </p:nvSpPr>
        <p:spPr>
          <a:xfrm>
            <a:off x="4064000" y="3793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4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Oval 35"/>
          <p:cNvSpPr/>
          <p:nvPr/>
        </p:nvSpPr>
        <p:spPr>
          <a:xfrm>
            <a:off x="5130800" y="3793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36"/>
          <p:cNvCxnSpPr>
            <a:stCxn id="6" idx="3"/>
            <a:endCxn id="10" idx="0"/>
          </p:cNvCxnSpPr>
          <p:nvPr/>
        </p:nvCxnSpPr>
        <p:spPr>
          <a:xfrm flipH="1">
            <a:off x="4445000" y="3300474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8"/>
          <p:cNvCxnSpPr>
            <a:stCxn id="6" idx="5"/>
            <a:endCxn id="11" idx="0"/>
          </p:cNvCxnSpPr>
          <p:nvPr/>
        </p:nvCxnSpPr>
        <p:spPr>
          <a:xfrm>
            <a:off x="5247808" y="3300474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51"/>
          <p:cNvSpPr/>
          <p:nvPr/>
        </p:nvSpPr>
        <p:spPr>
          <a:xfrm>
            <a:off x="7416800" y="379306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53"/>
          <p:cNvCxnSpPr>
            <a:stCxn id="7" idx="5"/>
            <a:endCxn id="14" idx="0"/>
          </p:cNvCxnSpPr>
          <p:nvPr/>
        </p:nvCxnSpPr>
        <p:spPr>
          <a:xfrm>
            <a:off x="7533808" y="3300474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56"/>
          <p:cNvSpPr/>
          <p:nvPr/>
        </p:nvSpPr>
        <p:spPr>
          <a:xfrm>
            <a:off x="4597400" y="4971458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7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7" name="Oval 57"/>
          <p:cNvSpPr/>
          <p:nvPr/>
        </p:nvSpPr>
        <p:spPr>
          <a:xfrm>
            <a:off x="5664200" y="4971458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8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58"/>
          <p:cNvCxnSpPr>
            <a:stCxn id="11" idx="3"/>
            <a:endCxn id="16" idx="0"/>
          </p:cNvCxnSpPr>
          <p:nvPr/>
        </p:nvCxnSpPr>
        <p:spPr>
          <a:xfrm flipH="1">
            <a:off x="4978400" y="4443474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9"/>
          <p:cNvCxnSpPr>
            <a:stCxn id="11" idx="5"/>
            <a:endCxn id="17" idx="0"/>
          </p:cNvCxnSpPr>
          <p:nvPr/>
        </p:nvCxnSpPr>
        <p:spPr>
          <a:xfrm>
            <a:off x="5781208" y="4443474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62"/>
          <p:cNvSpPr/>
          <p:nvPr/>
        </p:nvSpPr>
        <p:spPr>
          <a:xfrm>
            <a:off x="6883400" y="4971458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9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63"/>
          <p:cNvCxnSpPr>
            <a:stCxn id="14" idx="3"/>
            <a:endCxn id="20" idx="0"/>
          </p:cNvCxnSpPr>
          <p:nvPr/>
        </p:nvCxnSpPr>
        <p:spPr>
          <a:xfrm flipH="1">
            <a:off x="7264400" y="4443474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/>
          <p:nvPr/>
        </p:nvSpPr>
        <p:spPr>
          <a:xfrm>
            <a:off x="4673600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TextBox 23"/>
          <p:cNvSpPr txBox="1"/>
          <p:nvPr/>
        </p:nvSpPr>
        <p:spPr>
          <a:xfrm>
            <a:off x="4978400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24" name="TextBox 25"/>
          <p:cNvSpPr txBox="1"/>
          <p:nvPr/>
        </p:nvSpPr>
        <p:spPr>
          <a:xfrm>
            <a:off x="5283200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4</a:t>
            </a:r>
            <a:endParaRPr lang="fr-FR" sz="2400" dirty="0"/>
          </a:p>
        </p:txBody>
      </p:sp>
      <p:sp>
        <p:nvSpPr>
          <p:cNvPr id="25" name="TextBox 26"/>
          <p:cNvSpPr txBox="1"/>
          <p:nvPr/>
        </p:nvSpPr>
        <p:spPr>
          <a:xfrm>
            <a:off x="5588000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</a:t>
            </a:r>
            <a:endParaRPr lang="fr-FR" sz="2400" dirty="0"/>
          </a:p>
        </p:txBody>
      </p:sp>
      <p:sp>
        <p:nvSpPr>
          <p:cNvPr id="26" name="TextBox 27"/>
          <p:cNvSpPr txBox="1"/>
          <p:nvPr/>
        </p:nvSpPr>
        <p:spPr>
          <a:xfrm>
            <a:off x="5892800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7</a:t>
            </a:r>
            <a:endParaRPr lang="fr-FR" sz="2400" dirty="0"/>
          </a:p>
        </p:txBody>
      </p:sp>
      <p:sp>
        <p:nvSpPr>
          <p:cNvPr id="27" name="TextBox 28"/>
          <p:cNvSpPr txBox="1"/>
          <p:nvPr/>
        </p:nvSpPr>
        <p:spPr>
          <a:xfrm>
            <a:off x="6197600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8</a:t>
            </a:r>
            <a:endParaRPr lang="fr-FR" sz="2400" dirty="0"/>
          </a:p>
        </p:txBody>
      </p:sp>
      <p:sp>
        <p:nvSpPr>
          <p:cNvPr id="28" name="TextBox 29"/>
          <p:cNvSpPr txBox="1"/>
          <p:nvPr/>
        </p:nvSpPr>
        <p:spPr>
          <a:xfrm>
            <a:off x="6502400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29" name="TextBox 30"/>
          <p:cNvSpPr txBox="1"/>
          <p:nvPr/>
        </p:nvSpPr>
        <p:spPr>
          <a:xfrm>
            <a:off x="6807200" y="5850466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</a:t>
            </a:r>
            <a:endParaRPr lang="fr-FR" sz="2400" dirty="0"/>
          </a:p>
        </p:txBody>
      </p:sp>
      <p:sp>
        <p:nvSpPr>
          <p:cNvPr id="30" name="TextBox 31"/>
          <p:cNvSpPr txBox="1"/>
          <p:nvPr/>
        </p:nvSpPr>
        <p:spPr>
          <a:xfrm>
            <a:off x="7112000" y="5850466"/>
            <a:ext cx="311304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97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en profondeur in-ordre</a:t>
            </a:r>
            <a:endParaRPr lang="fr-FR" dirty="0"/>
          </a:p>
        </p:txBody>
      </p:sp>
      <p:sp>
        <p:nvSpPr>
          <p:cNvPr id="31" name="Oval 10"/>
          <p:cNvSpPr/>
          <p:nvPr/>
        </p:nvSpPr>
        <p:spPr>
          <a:xfrm>
            <a:off x="5740400" y="1507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2" name="Oval 12"/>
          <p:cNvSpPr/>
          <p:nvPr/>
        </p:nvSpPr>
        <p:spPr>
          <a:xfrm>
            <a:off x="4597400" y="2650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2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3" name="Oval 13"/>
          <p:cNvSpPr/>
          <p:nvPr/>
        </p:nvSpPr>
        <p:spPr>
          <a:xfrm>
            <a:off x="6883400" y="2650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21"/>
          <p:cNvCxnSpPr>
            <a:stCxn id="31" idx="3"/>
            <a:endCxn id="32" idx="7"/>
          </p:cNvCxnSpPr>
          <p:nvPr/>
        </p:nvCxnSpPr>
        <p:spPr>
          <a:xfrm flipH="1">
            <a:off x="5247808" y="2157475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>
            <a:stCxn id="31" idx="5"/>
            <a:endCxn id="33" idx="1"/>
          </p:cNvCxnSpPr>
          <p:nvPr/>
        </p:nvCxnSpPr>
        <p:spPr>
          <a:xfrm>
            <a:off x="6390808" y="2157475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4"/>
          <p:cNvSpPr/>
          <p:nvPr/>
        </p:nvSpPr>
        <p:spPr>
          <a:xfrm>
            <a:off x="4064000" y="3793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4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7" name="Oval 35"/>
          <p:cNvSpPr/>
          <p:nvPr/>
        </p:nvSpPr>
        <p:spPr>
          <a:xfrm>
            <a:off x="5130800" y="3793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6"/>
          <p:cNvCxnSpPr>
            <a:stCxn id="32" idx="3"/>
            <a:endCxn id="36" idx="0"/>
          </p:cNvCxnSpPr>
          <p:nvPr/>
        </p:nvCxnSpPr>
        <p:spPr>
          <a:xfrm flipH="1">
            <a:off x="4445000" y="3300475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5"/>
            <a:endCxn id="37" idx="0"/>
          </p:cNvCxnSpPr>
          <p:nvPr/>
        </p:nvCxnSpPr>
        <p:spPr>
          <a:xfrm>
            <a:off x="5247808" y="3300475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51"/>
          <p:cNvSpPr/>
          <p:nvPr/>
        </p:nvSpPr>
        <p:spPr>
          <a:xfrm>
            <a:off x="7416800" y="3793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53"/>
          <p:cNvCxnSpPr>
            <a:stCxn id="33" idx="5"/>
            <a:endCxn id="40" idx="0"/>
          </p:cNvCxnSpPr>
          <p:nvPr/>
        </p:nvCxnSpPr>
        <p:spPr>
          <a:xfrm>
            <a:off x="7533808" y="3300475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56"/>
          <p:cNvSpPr/>
          <p:nvPr/>
        </p:nvSpPr>
        <p:spPr>
          <a:xfrm>
            <a:off x="4597400" y="497145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7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43" name="Oval 57"/>
          <p:cNvSpPr/>
          <p:nvPr/>
        </p:nvSpPr>
        <p:spPr>
          <a:xfrm>
            <a:off x="5664200" y="497145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8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58"/>
          <p:cNvCxnSpPr>
            <a:stCxn id="37" idx="3"/>
            <a:endCxn id="42" idx="0"/>
          </p:cNvCxnSpPr>
          <p:nvPr/>
        </p:nvCxnSpPr>
        <p:spPr>
          <a:xfrm flipH="1">
            <a:off x="4978400" y="4443475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59"/>
          <p:cNvCxnSpPr>
            <a:stCxn id="37" idx="5"/>
            <a:endCxn id="43" idx="0"/>
          </p:cNvCxnSpPr>
          <p:nvPr/>
        </p:nvCxnSpPr>
        <p:spPr>
          <a:xfrm>
            <a:off x="5781208" y="4443475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62"/>
          <p:cNvSpPr/>
          <p:nvPr/>
        </p:nvSpPr>
        <p:spPr>
          <a:xfrm>
            <a:off x="6883400" y="497145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9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63"/>
          <p:cNvCxnSpPr>
            <a:stCxn id="40" idx="3"/>
            <a:endCxn id="46" idx="0"/>
          </p:cNvCxnSpPr>
          <p:nvPr/>
        </p:nvCxnSpPr>
        <p:spPr>
          <a:xfrm flipH="1">
            <a:off x="7264400" y="4443475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2"/>
          <p:cNvSpPr txBox="1"/>
          <p:nvPr/>
        </p:nvSpPr>
        <p:spPr>
          <a:xfrm>
            <a:off x="46736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4</a:t>
            </a:r>
            <a:endParaRPr lang="fr-FR" sz="2400" dirty="0"/>
          </a:p>
        </p:txBody>
      </p:sp>
      <p:sp>
        <p:nvSpPr>
          <p:cNvPr id="49" name="TextBox 23"/>
          <p:cNvSpPr txBox="1"/>
          <p:nvPr/>
        </p:nvSpPr>
        <p:spPr>
          <a:xfrm>
            <a:off x="49784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50" name="TextBox 25"/>
          <p:cNvSpPr txBox="1"/>
          <p:nvPr/>
        </p:nvSpPr>
        <p:spPr>
          <a:xfrm>
            <a:off x="52832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7</a:t>
            </a:r>
            <a:endParaRPr lang="fr-FR" sz="2400" dirty="0"/>
          </a:p>
        </p:txBody>
      </p:sp>
      <p:sp>
        <p:nvSpPr>
          <p:cNvPr id="51" name="TextBox 26"/>
          <p:cNvSpPr txBox="1"/>
          <p:nvPr/>
        </p:nvSpPr>
        <p:spPr>
          <a:xfrm>
            <a:off x="55880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</a:t>
            </a:r>
            <a:endParaRPr lang="fr-FR" sz="2400" dirty="0"/>
          </a:p>
        </p:txBody>
      </p:sp>
      <p:sp>
        <p:nvSpPr>
          <p:cNvPr id="52" name="TextBox 27"/>
          <p:cNvSpPr txBox="1"/>
          <p:nvPr/>
        </p:nvSpPr>
        <p:spPr>
          <a:xfrm>
            <a:off x="58928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8</a:t>
            </a:r>
            <a:endParaRPr lang="fr-FR" sz="2400" dirty="0"/>
          </a:p>
        </p:txBody>
      </p:sp>
      <p:sp>
        <p:nvSpPr>
          <p:cNvPr id="53" name="TextBox 28"/>
          <p:cNvSpPr txBox="1"/>
          <p:nvPr/>
        </p:nvSpPr>
        <p:spPr>
          <a:xfrm>
            <a:off x="61976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54" name="TextBox 29"/>
          <p:cNvSpPr txBox="1"/>
          <p:nvPr/>
        </p:nvSpPr>
        <p:spPr>
          <a:xfrm>
            <a:off x="65024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55" name="TextBox 30"/>
          <p:cNvSpPr txBox="1"/>
          <p:nvPr/>
        </p:nvSpPr>
        <p:spPr>
          <a:xfrm>
            <a:off x="68072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9</a:t>
            </a:r>
            <a:endParaRPr lang="fr-FR" sz="2400" dirty="0"/>
          </a:p>
        </p:txBody>
      </p:sp>
      <p:sp>
        <p:nvSpPr>
          <p:cNvPr id="56" name="TextBox 31"/>
          <p:cNvSpPr txBox="1"/>
          <p:nvPr/>
        </p:nvSpPr>
        <p:spPr>
          <a:xfrm>
            <a:off x="7112000" y="5850467"/>
            <a:ext cx="311304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2424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en profondeur post-ordre</a:t>
            </a:r>
            <a:endParaRPr lang="fr-FR" dirty="0"/>
          </a:p>
        </p:txBody>
      </p:sp>
      <p:sp>
        <p:nvSpPr>
          <p:cNvPr id="57" name="Oval 10"/>
          <p:cNvSpPr/>
          <p:nvPr/>
        </p:nvSpPr>
        <p:spPr>
          <a:xfrm>
            <a:off x="5740400" y="1507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8" name="Oval 12"/>
          <p:cNvSpPr/>
          <p:nvPr/>
        </p:nvSpPr>
        <p:spPr>
          <a:xfrm>
            <a:off x="4597400" y="2650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2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9" name="Oval 13"/>
          <p:cNvSpPr/>
          <p:nvPr/>
        </p:nvSpPr>
        <p:spPr>
          <a:xfrm>
            <a:off x="6883400" y="2650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21"/>
          <p:cNvCxnSpPr>
            <a:stCxn id="57" idx="3"/>
            <a:endCxn id="58" idx="7"/>
          </p:cNvCxnSpPr>
          <p:nvPr/>
        </p:nvCxnSpPr>
        <p:spPr>
          <a:xfrm flipH="1">
            <a:off x="5247808" y="2157475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/>
          <p:cNvCxnSpPr>
            <a:stCxn id="57" idx="5"/>
            <a:endCxn id="59" idx="1"/>
          </p:cNvCxnSpPr>
          <p:nvPr/>
        </p:nvCxnSpPr>
        <p:spPr>
          <a:xfrm>
            <a:off x="6390808" y="2157475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4"/>
          <p:cNvSpPr/>
          <p:nvPr/>
        </p:nvSpPr>
        <p:spPr>
          <a:xfrm>
            <a:off x="4064000" y="3793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4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3" name="Oval 35"/>
          <p:cNvSpPr/>
          <p:nvPr/>
        </p:nvSpPr>
        <p:spPr>
          <a:xfrm>
            <a:off x="5130800" y="3793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36"/>
          <p:cNvCxnSpPr>
            <a:stCxn id="58" idx="3"/>
            <a:endCxn id="62" idx="0"/>
          </p:cNvCxnSpPr>
          <p:nvPr/>
        </p:nvCxnSpPr>
        <p:spPr>
          <a:xfrm flipH="1">
            <a:off x="4445000" y="3300475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8"/>
          <p:cNvCxnSpPr>
            <a:stCxn id="58" idx="5"/>
            <a:endCxn id="63" idx="0"/>
          </p:cNvCxnSpPr>
          <p:nvPr/>
        </p:nvCxnSpPr>
        <p:spPr>
          <a:xfrm>
            <a:off x="5247808" y="3300475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51"/>
          <p:cNvSpPr/>
          <p:nvPr/>
        </p:nvSpPr>
        <p:spPr>
          <a:xfrm>
            <a:off x="7416800" y="3793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53"/>
          <p:cNvCxnSpPr>
            <a:stCxn id="59" idx="5"/>
            <a:endCxn id="66" idx="0"/>
          </p:cNvCxnSpPr>
          <p:nvPr/>
        </p:nvCxnSpPr>
        <p:spPr>
          <a:xfrm>
            <a:off x="7533808" y="3300475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6"/>
          <p:cNvSpPr/>
          <p:nvPr/>
        </p:nvSpPr>
        <p:spPr>
          <a:xfrm>
            <a:off x="4597400" y="497145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7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9" name="Oval 57"/>
          <p:cNvSpPr/>
          <p:nvPr/>
        </p:nvSpPr>
        <p:spPr>
          <a:xfrm>
            <a:off x="5664200" y="497145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8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58"/>
          <p:cNvCxnSpPr>
            <a:stCxn id="63" idx="3"/>
            <a:endCxn id="68" idx="0"/>
          </p:cNvCxnSpPr>
          <p:nvPr/>
        </p:nvCxnSpPr>
        <p:spPr>
          <a:xfrm flipH="1">
            <a:off x="4978400" y="4443475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59"/>
          <p:cNvCxnSpPr>
            <a:stCxn id="63" idx="5"/>
            <a:endCxn id="69" idx="0"/>
          </p:cNvCxnSpPr>
          <p:nvPr/>
        </p:nvCxnSpPr>
        <p:spPr>
          <a:xfrm>
            <a:off x="5781208" y="4443475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62"/>
          <p:cNvSpPr/>
          <p:nvPr/>
        </p:nvSpPr>
        <p:spPr>
          <a:xfrm>
            <a:off x="6883400" y="497145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9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63"/>
          <p:cNvCxnSpPr>
            <a:stCxn id="66" idx="3"/>
            <a:endCxn id="72" idx="0"/>
          </p:cNvCxnSpPr>
          <p:nvPr/>
        </p:nvCxnSpPr>
        <p:spPr>
          <a:xfrm flipH="1">
            <a:off x="7264400" y="4443475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2"/>
          <p:cNvSpPr txBox="1"/>
          <p:nvPr/>
        </p:nvSpPr>
        <p:spPr>
          <a:xfrm>
            <a:off x="46736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4</a:t>
            </a:r>
            <a:endParaRPr lang="fr-FR" sz="2400" dirty="0"/>
          </a:p>
        </p:txBody>
      </p:sp>
      <p:sp>
        <p:nvSpPr>
          <p:cNvPr id="75" name="TextBox 23"/>
          <p:cNvSpPr txBox="1"/>
          <p:nvPr/>
        </p:nvSpPr>
        <p:spPr>
          <a:xfrm>
            <a:off x="49784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7</a:t>
            </a:r>
            <a:endParaRPr lang="fr-FR" sz="2400" dirty="0"/>
          </a:p>
        </p:txBody>
      </p:sp>
      <p:sp>
        <p:nvSpPr>
          <p:cNvPr id="76" name="TextBox 25"/>
          <p:cNvSpPr txBox="1"/>
          <p:nvPr/>
        </p:nvSpPr>
        <p:spPr>
          <a:xfrm>
            <a:off x="52832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8</a:t>
            </a:r>
            <a:endParaRPr lang="fr-FR" sz="2400" dirty="0"/>
          </a:p>
        </p:txBody>
      </p:sp>
      <p:sp>
        <p:nvSpPr>
          <p:cNvPr id="77" name="TextBox 26"/>
          <p:cNvSpPr txBox="1"/>
          <p:nvPr/>
        </p:nvSpPr>
        <p:spPr>
          <a:xfrm>
            <a:off x="55880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</a:t>
            </a:r>
            <a:endParaRPr lang="fr-FR" sz="2400" dirty="0"/>
          </a:p>
        </p:txBody>
      </p:sp>
      <p:sp>
        <p:nvSpPr>
          <p:cNvPr id="78" name="TextBox 27"/>
          <p:cNvSpPr txBox="1"/>
          <p:nvPr/>
        </p:nvSpPr>
        <p:spPr>
          <a:xfrm>
            <a:off x="58928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79" name="TextBox 28"/>
          <p:cNvSpPr txBox="1"/>
          <p:nvPr/>
        </p:nvSpPr>
        <p:spPr>
          <a:xfrm>
            <a:off x="61976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9</a:t>
            </a:r>
            <a:endParaRPr lang="fr-FR" sz="2400" dirty="0"/>
          </a:p>
        </p:txBody>
      </p:sp>
      <p:sp>
        <p:nvSpPr>
          <p:cNvPr id="80" name="TextBox 29"/>
          <p:cNvSpPr txBox="1"/>
          <p:nvPr/>
        </p:nvSpPr>
        <p:spPr>
          <a:xfrm>
            <a:off x="65024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</a:t>
            </a:r>
            <a:endParaRPr lang="fr-FR" sz="2400" dirty="0"/>
          </a:p>
        </p:txBody>
      </p:sp>
      <p:sp>
        <p:nvSpPr>
          <p:cNvPr id="81" name="TextBox 30"/>
          <p:cNvSpPr txBox="1"/>
          <p:nvPr/>
        </p:nvSpPr>
        <p:spPr>
          <a:xfrm>
            <a:off x="6807200" y="5850467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82" name="TextBox 31"/>
          <p:cNvSpPr txBox="1"/>
          <p:nvPr/>
        </p:nvSpPr>
        <p:spPr>
          <a:xfrm>
            <a:off x="7112000" y="5850467"/>
            <a:ext cx="311304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637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parcours pré-ordre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533" y="2573867"/>
            <a:ext cx="79438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28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en profondeur itératif</a:t>
            </a:r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7467" y="2032000"/>
            <a:ext cx="79343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0251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Explicitation du parcours en profondeur</a:t>
            </a:r>
            <a:endParaRPr lang="fr-FR" dirty="0"/>
          </a:p>
        </p:txBody>
      </p:sp>
      <p:sp>
        <p:nvSpPr>
          <p:cNvPr id="5" name="Oval 10"/>
          <p:cNvSpPr/>
          <p:nvPr/>
        </p:nvSpPr>
        <p:spPr>
          <a:xfrm>
            <a:off x="5757333" y="1422401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" name="Oval 12"/>
          <p:cNvSpPr/>
          <p:nvPr/>
        </p:nvSpPr>
        <p:spPr>
          <a:xfrm>
            <a:off x="4614333" y="2565401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2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7" name="Oval 13"/>
          <p:cNvSpPr/>
          <p:nvPr/>
        </p:nvSpPr>
        <p:spPr>
          <a:xfrm>
            <a:off x="6900333" y="2565401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21"/>
          <p:cNvCxnSpPr>
            <a:stCxn id="5" idx="3"/>
            <a:endCxn id="6" idx="7"/>
          </p:cNvCxnSpPr>
          <p:nvPr/>
        </p:nvCxnSpPr>
        <p:spPr>
          <a:xfrm flipH="1">
            <a:off x="5264741" y="2072809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4"/>
          <p:cNvCxnSpPr>
            <a:stCxn id="5" idx="5"/>
            <a:endCxn id="7" idx="1"/>
          </p:cNvCxnSpPr>
          <p:nvPr/>
        </p:nvCxnSpPr>
        <p:spPr>
          <a:xfrm>
            <a:off x="6407741" y="2072809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4"/>
          <p:cNvSpPr/>
          <p:nvPr/>
        </p:nvSpPr>
        <p:spPr>
          <a:xfrm>
            <a:off x="4080933" y="3708401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4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Oval 35"/>
          <p:cNvSpPr/>
          <p:nvPr/>
        </p:nvSpPr>
        <p:spPr>
          <a:xfrm>
            <a:off x="5147733" y="3708401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36"/>
          <p:cNvCxnSpPr>
            <a:stCxn id="6" idx="3"/>
            <a:endCxn id="10" idx="0"/>
          </p:cNvCxnSpPr>
          <p:nvPr/>
        </p:nvCxnSpPr>
        <p:spPr>
          <a:xfrm flipH="1">
            <a:off x="4461933" y="3215809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8"/>
          <p:cNvCxnSpPr>
            <a:stCxn id="6" idx="5"/>
            <a:endCxn id="11" idx="0"/>
          </p:cNvCxnSpPr>
          <p:nvPr/>
        </p:nvCxnSpPr>
        <p:spPr>
          <a:xfrm>
            <a:off x="5264741" y="3215809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51"/>
          <p:cNvSpPr/>
          <p:nvPr/>
        </p:nvSpPr>
        <p:spPr>
          <a:xfrm>
            <a:off x="7433733" y="3708401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53"/>
          <p:cNvCxnSpPr>
            <a:stCxn id="7" idx="5"/>
            <a:endCxn id="14" idx="0"/>
          </p:cNvCxnSpPr>
          <p:nvPr/>
        </p:nvCxnSpPr>
        <p:spPr>
          <a:xfrm>
            <a:off x="7550741" y="3215809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56"/>
          <p:cNvSpPr/>
          <p:nvPr/>
        </p:nvSpPr>
        <p:spPr>
          <a:xfrm>
            <a:off x="4614333" y="488679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7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7" name="Oval 57"/>
          <p:cNvSpPr/>
          <p:nvPr/>
        </p:nvSpPr>
        <p:spPr>
          <a:xfrm>
            <a:off x="5681133" y="488679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8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58"/>
          <p:cNvCxnSpPr>
            <a:stCxn id="11" idx="3"/>
            <a:endCxn id="16" idx="0"/>
          </p:cNvCxnSpPr>
          <p:nvPr/>
        </p:nvCxnSpPr>
        <p:spPr>
          <a:xfrm flipH="1">
            <a:off x="4995333" y="4358809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9"/>
          <p:cNvCxnSpPr>
            <a:stCxn id="11" idx="5"/>
            <a:endCxn id="17" idx="0"/>
          </p:cNvCxnSpPr>
          <p:nvPr/>
        </p:nvCxnSpPr>
        <p:spPr>
          <a:xfrm>
            <a:off x="5798141" y="4358809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62"/>
          <p:cNvSpPr/>
          <p:nvPr/>
        </p:nvSpPr>
        <p:spPr>
          <a:xfrm>
            <a:off x="6900333" y="488679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9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63"/>
          <p:cNvCxnSpPr>
            <a:stCxn id="14" idx="3"/>
            <a:endCxn id="20" idx="0"/>
          </p:cNvCxnSpPr>
          <p:nvPr/>
        </p:nvCxnSpPr>
        <p:spPr>
          <a:xfrm flipH="1">
            <a:off x="7281333" y="4358809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14933" y="4470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9414933" y="4089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9414933" y="4470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414933" y="4089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414933" y="3708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414933" y="4089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414933" y="3708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414933" y="4470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9414933" y="4470401"/>
            <a:ext cx="838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31" name="TextBox 61"/>
          <p:cNvSpPr txBox="1"/>
          <p:nvPr/>
        </p:nvSpPr>
        <p:spPr>
          <a:xfrm>
            <a:off x="4690533" y="5765801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TextBox 64"/>
          <p:cNvSpPr txBox="1"/>
          <p:nvPr/>
        </p:nvSpPr>
        <p:spPr>
          <a:xfrm>
            <a:off x="4995333" y="5765801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33" name="TextBox 65"/>
          <p:cNvSpPr txBox="1"/>
          <p:nvPr/>
        </p:nvSpPr>
        <p:spPr>
          <a:xfrm>
            <a:off x="5300133" y="5765801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4</a:t>
            </a:r>
            <a:endParaRPr lang="fr-FR" sz="2400" dirty="0"/>
          </a:p>
        </p:txBody>
      </p:sp>
      <p:sp>
        <p:nvSpPr>
          <p:cNvPr id="34" name="TextBox 66"/>
          <p:cNvSpPr txBox="1"/>
          <p:nvPr/>
        </p:nvSpPr>
        <p:spPr>
          <a:xfrm>
            <a:off x="5604933" y="5765801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</a:t>
            </a:r>
            <a:endParaRPr lang="fr-FR" sz="2400" dirty="0"/>
          </a:p>
        </p:txBody>
      </p:sp>
      <p:sp>
        <p:nvSpPr>
          <p:cNvPr id="35" name="TextBox 67"/>
          <p:cNvSpPr txBox="1"/>
          <p:nvPr/>
        </p:nvSpPr>
        <p:spPr>
          <a:xfrm>
            <a:off x="5909733" y="5765801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7</a:t>
            </a:r>
            <a:endParaRPr lang="fr-FR" sz="2400" dirty="0"/>
          </a:p>
        </p:txBody>
      </p:sp>
      <p:sp>
        <p:nvSpPr>
          <p:cNvPr id="36" name="TextBox 68"/>
          <p:cNvSpPr txBox="1"/>
          <p:nvPr/>
        </p:nvSpPr>
        <p:spPr>
          <a:xfrm>
            <a:off x="6214533" y="5765801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8</a:t>
            </a:r>
            <a:endParaRPr lang="fr-FR" sz="2400" dirty="0"/>
          </a:p>
        </p:txBody>
      </p:sp>
      <p:sp>
        <p:nvSpPr>
          <p:cNvPr id="37" name="TextBox 69"/>
          <p:cNvSpPr txBox="1"/>
          <p:nvPr/>
        </p:nvSpPr>
        <p:spPr>
          <a:xfrm>
            <a:off x="6519333" y="5765801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38" name="TextBox 70"/>
          <p:cNvSpPr txBox="1"/>
          <p:nvPr/>
        </p:nvSpPr>
        <p:spPr>
          <a:xfrm>
            <a:off x="6824133" y="5765801"/>
            <a:ext cx="311304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</a:t>
            </a:r>
            <a:endParaRPr lang="fr-FR" sz="2400" dirty="0"/>
          </a:p>
        </p:txBody>
      </p:sp>
      <p:sp>
        <p:nvSpPr>
          <p:cNvPr id="39" name="TextBox 71"/>
          <p:cNvSpPr txBox="1"/>
          <p:nvPr/>
        </p:nvSpPr>
        <p:spPr>
          <a:xfrm>
            <a:off x="7128933" y="5765801"/>
            <a:ext cx="311304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193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2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Donner </a:t>
            </a:r>
            <a:r>
              <a:rPr lang="fr-FR" dirty="0"/>
              <a:t>un exemple de problème qui ne peut se traiter qu’en parcours post-ordre. Justifier.</a:t>
            </a:r>
          </a:p>
          <a:p>
            <a:r>
              <a:rPr lang="fr-FR" dirty="0" smtClean="0"/>
              <a:t>Quel </a:t>
            </a:r>
            <a:r>
              <a:rPr lang="fr-FR" dirty="0"/>
              <a:t>parcours est réalisé par l’algorithme </a:t>
            </a:r>
            <a:r>
              <a:rPr lang="fr-FR" dirty="0" smtClean="0"/>
              <a:t>itératif ? </a:t>
            </a:r>
            <a:r>
              <a:rPr lang="fr-FR" dirty="0"/>
              <a:t>Comment l’adapter pour obtenir les deux autres? </a:t>
            </a:r>
          </a:p>
          <a:p>
            <a:r>
              <a:rPr lang="fr-FR" dirty="0"/>
              <a:t>Après avoir étudié la section suivante, sur l’ABR : quel parcours restitue exactement les valeurs d’un ABR en ordre croissant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de validation des acquis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277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Libérer la mémoire occupée par un arbre</a:t>
            </a:r>
          </a:p>
          <a:p>
            <a:pPr lvl="1"/>
            <a:r>
              <a:rPr lang="fr-FR" dirty="0"/>
              <a:t>Il faut libérer les parents après les enfants</a:t>
            </a:r>
          </a:p>
          <a:p>
            <a:pPr lvl="1"/>
            <a:r>
              <a:rPr lang="fr-FR" dirty="0"/>
              <a:t>Sinon, on perd l’adresse des enfants à supprimer</a:t>
            </a:r>
          </a:p>
          <a:p>
            <a:pPr lvl="1"/>
            <a:r>
              <a:rPr lang="fr-FR" dirty="0"/>
              <a:t>Par conséquent : traitement post-ordre indispensable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parcours itératif</a:t>
            </a:r>
          </a:p>
          <a:p>
            <a:pPr lvl="1"/>
            <a:r>
              <a:rPr lang="fr-FR" dirty="0"/>
              <a:t>Est un traitement pré-ordre</a:t>
            </a:r>
          </a:p>
          <a:p>
            <a:pPr lvl="2"/>
            <a:r>
              <a:rPr lang="fr-FR" dirty="0"/>
              <a:t>On traite toujours le parent avant d’empiler les enfants</a:t>
            </a:r>
          </a:p>
          <a:p>
            <a:pPr lvl="2"/>
            <a:r>
              <a:rPr lang="fr-FR" dirty="0"/>
              <a:t>Qui seront donc dépilés et traités ultérieurement</a:t>
            </a:r>
          </a:p>
          <a:p>
            <a:pPr lvl="1"/>
            <a:r>
              <a:rPr lang="fr-FR" dirty="0"/>
              <a:t>Post et in-ordre en itératif : à vous de jouer !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parcours en ordre infixe restitue exactement les valeurs d’un ABR en ordre croissant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Parcourir un 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3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Naturels</a:t>
            </a:r>
          </a:p>
          <a:p>
            <a:pPr lvl="1"/>
            <a:r>
              <a:rPr lang="fr-FR" dirty="0"/>
              <a:t>Organigramme d’une entreprise</a:t>
            </a:r>
          </a:p>
          <a:p>
            <a:pPr lvl="1"/>
            <a:r>
              <a:rPr lang="fr-FR" dirty="0"/>
              <a:t>Résultat d’un tournoi</a:t>
            </a:r>
          </a:p>
          <a:p>
            <a:pPr lvl="1"/>
            <a:r>
              <a:rPr lang="fr-FR" dirty="0"/>
              <a:t>Un chêne</a:t>
            </a:r>
          </a:p>
          <a:p>
            <a:r>
              <a:rPr lang="fr-FR" dirty="0"/>
              <a:t>Informatiques</a:t>
            </a:r>
          </a:p>
          <a:p>
            <a:pPr lvl="1"/>
            <a:r>
              <a:rPr lang="fr-FR" dirty="0"/>
              <a:t>Système de fichiers</a:t>
            </a:r>
          </a:p>
          <a:p>
            <a:pPr lvl="1"/>
            <a:r>
              <a:rPr lang="fr-FR" dirty="0"/>
              <a:t>Langages et compilation</a:t>
            </a:r>
          </a:p>
          <a:p>
            <a:pPr lvl="2"/>
            <a:r>
              <a:rPr lang="fr-FR" dirty="0"/>
              <a:t>Arbre de dérivation</a:t>
            </a:r>
          </a:p>
          <a:p>
            <a:pPr lvl="2"/>
            <a:r>
              <a:rPr lang="fr-FR" dirty="0"/>
              <a:t>Arbre d’analyse</a:t>
            </a:r>
          </a:p>
          <a:p>
            <a:pPr lvl="1"/>
            <a:r>
              <a:rPr lang="fr-FR" dirty="0"/>
              <a:t>Traitements récursifs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34906777"/>
              </p:ext>
            </p:extLst>
          </p:nvPr>
        </p:nvGraphicFramePr>
        <p:xfrm>
          <a:off x="829734" y="1617133"/>
          <a:ext cx="4986866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2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Structures arborescentes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Exemples d’algorithmes sur les 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0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Compter le nombre d’éléments d’un AB</a:t>
            </a:r>
          </a:p>
          <a:p>
            <a:r>
              <a:rPr lang="fr-FR" dirty="0"/>
              <a:t>Libérer la mémoire occupée par un arbre</a:t>
            </a:r>
          </a:p>
          <a:p>
            <a:r>
              <a:rPr lang="fr-FR" dirty="0"/>
              <a:t>Mesurer la hauteur d’un AB</a:t>
            </a:r>
          </a:p>
          <a:p>
            <a:r>
              <a:rPr lang="fr-FR" dirty="0"/>
              <a:t>Soient deux adresses de nœuds</a:t>
            </a:r>
          </a:p>
          <a:p>
            <a:pPr lvl="1"/>
            <a:r>
              <a:rPr lang="fr-FR" dirty="0"/>
              <a:t>Vérifier qu’ils forment une branche</a:t>
            </a:r>
          </a:p>
          <a:p>
            <a:pPr lvl="2"/>
            <a:r>
              <a:rPr lang="fr-FR" dirty="0"/>
              <a:t>i.e. que le premier est l’ancêtre du second</a:t>
            </a:r>
          </a:p>
          <a:p>
            <a:pPr lvl="1"/>
            <a:r>
              <a:rPr lang="fr-FR" dirty="0"/>
              <a:t>Retourner cette branche sous forme de LSC</a:t>
            </a:r>
          </a:p>
          <a:p>
            <a:r>
              <a:rPr lang="fr-FR" dirty="0"/>
              <a:t>Créer un arbre parfait de hauteur n dont les nœuds contiennent respectivement 1, 2, …, 2</a:t>
            </a:r>
            <a:r>
              <a:rPr lang="fr-FR" i="1" baseline="30000" dirty="0"/>
              <a:t>n</a:t>
            </a:r>
            <a:r>
              <a:rPr lang="fr-FR" baseline="30000" dirty="0"/>
              <a:t> + 1</a:t>
            </a:r>
            <a:r>
              <a:rPr lang="fr-FR" dirty="0"/>
              <a:t> – 1, suivant un parcours en largeur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Exemples d’algorithmes sur les 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d’algorithmes sur les 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410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 d’algorithmes sur les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Compter le nombre d’éléments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8999" y="2861733"/>
            <a:ext cx="79343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338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 d’algorithmes sur les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Libérer la mémoire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134" y="2726267"/>
            <a:ext cx="79343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347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 d’algorithmes sur les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Mesurer la hauteur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134" y="2252133"/>
            <a:ext cx="79438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347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peut être reformulé</a:t>
            </a:r>
          </a:p>
          <a:p>
            <a:pPr lvl="1"/>
            <a:r>
              <a:rPr lang="fr-FR" dirty="0"/>
              <a:t>Vérifier que le second nœud représente un </a:t>
            </a:r>
            <a:r>
              <a:rPr lang="fr-FR" dirty="0" err="1"/>
              <a:t>sous-</a:t>
            </a:r>
            <a:r>
              <a:rPr lang="fr-FR" dirty="0" err="1" smtClean="0"/>
              <a:t>arbre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l’arbre représenté par le premier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 d’algorithmes sur les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Vérifier la branche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479800"/>
            <a:ext cx="79343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8802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Descendre </a:t>
            </a:r>
            <a:r>
              <a:rPr lang="fr-FR" dirty="0"/>
              <a:t>récursivement dans toutes les branches</a:t>
            </a:r>
          </a:p>
          <a:p>
            <a:pPr lvl="2"/>
            <a:r>
              <a:rPr lang="fr-FR" dirty="0"/>
              <a:t>Le nœud cible, et seulement lui, initie une liste (la queue)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En </a:t>
            </a:r>
            <a:r>
              <a:rPr lang="fr-FR" dirty="0"/>
              <a:t>remontant, compléter par ajout préfixe (tête)</a:t>
            </a:r>
          </a:p>
          <a:p>
            <a:pPr lvl="2"/>
            <a:r>
              <a:rPr lang="fr-FR" dirty="0" err="1"/>
              <a:t>Ssi</a:t>
            </a:r>
            <a:r>
              <a:rPr lang="fr-FR" dirty="0"/>
              <a:t> l’un des deux fils n’a pas retourné une liste nulle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 d’algorithmes sur les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la branche</a:t>
            </a:r>
          </a:p>
        </p:txBody>
      </p:sp>
    </p:spTree>
    <p:extLst>
      <p:ext uri="{BB962C8B-B14F-4D97-AF65-F5344CB8AC3E}">
        <p14:creationId xmlns:p14="http://schemas.microsoft.com/office/powerpoint/2010/main" val="1918802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 d’algorithmes sur les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la branche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977" y="1303867"/>
            <a:ext cx="631309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8802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 d’algorithmes sur les </a:t>
            </a:r>
            <a:r>
              <a:rPr lang="fr-FR" dirty="0" smtClean="0"/>
              <a:t>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arbre parfait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7468" y="2058459"/>
            <a:ext cx="79152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8802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Structures arborescentes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20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Structure fondamentale de l’informatique</a:t>
            </a:r>
          </a:p>
          <a:p>
            <a:r>
              <a:rPr lang="fr-FR" dirty="0"/>
              <a:t>Définition et traitement naturellement récursifs</a:t>
            </a:r>
          </a:p>
          <a:p>
            <a:r>
              <a:rPr lang="fr-FR" dirty="0"/>
              <a:t>En précisant une relation d’ordre sur les éléments</a:t>
            </a:r>
          </a:p>
          <a:p>
            <a:pPr lvl="1"/>
            <a:r>
              <a:rPr lang="fr-FR" dirty="0"/>
              <a:t>Arbre de recherche</a:t>
            </a:r>
          </a:p>
          <a:p>
            <a:pPr lvl="2"/>
            <a:r>
              <a:rPr lang="fr-FR" dirty="0"/>
              <a:t>Ordre horizontal</a:t>
            </a:r>
          </a:p>
          <a:p>
            <a:pPr lvl="1"/>
            <a:r>
              <a:rPr lang="fr-FR" dirty="0"/>
              <a:t>Structure de tas</a:t>
            </a:r>
          </a:p>
          <a:p>
            <a:pPr lvl="2"/>
            <a:r>
              <a:rPr lang="fr-FR" dirty="0"/>
              <a:t>Ordre vertical</a:t>
            </a:r>
          </a:p>
          <a:p>
            <a:r>
              <a:rPr lang="fr-FR" dirty="0"/>
              <a:t>En précisant une condition d’équilibre</a:t>
            </a:r>
          </a:p>
          <a:p>
            <a:pPr lvl="1"/>
            <a:r>
              <a:rPr lang="fr-FR" dirty="0"/>
              <a:t>Arbre auto-équilibrés (AVL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27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C’est un AB tel pour tout nœud </a:t>
            </a:r>
            <a:r>
              <a:rPr lang="fr-FR" i="1" dirty="0"/>
              <a:t>a</a:t>
            </a:r>
          </a:p>
          <a:p>
            <a:pPr lvl="1"/>
            <a:r>
              <a:rPr lang="fr-FR" i="1" dirty="0"/>
              <a:t>max</a:t>
            </a:r>
            <a:r>
              <a:rPr lang="fr-FR" dirty="0"/>
              <a:t>(</a:t>
            </a:r>
            <a:r>
              <a:rPr lang="fr-FR" i="1" dirty="0" err="1">
                <a:solidFill>
                  <a:schemeClr val="tx1"/>
                </a:solidFill>
              </a:rPr>
              <a:t>sag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)) ≤ </a:t>
            </a:r>
            <a:r>
              <a:rPr lang="fr-FR" i="1" dirty="0"/>
              <a:t>a</a:t>
            </a:r>
            <a:r>
              <a:rPr lang="fr-FR" dirty="0"/>
              <a:t> ≤ </a:t>
            </a:r>
            <a:r>
              <a:rPr lang="fr-FR" i="1" dirty="0"/>
              <a:t>min</a:t>
            </a:r>
            <a:r>
              <a:rPr lang="fr-FR" dirty="0"/>
              <a:t>(</a:t>
            </a:r>
            <a:r>
              <a:rPr lang="fr-FR" i="1" dirty="0" err="1"/>
              <a:t>sad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)) (ordre croissant)</a:t>
            </a:r>
          </a:p>
          <a:p>
            <a:pPr lvl="1"/>
            <a:r>
              <a:rPr lang="fr-FR" i="1" dirty="0"/>
              <a:t>max</a:t>
            </a:r>
            <a:r>
              <a:rPr lang="fr-FR" dirty="0"/>
              <a:t>(</a:t>
            </a:r>
            <a:r>
              <a:rPr lang="fr-FR" i="1" dirty="0" err="1"/>
              <a:t>sad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)) ≤ </a:t>
            </a:r>
            <a:r>
              <a:rPr lang="fr-FR" i="1" dirty="0"/>
              <a:t>a</a:t>
            </a:r>
            <a:r>
              <a:rPr lang="fr-FR" dirty="0"/>
              <a:t> ≤ </a:t>
            </a:r>
            <a:r>
              <a:rPr lang="fr-FR" i="1" dirty="0"/>
              <a:t>min</a:t>
            </a:r>
            <a:r>
              <a:rPr lang="fr-FR" dirty="0"/>
              <a:t>(</a:t>
            </a:r>
            <a:r>
              <a:rPr lang="fr-FR" i="1" dirty="0" err="1"/>
              <a:t>sag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)) (ordre décroissant)</a:t>
            </a:r>
          </a:p>
          <a:p>
            <a:r>
              <a:rPr lang="fr-FR" dirty="0"/>
              <a:t>La relation </a:t>
            </a:r>
            <a:r>
              <a:rPr lang="fr-FR" dirty="0" smtClean="0"/>
              <a:t>porte</a:t>
            </a:r>
            <a:endParaRPr lang="fr-FR" dirty="0"/>
          </a:p>
          <a:p>
            <a:pPr lvl="1"/>
            <a:r>
              <a:rPr lang="fr-FR" dirty="0"/>
              <a:t>Sur les éléments des nœuds et non pas sur les adresses</a:t>
            </a:r>
          </a:p>
          <a:p>
            <a:r>
              <a:rPr lang="fr-FR" dirty="0"/>
              <a:t>Il s’agit d’une relation </a:t>
            </a:r>
            <a:r>
              <a:rPr lang="fr-FR" dirty="0" smtClean="0"/>
              <a:t>d’ordre</a:t>
            </a:r>
          </a:p>
          <a:p>
            <a:r>
              <a:rPr lang="fr-FR" dirty="0" smtClean="0"/>
              <a:t>Elle </a:t>
            </a:r>
            <a:r>
              <a:rPr lang="fr-FR" dirty="0"/>
              <a:t>en induit une par niveau</a:t>
            </a:r>
          </a:p>
          <a:p>
            <a:pPr lvl="2"/>
            <a:r>
              <a:rPr lang="fr-FR" dirty="0"/>
              <a:t>Les frères sont bien ordonnés</a:t>
            </a:r>
          </a:p>
          <a:p>
            <a:pPr lvl="1"/>
            <a:r>
              <a:rPr lang="fr-FR" dirty="0"/>
              <a:t>Si on impose &lt;, </a:t>
            </a:r>
            <a:r>
              <a:rPr lang="fr-FR" dirty="0" smtClean="0"/>
              <a:t>cela devient une relation </a:t>
            </a:r>
            <a:r>
              <a:rPr lang="fr-FR" dirty="0"/>
              <a:t>d’ordre totale</a:t>
            </a:r>
          </a:p>
          <a:p>
            <a:r>
              <a:rPr lang="fr-FR" dirty="0"/>
              <a:t>Pour consultation de la littérature</a:t>
            </a:r>
          </a:p>
          <a:p>
            <a:pPr lvl="1"/>
            <a:r>
              <a:rPr lang="fr-FR" dirty="0"/>
              <a:t>EN :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(BST)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02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Oval 8"/>
          <p:cNvSpPr/>
          <p:nvPr/>
        </p:nvSpPr>
        <p:spPr>
          <a:xfrm>
            <a:off x="5858933" y="1464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30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" name="Oval 9"/>
          <p:cNvSpPr/>
          <p:nvPr/>
        </p:nvSpPr>
        <p:spPr>
          <a:xfrm>
            <a:off x="4715933" y="2607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15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7" name="Oval 10"/>
          <p:cNvSpPr/>
          <p:nvPr/>
        </p:nvSpPr>
        <p:spPr>
          <a:xfrm>
            <a:off x="7001933" y="2607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11"/>
          <p:cNvCxnSpPr>
            <a:stCxn id="5" idx="3"/>
            <a:endCxn id="6" idx="7"/>
          </p:cNvCxnSpPr>
          <p:nvPr/>
        </p:nvCxnSpPr>
        <p:spPr>
          <a:xfrm flipH="1">
            <a:off x="5366341" y="2115141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>
            <a:stCxn id="5" idx="5"/>
            <a:endCxn id="7" idx="1"/>
          </p:cNvCxnSpPr>
          <p:nvPr/>
        </p:nvCxnSpPr>
        <p:spPr>
          <a:xfrm>
            <a:off x="6509341" y="2115141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3"/>
          <p:cNvSpPr/>
          <p:nvPr/>
        </p:nvSpPr>
        <p:spPr>
          <a:xfrm>
            <a:off x="6468533" y="3750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35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Oval 14"/>
          <p:cNvSpPr/>
          <p:nvPr/>
        </p:nvSpPr>
        <p:spPr>
          <a:xfrm>
            <a:off x="4182533" y="3750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5"/>
          <p:cNvCxnSpPr>
            <a:stCxn id="7" idx="3"/>
            <a:endCxn id="10" idx="0"/>
          </p:cNvCxnSpPr>
          <p:nvPr/>
        </p:nvCxnSpPr>
        <p:spPr>
          <a:xfrm flipH="1">
            <a:off x="6849533" y="3258141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>
            <a:stCxn id="6" idx="3"/>
            <a:endCxn id="11" idx="0"/>
          </p:cNvCxnSpPr>
          <p:nvPr/>
        </p:nvCxnSpPr>
        <p:spPr>
          <a:xfrm flipH="1">
            <a:off x="4563533" y="3258141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/>
          <p:nvPr/>
        </p:nvSpPr>
        <p:spPr>
          <a:xfrm>
            <a:off x="7535333" y="3750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8"/>
          <p:cNvCxnSpPr>
            <a:stCxn id="7" idx="5"/>
            <a:endCxn id="14" idx="0"/>
          </p:cNvCxnSpPr>
          <p:nvPr/>
        </p:nvCxnSpPr>
        <p:spPr>
          <a:xfrm>
            <a:off x="7652341" y="3258141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9"/>
          <p:cNvSpPr/>
          <p:nvPr/>
        </p:nvSpPr>
        <p:spPr>
          <a:xfrm>
            <a:off x="3649133" y="492912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7" name="Oval 20"/>
          <p:cNvSpPr/>
          <p:nvPr/>
        </p:nvSpPr>
        <p:spPr>
          <a:xfrm>
            <a:off x="4715933" y="492912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11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21"/>
          <p:cNvCxnSpPr>
            <a:stCxn id="11" idx="3"/>
            <a:endCxn id="16" idx="0"/>
          </p:cNvCxnSpPr>
          <p:nvPr/>
        </p:nvCxnSpPr>
        <p:spPr>
          <a:xfrm flipH="1">
            <a:off x="4030133" y="4401141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/>
          <p:cNvCxnSpPr>
            <a:stCxn id="11" idx="5"/>
            <a:endCxn id="17" idx="0"/>
          </p:cNvCxnSpPr>
          <p:nvPr/>
        </p:nvCxnSpPr>
        <p:spPr>
          <a:xfrm>
            <a:off x="4832941" y="4401141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10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8"/>
          <p:cNvSpPr/>
          <p:nvPr/>
        </p:nvSpPr>
        <p:spPr>
          <a:xfrm>
            <a:off x="5858934" y="1464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30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Contrexemple</a:t>
            </a:r>
            <a:endParaRPr lang="fr-FR" dirty="0"/>
          </a:p>
        </p:txBody>
      </p:sp>
      <p:sp>
        <p:nvSpPr>
          <p:cNvPr id="21" name="Oval 9"/>
          <p:cNvSpPr/>
          <p:nvPr/>
        </p:nvSpPr>
        <p:spPr>
          <a:xfrm>
            <a:off x="4715934" y="2607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15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2" name="Oval 10"/>
          <p:cNvSpPr/>
          <p:nvPr/>
        </p:nvSpPr>
        <p:spPr>
          <a:xfrm>
            <a:off x="7001934" y="2607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11"/>
          <p:cNvCxnSpPr>
            <a:stCxn id="20" idx="3"/>
            <a:endCxn id="21" idx="7"/>
          </p:cNvCxnSpPr>
          <p:nvPr/>
        </p:nvCxnSpPr>
        <p:spPr>
          <a:xfrm flipH="1">
            <a:off x="5366342" y="2115141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2"/>
          <p:cNvCxnSpPr>
            <a:stCxn id="20" idx="5"/>
            <a:endCxn id="22" idx="1"/>
          </p:cNvCxnSpPr>
          <p:nvPr/>
        </p:nvCxnSpPr>
        <p:spPr>
          <a:xfrm>
            <a:off x="6509342" y="2115141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3"/>
          <p:cNvSpPr/>
          <p:nvPr/>
        </p:nvSpPr>
        <p:spPr>
          <a:xfrm>
            <a:off x="6468534" y="3750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35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6" name="Oval 14"/>
          <p:cNvSpPr/>
          <p:nvPr/>
        </p:nvSpPr>
        <p:spPr>
          <a:xfrm>
            <a:off x="4182534" y="3750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15"/>
          <p:cNvCxnSpPr>
            <a:stCxn id="22" idx="3"/>
            <a:endCxn id="25" idx="0"/>
          </p:cNvCxnSpPr>
          <p:nvPr/>
        </p:nvCxnSpPr>
        <p:spPr>
          <a:xfrm flipH="1">
            <a:off x="6849534" y="3258141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/>
          <p:cNvCxnSpPr>
            <a:stCxn id="21" idx="3"/>
            <a:endCxn id="26" idx="0"/>
          </p:cNvCxnSpPr>
          <p:nvPr/>
        </p:nvCxnSpPr>
        <p:spPr>
          <a:xfrm flipH="1">
            <a:off x="4563534" y="3258141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7"/>
          <p:cNvSpPr/>
          <p:nvPr/>
        </p:nvSpPr>
        <p:spPr>
          <a:xfrm>
            <a:off x="7535334" y="375073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18"/>
          <p:cNvCxnSpPr>
            <a:stCxn id="22" idx="5"/>
            <a:endCxn id="29" idx="0"/>
          </p:cNvCxnSpPr>
          <p:nvPr/>
        </p:nvCxnSpPr>
        <p:spPr>
          <a:xfrm>
            <a:off x="7652342" y="3258141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9"/>
          <p:cNvSpPr/>
          <p:nvPr/>
        </p:nvSpPr>
        <p:spPr>
          <a:xfrm>
            <a:off x="3649134" y="492912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2" name="Oval 20"/>
          <p:cNvSpPr/>
          <p:nvPr/>
        </p:nvSpPr>
        <p:spPr>
          <a:xfrm>
            <a:off x="4715934" y="492912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16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21"/>
          <p:cNvCxnSpPr>
            <a:stCxn id="26" idx="3"/>
            <a:endCxn id="31" idx="0"/>
          </p:cNvCxnSpPr>
          <p:nvPr/>
        </p:nvCxnSpPr>
        <p:spPr>
          <a:xfrm flipH="1">
            <a:off x="4030134" y="4401141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2"/>
          <p:cNvCxnSpPr>
            <a:stCxn id="26" idx="5"/>
            <a:endCxn id="32" idx="0"/>
          </p:cNvCxnSpPr>
          <p:nvPr/>
        </p:nvCxnSpPr>
        <p:spPr>
          <a:xfrm>
            <a:off x="4832942" y="4401141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Simple dichotomie</a:t>
            </a:r>
          </a:p>
          <a:p>
            <a:pPr lvl="1"/>
            <a:r>
              <a:rPr lang="fr-FR" dirty="0"/>
              <a:t>Plus besoin d’algorithme récursif </a:t>
            </a:r>
            <a:r>
              <a:rPr lang="fr-FR" dirty="0" smtClean="0"/>
              <a:t>coûteux</a:t>
            </a:r>
            <a:endParaRPr lang="fr-FR" dirty="0"/>
          </a:p>
          <a:p>
            <a:pPr lvl="1"/>
            <a:r>
              <a:rPr lang="fr-FR" dirty="0"/>
              <a:t>Une boucle d’itération suffit</a:t>
            </a:r>
          </a:p>
          <a:p>
            <a:pPr lvl="1"/>
            <a:r>
              <a:rPr lang="fr-FR" dirty="0"/>
              <a:t>Gain : O(</a:t>
            </a:r>
            <a:r>
              <a:rPr lang="fr-FR" i="1" dirty="0"/>
              <a:t>n</a:t>
            </a:r>
            <a:r>
              <a:rPr lang="fr-FR" dirty="0"/>
              <a:t>) </a:t>
            </a:r>
            <a:r>
              <a:rPr lang="fr-FR" dirty="0">
                <a:sym typeface="Wingdings" pitchFamily="2" charset="2"/>
              </a:rPr>
              <a:t> O(</a:t>
            </a:r>
            <a:r>
              <a:rPr lang="fr-FR" dirty="0" err="1">
                <a:sym typeface="Wingdings" pitchFamily="2" charset="2"/>
              </a:rPr>
              <a:t>ln</a:t>
            </a:r>
            <a:r>
              <a:rPr lang="fr-FR" i="1" dirty="0" err="1">
                <a:sym typeface="Wingdings" pitchFamily="2" charset="2"/>
              </a:rPr>
              <a:t>n</a:t>
            </a:r>
            <a:r>
              <a:rPr lang="fr-FR" dirty="0">
                <a:sym typeface="Wingdings" pitchFamily="2" charset="2"/>
              </a:rPr>
              <a:t>) en moyenne</a:t>
            </a:r>
          </a:p>
          <a:p>
            <a:pPr lvl="1"/>
            <a:r>
              <a:rPr lang="fr-FR" dirty="0">
                <a:sym typeface="Wingdings" pitchFamily="2" charset="2"/>
              </a:rPr>
              <a:t>Mais on retombe en O(</a:t>
            </a:r>
            <a:r>
              <a:rPr lang="fr-FR" i="1" dirty="0">
                <a:sym typeface="Wingdings" pitchFamily="2" charset="2"/>
              </a:rPr>
              <a:t>n</a:t>
            </a:r>
            <a:r>
              <a:rPr lang="fr-FR" dirty="0">
                <a:sym typeface="Wingdings" pitchFamily="2" charset="2"/>
              </a:rPr>
              <a:t>)</a:t>
            </a:r>
          </a:p>
          <a:p>
            <a:pPr lvl="2"/>
            <a:r>
              <a:rPr lang="fr-FR" dirty="0">
                <a:sym typeface="Wingdings" pitchFamily="2" charset="2"/>
              </a:rPr>
              <a:t>si l’arbre est totalement déséquilibré </a:t>
            </a:r>
            <a:r>
              <a:rPr lang="fr-FR" dirty="0" smtClean="0">
                <a:sym typeface="Wingdings" pitchFamily="2" charset="2"/>
              </a:rPr>
              <a:t>(cela devient un parcours </a:t>
            </a:r>
            <a:r>
              <a:rPr lang="fr-FR" dirty="0">
                <a:sym typeface="Wingdings" pitchFamily="2" charset="2"/>
              </a:rPr>
              <a:t>de liste)</a:t>
            </a:r>
            <a:endParaRPr lang="fr-FR" dirty="0"/>
          </a:p>
          <a:p>
            <a:r>
              <a:rPr lang="fr-FR" dirty="0"/>
              <a:t>Note sur l’exercice « adressage binaire »</a:t>
            </a:r>
          </a:p>
          <a:p>
            <a:pPr lvl="1"/>
            <a:r>
              <a:rPr lang="fr-FR" dirty="0"/>
              <a:t>Même type de parcours avec un AB quelconque</a:t>
            </a:r>
          </a:p>
          <a:p>
            <a:pPr lvl="2"/>
            <a:r>
              <a:rPr lang="fr-FR" dirty="0"/>
              <a:t>Si l’on dispose de l’adresse (positionnelle) de la </a:t>
            </a:r>
            <a:r>
              <a:rPr lang="fr-FR" dirty="0" smtClean="0"/>
              <a:t>destination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Rechercher un élément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37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 : on recherche 11</a:t>
            </a:r>
            <a:endParaRPr lang="fr-FR" dirty="0"/>
          </a:p>
        </p:txBody>
      </p:sp>
      <p:sp>
        <p:nvSpPr>
          <p:cNvPr id="7" name="Oval 8"/>
          <p:cNvSpPr/>
          <p:nvPr/>
        </p:nvSpPr>
        <p:spPr>
          <a:xfrm>
            <a:off x="4715933" y="1473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30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3572933" y="2616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15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9" name="Oval 10"/>
          <p:cNvSpPr/>
          <p:nvPr/>
        </p:nvSpPr>
        <p:spPr>
          <a:xfrm>
            <a:off x="5858933" y="2616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11"/>
          <p:cNvCxnSpPr>
            <a:stCxn id="7" idx="3"/>
            <a:endCxn id="8" idx="7"/>
          </p:cNvCxnSpPr>
          <p:nvPr/>
        </p:nvCxnSpPr>
        <p:spPr>
          <a:xfrm flipH="1">
            <a:off x="4223341" y="2123608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7" idx="5"/>
            <a:endCxn id="9" idx="1"/>
          </p:cNvCxnSpPr>
          <p:nvPr/>
        </p:nvCxnSpPr>
        <p:spPr>
          <a:xfrm>
            <a:off x="5366341" y="2123608"/>
            <a:ext cx="604184" cy="60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3"/>
          <p:cNvSpPr/>
          <p:nvPr/>
        </p:nvSpPr>
        <p:spPr>
          <a:xfrm>
            <a:off x="5325533" y="3759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35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3" name="Oval 14"/>
          <p:cNvSpPr/>
          <p:nvPr/>
        </p:nvSpPr>
        <p:spPr>
          <a:xfrm>
            <a:off x="3039533" y="3759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5"/>
          <p:cNvCxnSpPr>
            <a:stCxn id="9" idx="3"/>
            <a:endCxn id="12" idx="0"/>
          </p:cNvCxnSpPr>
          <p:nvPr/>
        </p:nvCxnSpPr>
        <p:spPr>
          <a:xfrm flipH="1">
            <a:off x="5706533" y="3266608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>
            <a:stCxn id="8" idx="3"/>
            <a:endCxn id="13" idx="0"/>
          </p:cNvCxnSpPr>
          <p:nvPr/>
        </p:nvCxnSpPr>
        <p:spPr>
          <a:xfrm flipH="1">
            <a:off x="3420533" y="3266608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7"/>
          <p:cNvSpPr/>
          <p:nvPr/>
        </p:nvSpPr>
        <p:spPr>
          <a:xfrm>
            <a:off x="6392333" y="3759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60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8"/>
          <p:cNvCxnSpPr>
            <a:stCxn id="9" idx="5"/>
            <a:endCxn id="16" idx="0"/>
          </p:cNvCxnSpPr>
          <p:nvPr/>
        </p:nvCxnSpPr>
        <p:spPr>
          <a:xfrm>
            <a:off x="6509341" y="3266608"/>
            <a:ext cx="263992" cy="49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9"/>
          <p:cNvSpPr/>
          <p:nvPr/>
        </p:nvSpPr>
        <p:spPr>
          <a:xfrm>
            <a:off x="2506133" y="493759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9" name="Oval 20"/>
          <p:cNvSpPr/>
          <p:nvPr/>
        </p:nvSpPr>
        <p:spPr>
          <a:xfrm>
            <a:off x="3572933" y="493759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11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21"/>
          <p:cNvCxnSpPr>
            <a:stCxn id="13" idx="3"/>
            <a:endCxn id="18" idx="0"/>
          </p:cNvCxnSpPr>
          <p:nvPr/>
        </p:nvCxnSpPr>
        <p:spPr>
          <a:xfrm flipH="1">
            <a:off x="2887133" y="4409608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/>
          <p:cNvCxnSpPr>
            <a:stCxn id="13" idx="5"/>
            <a:endCxn id="19" idx="0"/>
          </p:cNvCxnSpPr>
          <p:nvPr/>
        </p:nvCxnSpPr>
        <p:spPr>
          <a:xfrm>
            <a:off x="3689941" y="4409608"/>
            <a:ext cx="263992" cy="5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3"/>
          <p:cNvSpPr txBox="1"/>
          <p:nvPr/>
        </p:nvSpPr>
        <p:spPr>
          <a:xfrm>
            <a:off x="6925733" y="1930400"/>
            <a:ext cx="144302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11 &lt; 30 ?</a:t>
            </a:r>
            <a:endParaRPr lang="fr-FR" sz="2400" dirty="0"/>
          </a:p>
        </p:txBody>
      </p:sp>
      <p:sp>
        <p:nvSpPr>
          <p:cNvPr id="23" name="TextBox 24"/>
          <p:cNvSpPr txBox="1"/>
          <p:nvPr/>
        </p:nvSpPr>
        <p:spPr>
          <a:xfrm>
            <a:off x="8373533" y="1930400"/>
            <a:ext cx="110639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V </a:t>
            </a:r>
            <a:r>
              <a:rPr lang="fr-FR" sz="2400" dirty="0" smtClean="0">
                <a:sym typeface="Wingdings" pitchFamily="2" charset="2"/>
              </a:rPr>
              <a:t> G</a:t>
            </a:r>
            <a:endParaRPr lang="fr-FR" sz="2400" dirty="0"/>
          </a:p>
        </p:txBody>
      </p:sp>
      <p:sp>
        <p:nvSpPr>
          <p:cNvPr id="24" name="TextBox 25"/>
          <p:cNvSpPr txBox="1"/>
          <p:nvPr/>
        </p:nvSpPr>
        <p:spPr>
          <a:xfrm>
            <a:off x="7078133" y="2082800"/>
            <a:ext cx="144302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11 &lt; 15 ?</a:t>
            </a:r>
            <a:endParaRPr lang="fr-FR" sz="2400" dirty="0"/>
          </a:p>
        </p:txBody>
      </p:sp>
      <p:sp>
        <p:nvSpPr>
          <p:cNvPr id="25" name="TextBox 26"/>
          <p:cNvSpPr txBox="1"/>
          <p:nvPr/>
        </p:nvSpPr>
        <p:spPr>
          <a:xfrm>
            <a:off x="8525933" y="2082800"/>
            <a:ext cx="110639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V </a:t>
            </a:r>
            <a:r>
              <a:rPr lang="fr-FR" sz="2400" dirty="0" smtClean="0">
                <a:sym typeface="Wingdings" pitchFamily="2" charset="2"/>
              </a:rPr>
              <a:t> G</a:t>
            </a:r>
            <a:endParaRPr lang="fr-FR" sz="2400" dirty="0"/>
          </a:p>
        </p:txBody>
      </p:sp>
      <p:sp>
        <p:nvSpPr>
          <p:cNvPr id="26" name="TextBox 27"/>
          <p:cNvSpPr txBox="1"/>
          <p:nvPr/>
        </p:nvSpPr>
        <p:spPr>
          <a:xfrm>
            <a:off x="7230533" y="2235200"/>
            <a:ext cx="144302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11 &lt; 10 ?</a:t>
            </a:r>
            <a:endParaRPr lang="fr-FR" sz="2400" dirty="0"/>
          </a:p>
        </p:txBody>
      </p:sp>
      <p:sp>
        <p:nvSpPr>
          <p:cNvPr id="27" name="TextBox 28"/>
          <p:cNvSpPr txBox="1"/>
          <p:nvPr/>
        </p:nvSpPr>
        <p:spPr>
          <a:xfrm>
            <a:off x="8678333" y="2235200"/>
            <a:ext cx="1003801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F </a:t>
            </a:r>
            <a:r>
              <a:rPr lang="fr-FR" sz="2400" dirty="0" smtClean="0">
                <a:sym typeface="Wingdings" pitchFamily="2" charset="2"/>
              </a:rPr>
              <a:t> 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281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l’on souhaite compter le nombre d’occurrences</a:t>
            </a:r>
          </a:p>
          <a:p>
            <a:pPr lvl="1"/>
            <a:r>
              <a:rPr lang="fr-FR" dirty="0"/>
              <a:t>Ajouter un compteur</a:t>
            </a:r>
          </a:p>
          <a:p>
            <a:pPr lvl="1"/>
            <a:r>
              <a:rPr lang="fr-FR" dirty="0"/>
              <a:t>Si ordre strict, c’est inutile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recherche (récursif)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533" y="3337984"/>
            <a:ext cx="79343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98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Arbre binaire de </a:t>
            </a:r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recherche (itératif)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133" y="2184400"/>
            <a:ext cx="79438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3587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au niveau des feuilles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Si </a:t>
            </a:r>
            <a:r>
              <a:rPr lang="fr-FR" dirty="0"/>
              <a:t>l’arbre est vide, on créée une racine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Sinon </a:t>
            </a:r>
            <a:r>
              <a:rPr lang="fr-FR" dirty="0"/>
              <a:t>on itère jusqu’au point d’insertion</a:t>
            </a:r>
          </a:p>
          <a:p>
            <a:pPr lvl="2"/>
            <a:r>
              <a:rPr lang="fr-FR" dirty="0" smtClean="0"/>
              <a:t>C’est une place </a:t>
            </a:r>
            <a:r>
              <a:rPr lang="fr-FR" dirty="0"/>
              <a:t>vide </a:t>
            </a:r>
            <a:r>
              <a:rPr lang="fr-FR" dirty="0" err="1"/>
              <a:t>sag</a:t>
            </a:r>
            <a:r>
              <a:rPr lang="fr-FR" dirty="0"/>
              <a:t> ou </a:t>
            </a:r>
            <a:r>
              <a:rPr lang="fr-FR" dirty="0" err="1"/>
              <a:t>sad</a:t>
            </a:r>
            <a:r>
              <a:rPr lang="fr-FR" dirty="0"/>
              <a:t> dont on mémorise le parent</a:t>
            </a:r>
          </a:p>
          <a:p>
            <a:pPr lvl="2"/>
            <a:r>
              <a:rPr lang="fr-FR" dirty="0"/>
              <a:t>On crée le nœud et on </a:t>
            </a:r>
            <a:r>
              <a:rPr lang="fr-FR" dirty="0" smtClean="0"/>
              <a:t>l’insère, i.e. on le rattache au parent</a:t>
            </a:r>
            <a:endParaRPr lang="fr-FR" dirty="0"/>
          </a:p>
          <a:p>
            <a:r>
              <a:rPr lang="fr-FR" dirty="0"/>
              <a:t>C’est donc une adaptation de la recherche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élément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87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d’ajout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0" y="1479550"/>
            <a:ext cx="7924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21506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Pour </a:t>
            </a:r>
            <a:r>
              <a:rPr lang="fr-FR" dirty="0"/>
              <a:t>supprimer une feuille, RAS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Pour </a:t>
            </a:r>
            <a:r>
              <a:rPr lang="fr-FR" dirty="0"/>
              <a:t>supprimer un nœud à un seul enfant</a:t>
            </a:r>
          </a:p>
          <a:p>
            <a:pPr lvl="1"/>
            <a:r>
              <a:rPr lang="fr-FR" dirty="0"/>
              <a:t>Raccorder l’enfant en lieu et place du parent supprimé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Sinon</a:t>
            </a:r>
            <a:r>
              <a:rPr lang="fr-FR" dirty="0"/>
              <a:t>, c’est un peu plus compliqué, mais à peine</a:t>
            </a:r>
          </a:p>
          <a:p>
            <a:pPr lvl="1"/>
            <a:r>
              <a:rPr lang="fr-FR" dirty="0"/>
              <a:t>Soit </a:t>
            </a:r>
            <a:r>
              <a:rPr lang="fr-FR" i="1" dirty="0"/>
              <a:t>a</a:t>
            </a:r>
            <a:r>
              <a:rPr lang="fr-FR" dirty="0"/>
              <a:t> le nœud à supprimer et :</a:t>
            </a:r>
          </a:p>
          <a:p>
            <a:pPr lvl="2"/>
            <a:r>
              <a:rPr lang="fr-FR" i="1" dirty="0"/>
              <a:t>m</a:t>
            </a:r>
            <a:r>
              <a:rPr lang="fr-FR" dirty="0"/>
              <a:t> = </a:t>
            </a:r>
            <a:r>
              <a:rPr lang="fr-FR" i="1" dirty="0"/>
              <a:t>max</a:t>
            </a:r>
            <a:r>
              <a:rPr lang="fr-FR" dirty="0"/>
              <a:t>(</a:t>
            </a:r>
            <a:r>
              <a:rPr lang="fr-FR" i="1" dirty="0" err="1"/>
              <a:t>a</a:t>
            </a:r>
            <a:r>
              <a:rPr lang="fr-FR" dirty="0" err="1">
                <a:sym typeface="Wingdings" pitchFamily="2" charset="2"/>
              </a:rPr>
              <a:t></a:t>
            </a:r>
            <a:r>
              <a:rPr lang="fr-FR" i="1" dirty="0" err="1"/>
              <a:t>sag</a:t>
            </a:r>
            <a:r>
              <a:rPr lang="fr-FR" dirty="0"/>
              <a:t>) , </a:t>
            </a:r>
            <a:r>
              <a:rPr lang="fr-FR" i="1" dirty="0"/>
              <a:t>M</a:t>
            </a:r>
            <a:r>
              <a:rPr lang="fr-FR" dirty="0"/>
              <a:t> = </a:t>
            </a:r>
            <a:r>
              <a:rPr lang="fr-FR" i="1" dirty="0"/>
              <a:t>min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>
                <a:sym typeface="Wingdings" pitchFamily="2" charset="2"/>
              </a:rPr>
              <a:t>  </a:t>
            </a:r>
            <a:r>
              <a:rPr lang="fr-FR" i="1" dirty="0" err="1"/>
              <a:t>sad</a:t>
            </a:r>
            <a:r>
              <a:rPr lang="fr-FR" dirty="0"/>
              <a:t>) </a:t>
            </a:r>
          </a:p>
          <a:p>
            <a:pPr lvl="3"/>
            <a:r>
              <a:rPr lang="fr-FR" dirty="0"/>
              <a:t>Observons que </a:t>
            </a:r>
            <a:r>
              <a:rPr lang="fr-FR" i="1" dirty="0"/>
              <a:t>m</a:t>
            </a:r>
            <a:r>
              <a:rPr lang="fr-FR" dirty="0"/>
              <a:t> et </a:t>
            </a:r>
            <a:r>
              <a:rPr lang="fr-FR" i="1" dirty="0"/>
              <a:t>M</a:t>
            </a:r>
            <a:r>
              <a:rPr lang="fr-FR" dirty="0"/>
              <a:t> ne peuvent avoir deux enfants !!!</a:t>
            </a:r>
          </a:p>
          <a:p>
            <a:pPr lvl="2"/>
            <a:r>
              <a:rPr lang="fr-FR" dirty="0"/>
              <a:t>1. Permuter la valeur du nœud à supprimer avec </a:t>
            </a:r>
            <a:r>
              <a:rPr lang="fr-FR" i="1" dirty="0"/>
              <a:t>m</a:t>
            </a:r>
            <a:r>
              <a:rPr lang="fr-FR" dirty="0"/>
              <a:t> ou avec </a:t>
            </a:r>
            <a:r>
              <a:rPr lang="fr-FR" i="1" dirty="0"/>
              <a:t>M</a:t>
            </a:r>
          </a:p>
          <a:p>
            <a:pPr lvl="3"/>
            <a:r>
              <a:rPr lang="fr-FR" dirty="0"/>
              <a:t>La structure d’ABR est préservée !!!</a:t>
            </a:r>
          </a:p>
          <a:p>
            <a:pPr lvl="2"/>
            <a:r>
              <a:rPr lang="fr-FR" dirty="0"/>
              <a:t>2. Supprimer celui de m ou M qu’on a permuté avec a</a:t>
            </a:r>
          </a:p>
          <a:p>
            <a:pPr lvl="3"/>
            <a:r>
              <a:rPr lang="fr-FR" dirty="0"/>
              <a:t>On se ramène à l’un des deux cas </a:t>
            </a:r>
            <a:r>
              <a:rPr lang="fr-FR" dirty="0" smtClean="0"/>
              <a:t>1. </a:t>
            </a:r>
            <a:r>
              <a:rPr lang="fr-FR" dirty="0"/>
              <a:t>ou </a:t>
            </a:r>
            <a:r>
              <a:rPr lang="fr-FR" dirty="0" smtClean="0"/>
              <a:t>2. </a:t>
            </a:r>
            <a:r>
              <a:rPr lang="fr-FR" dirty="0"/>
              <a:t>!!!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Supprimer un élément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62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Arbre</a:t>
            </a:r>
          </a:p>
          <a:p>
            <a:pPr lvl="1"/>
            <a:r>
              <a:rPr lang="fr-FR" dirty="0"/>
              <a:t>Arbre</a:t>
            </a:r>
          </a:p>
          <a:p>
            <a:pPr lvl="2"/>
            <a:r>
              <a:rPr lang="fr-FR" dirty="0"/>
              <a:t>graphe connexe acyclique</a:t>
            </a:r>
          </a:p>
          <a:p>
            <a:pPr lvl="1"/>
            <a:r>
              <a:rPr lang="fr-FR" dirty="0"/>
              <a:t>Arbre binaire</a:t>
            </a:r>
          </a:p>
          <a:p>
            <a:pPr lvl="2"/>
            <a:r>
              <a:rPr lang="fr-FR" dirty="0"/>
              <a:t>arbre dont le degré des nœuds est au plus 3</a:t>
            </a:r>
          </a:p>
          <a:p>
            <a:pPr lvl="1"/>
            <a:r>
              <a:rPr lang="fr-FR" dirty="0"/>
              <a:t>Ce sont des graphes non orientés, sans racine</a:t>
            </a:r>
          </a:p>
          <a:p>
            <a:r>
              <a:rPr lang="fr-FR" dirty="0"/>
              <a:t>Arbre enraciné</a:t>
            </a:r>
          </a:p>
          <a:p>
            <a:pPr lvl="1"/>
            <a:r>
              <a:rPr lang="fr-FR" dirty="0"/>
              <a:t>On précise arbitrairement un nœud en tant que racine</a:t>
            </a:r>
          </a:p>
          <a:p>
            <a:pPr lvl="2"/>
            <a:r>
              <a:rPr lang="fr-FR" dirty="0"/>
              <a:t>Parmi les nœuds de degré au plus deux</a:t>
            </a:r>
          </a:p>
          <a:p>
            <a:pPr lvl="1"/>
            <a:r>
              <a:rPr lang="fr-FR" dirty="0"/>
              <a:t>L’orientation (relation parent-enfant) est alors </a:t>
            </a:r>
            <a:r>
              <a:rPr lang="fr-FR" dirty="0" smtClean="0"/>
              <a:t>induite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logique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8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cas </a:t>
            </a:r>
            <a:r>
              <a:rPr lang="fr-FR" dirty="0" smtClean="0"/>
              <a:t>3.</a:t>
            </a:r>
            <a:endParaRPr lang="fr-FR" dirty="0"/>
          </a:p>
          <a:p>
            <a:r>
              <a:rPr lang="fr-FR" dirty="0"/>
              <a:t>Réalisation </a:t>
            </a:r>
            <a:r>
              <a:rPr lang="fr-FR" dirty="0" smtClean="0"/>
              <a:t>en </a:t>
            </a:r>
            <a:r>
              <a:rPr lang="fr-FR" dirty="0"/>
              <a:t>TD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Supprimer un élément : cas 3.</a:t>
            </a:r>
            <a:endParaRPr lang="fr-FR" dirty="0"/>
          </a:p>
        </p:txBody>
      </p:sp>
      <p:pic>
        <p:nvPicPr>
          <p:cNvPr id="7" name="Picture 7" descr="Suppresion_dans_AB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466" y="3158066"/>
            <a:ext cx="811161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5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Soient </a:t>
            </a:r>
            <a:r>
              <a:rPr lang="fr-FR" i="1" dirty="0"/>
              <a:t>n</a:t>
            </a:r>
            <a:r>
              <a:rPr lang="fr-FR" dirty="0"/>
              <a:t> éléments strictement ordonnés</a:t>
            </a:r>
          </a:p>
          <a:p>
            <a:pPr lvl="1"/>
            <a:r>
              <a:rPr lang="fr-FR" dirty="0"/>
              <a:t>Combien existe-t-il d’ABR 2 à 2 </a:t>
            </a:r>
            <a:r>
              <a:rPr lang="fr-FR" dirty="0" smtClean="0"/>
              <a:t>distincts</a:t>
            </a:r>
          </a:p>
          <a:p>
            <a:pPr lvl="1"/>
            <a:r>
              <a:rPr lang="fr-FR" dirty="0" smtClean="0"/>
              <a:t>qui </a:t>
            </a:r>
            <a:r>
              <a:rPr lang="fr-FR" dirty="0"/>
              <a:t>contiennent exactement ces </a:t>
            </a:r>
            <a:r>
              <a:rPr lang="fr-FR" i="1" dirty="0"/>
              <a:t>n</a:t>
            </a:r>
            <a:r>
              <a:rPr lang="fr-FR" dirty="0"/>
              <a:t> éléments</a:t>
            </a:r>
          </a:p>
          <a:p>
            <a:r>
              <a:rPr lang="fr-FR" dirty="0"/>
              <a:t>Coup de pouce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Construire </a:t>
            </a:r>
            <a:r>
              <a:rPr lang="fr-FR" dirty="0"/>
              <a:t>les premiers cas et les compter </a:t>
            </a:r>
            <a:r>
              <a:rPr lang="fr-FR" i="1" dirty="0" err="1"/>
              <a:t>b</a:t>
            </a:r>
            <a:r>
              <a:rPr lang="fr-FR" i="1" baseline="-25000" dirty="0" err="1"/>
              <a:t>n</a:t>
            </a:r>
            <a:endParaRPr lang="fr-FR" i="1" baseline="-25000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Formuler </a:t>
            </a:r>
            <a:r>
              <a:rPr lang="fr-FR" dirty="0"/>
              <a:t>une relation de récurrence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/>
              <a:t>démontrer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3 : dénombrement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843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3 : corrigé 1/3</a:t>
            </a: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134" y="1524000"/>
            <a:ext cx="8762999" cy="452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691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3 : corrigé 2/3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133" y="2302938"/>
            <a:ext cx="9144000" cy="276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248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3 : corrigé 3/3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59467"/>
            <a:ext cx="80772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3488267" y="4538133"/>
            <a:ext cx="52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vous de terminer la démonstration qui établit que :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5534" y="5003800"/>
            <a:ext cx="4086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2483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Structures arborescentes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Equilibrage et arbre AVL (</a:t>
            </a:r>
            <a:r>
              <a:rPr lang="fr-FR" dirty="0" err="1" smtClean="0"/>
              <a:t>Adelson</a:t>
            </a:r>
            <a:r>
              <a:rPr lang="fr-FR" dirty="0" smtClean="0"/>
              <a:t> et </a:t>
            </a:r>
            <a:r>
              <a:rPr lang="fr-FR" dirty="0" err="1" smtClean="0"/>
              <a:t>Velski-Landis</a:t>
            </a:r>
            <a:r>
              <a:rPr lang="fr-FR" dirty="0" smtClean="0"/>
              <a:t>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1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Opérations sur un ABR de profondeur </a:t>
            </a:r>
            <a:r>
              <a:rPr lang="fr-FR" i="1" dirty="0"/>
              <a:t>p</a:t>
            </a:r>
          </a:p>
          <a:p>
            <a:pPr lvl="1"/>
            <a:r>
              <a:rPr lang="fr-FR" dirty="0"/>
              <a:t>Basées sur dichotomie</a:t>
            </a:r>
          </a:p>
          <a:p>
            <a:pPr lvl="2"/>
            <a:r>
              <a:rPr lang="fr-FR" dirty="0"/>
              <a:t>Au pire, traversée de </a:t>
            </a:r>
            <a:r>
              <a:rPr lang="fr-FR" i="1" dirty="0"/>
              <a:t>p</a:t>
            </a:r>
            <a:r>
              <a:rPr lang="fr-FR" dirty="0"/>
              <a:t> nœuds</a:t>
            </a:r>
          </a:p>
          <a:p>
            <a:pPr lvl="3"/>
            <a:r>
              <a:rPr lang="fr-FR" dirty="0"/>
              <a:t>Si l’ABR est parfait</a:t>
            </a:r>
          </a:p>
          <a:p>
            <a:pPr lvl="4"/>
            <a:r>
              <a:rPr lang="fr-FR" i="1" dirty="0"/>
              <a:t>n</a:t>
            </a:r>
            <a:r>
              <a:rPr lang="fr-FR" dirty="0"/>
              <a:t> = 2</a:t>
            </a:r>
            <a:r>
              <a:rPr lang="fr-FR" i="1" baseline="30000" dirty="0"/>
              <a:t>p</a:t>
            </a:r>
            <a:r>
              <a:rPr lang="fr-FR" baseline="30000" dirty="0"/>
              <a:t> + 1</a:t>
            </a:r>
            <a:r>
              <a:rPr lang="fr-FR" dirty="0"/>
              <a:t> – 1 nœuds en tout</a:t>
            </a:r>
          </a:p>
          <a:p>
            <a:pPr lvl="4"/>
            <a:r>
              <a:rPr lang="fr-FR" dirty="0"/>
              <a:t>Donc complexité </a:t>
            </a:r>
            <a:r>
              <a:rPr lang="fr-FR" i="1" dirty="0" smtClean="0"/>
              <a:t>O</a:t>
            </a:r>
            <a:r>
              <a:rPr lang="fr-FR" dirty="0"/>
              <a:t>(</a:t>
            </a:r>
            <a:r>
              <a:rPr lang="fr-FR" dirty="0" err="1"/>
              <a:t>ln</a:t>
            </a:r>
            <a:r>
              <a:rPr lang="fr-FR" i="1" dirty="0" err="1"/>
              <a:t>n</a:t>
            </a:r>
            <a:r>
              <a:rPr lang="fr-FR" dirty="0"/>
              <a:t>)</a:t>
            </a:r>
          </a:p>
          <a:p>
            <a:pPr lvl="3"/>
            <a:r>
              <a:rPr lang="fr-FR" dirty="0"/>
              <a:t>Si l’ABR est une simple branche</a:t>
            </a:r>
          </a:p>
          <a:p>
            <a:pPr lvl="4"/>
            <a:r>
              <a:rPr lang="fr-FR" i="1" dirty="0"/>
              <a:t>n</a:t>
            </a:r>
            <a:r>
              <a:rPr lang="fr-FR" dirty="0"/>
              <a:t> = </a:t>
            </a:r>
            <a:r>
              <a:rPr lang="fr-FR" i="1" dirty="0"/>
              <a:t>p</a:t>
            </a:r>
          </a:p>
          <a:p>
            <a:pPr lvl="4"/>
            <a:r>
              <a:rPr lang="fr-FR" dirty="0"/>
              <a:t>Donc complexité </a:t>
            </a:r>
            <a:r>
              <a:rPr lang="fr-FR" i="1" dirty="0" smtClean="0"/>
              <a:t>O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)</a:t>
            </a:r>
          </a:p>
          <a:p>
            <a:r>
              <a:rPr lang="fr-FR" dirty="0" smtClean="0"/>
              <a:t>Déséquilibre </a:t>
            </a:r>
            <a:r>
              <a:rPr lang="fr-FR" dirty="0" smtClean="0">
                <a:sym typeface="Wingdings" pitchFamily="2" charset="2"/>
              </a:rPr>
              <a:t> dégradation des performances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Equilibrage et arbre 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543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 : ajouts dans un ABR</a:t>
            </a:r>
          </a:p>
          <a:p>
            <a:pPr lvl="1"/>
            <a:r>
              <a:rPr lang="fr-FR" dirty="0"/>
              <a:t>Rappel : nouvelles feuilles</a:t>
            </a:r>
          </a:p>
          <a:p>
            <a:pPr lvl="1"/>
            <a:r>
              <a:rPr lang="fr-FR" dirty="0"/>
              <a:t>Ex. Ajout de N éléments supérieurs à la racine</a:t>
            </a:r>
          </a:p>
          <a:p>
            <a:pPr lvl="2"/>
            <a:r>
              <a:rPr lang="fr-FR" dirty="0"/>
              <a:t>Tous ces éléments sont ajoutés dans le SAD</a:t>
            </a:r>
          </a:p>
          <a:p>
            <a:pPr lvl="3"/>
            <a:r>
              <a:rPr lang="fr-FR" dirty="0"/>
              <a:t>L’arbre se déséquilibre fortement à droite</a:t>
            </a:r>
          </a:p>
          <a:p>
            <a:r>
              <a:rPr lang="fr-FR" dirty="0">
                <a:sym typeface="Wingdings" pitchFamily="2" charset="2"/>
              </a:rPr>
              <a:t> </a:t>
            </a:r>
            <a:r>
              <a:rPr lang="fr-FR" dirty="0"/>
              <a:t>Besoin d’une technique dynamique d’équilibrage</a:t>
            </a:r>
          </a:p>
          <a:p>
            <a:pPr lvl="1"/>
            <a:r>
              <a:rPr lang="fr-FR" dirty="0"/>
              <a:t>But</a:t>
            </a:r>
          </a:p>
          <a:p>
            <a:pPr lvl="2"/>
            <a:r>
              <a:rPr lang="fr-FR" dirty="0"/>
              <a:t>Maintenir l’équilibre au fur et à mesure des ajouts</a:t>
            </a:r>
          </a:p>
          <a:p>
            <a:pPr lvl="1"/>
            <a:r>
              <a:rPr lang="fr-FR" dirty="0"/>
              <a:t>Moyen</a:t>
            </a:r>
          </a:p>
          <a:p>
            <a:pPr lvl="2"/>
            <a:r>
              <a:rPr lang="fr-FR" dirty="0" smtClean="0"/>
              <a:t>Restructurer (si nécessaire) l’ABR après chaque ajout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Equilibrage et arbre 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747933" y="650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0187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Equilibre parfait (</a:t>
            </a:r>
            <a:r>
              <a:rPr lang="fr-FR" dirty="0" err="1"/>
              <a:t>resp</a:t>
            </a:r>
            <a:r>
              <a:rPr lang="fr-FR" dirty="0"/>
              <a:t>. partiel)</a:t>
            </a:r>
          </a:p>
          <a:p>
            <a:pPr lvl="1"/>
            <a:r>
              <a:rPr lang="fr-FR" i="1" dirty="0"/>
              <a:t>Un AB est parfaitement (</a:t>
            </a:r>
            <a:r>
              <a:rPr lang="fr-FR" i="1" dirty="0" err="1"/>
              <a:t>resp</a:t>
            </a:r>
            <a:r>
              <a:rPr lang="fr-FR" i="1" dirty="0"/>
              <a:t>. Partiellement) équilibré </a:t>
            </a:r>
            <a:r>
              <a:rPr lang="fr-FR" i="1" dirty="0" err="1"/>
              <a:t>ssi</a:t>
            </a:r>
            <a:r>
              <a:rPr lang="fr-FR" i="1" dirty="0" smtClean="0"/>
              <a:t>,</a:t>
            </a:r>
          </a:p>
          <a:p>
            <a:pPr lvl="1"/>
            <a:r>
              <a:rPr lang="fr-FR" i="1" dirty="0" smtClean="0"/>
              <a:t>pour </a:t>
            </a:r>
            <a:r>
              <a:rPr lang="fr-FR" i="1" dirty="0"/>
              <a:t>chacun de ses </a:t>
            </a:r>
            <a:r>
              <a:rPr lang="fr-FR" i="1" dirty="0" err="1"/>
              <a:t>sous-arbres</a:t>
            </a:r>
            <a:r>
              <a:rPr lang="fr-FR" i="1" dirty="0" smtClean="0"/>
              <a:t>,</a:t>
            </a:r>
          </a:p>
          <a:p>
            <a:pPr lvl="1"/>
            <a:r>
              <a:rPr lang="fr-FR" i="1" dirty="0" smtClean="0"/>
              <a:t>la </a:t>
            </a:r>
            <a:r>
              <a:rPr lang="fr-FR" i="1" dirty="0"/>
              <a:t>différence entre le nombre de nœuds (</a:t>
            </a:r>
            <a:r>
              <a:rPr lang="fr-FR" i="1" dirty="0" err="1"/>
              <a:t>resp</a:t>
            </a:r>
            <a:r>
              <a:rPr lang="fr-FR" i="1" dirty="0"/>
              <a:t>. la hauteur</a:t>
            </a:r>
            <a:r>
              <a:rPr lang="fr-FR" i="1" dirty="0" smtClean="0"/>
              <a:t>)</a:t>
            </a:r>
          </a:p>
          <a:p>
            <a:pPr lvl="1"/>
            <a:r>
              <a:rPr lang="fr-FR" i="1" dirty="0" smtClean="0"/>
              <a:t>du </a:t>
            </a:r>
            <a:r>
              <a:rPr lang="fr-FR" i="1" dirty="0"/>
              <a:t>SAG et du SAD est au plus </a:t>
            </a:r>
            <a:r>
              <a:rPr lang="fr-FR" i="1" dirty="0" smtClean="0"/>
              <a:t>1</a:t>
            </a:r>
            <a:endParaRPr lang="fr-FR" i="1" dirty="0"/>
          </a:p>
          <a:p>
            <a:r>
              <a:rPr lang="fr-FR" dirty="0"/>
              <a:t>Formellement </a:t>
            </a:r>
          </a:p>
          <a:p>
            <a:pPr lvl="1"/>
            <a:r>
              <a:rPr lang="fr-FR" dirty="0"/>
              <a:t>Pour tout nœud </a:t>
            </a:r>
            <a:r>
              <a:rPr lang="fr-FR" i="1" dirty="0"/>
              <a:t>a</a:t>
            </a:r>
            <a:r>
              <a:rPr lang="fr-FR" dirty="0"/>
              <a:t> de l’arbre</a:t>
            </a:r>
          </a:p>
          <a:p>
            <a:pPr lvl="2"/>
            <a:r>
              <a:rPr lang="fr-FR" dirty="0"/>
              <a:t>|</a:t>
            </a:r>
            <a:r>
              <a:rPr lang="fr-FR" i="1" dirty="0" err="1"/>
              <a:t>n</a:t>
            </a:r>
            <a:r>
              <a:rPr lang="fr-FR" i="1" baseline="-25000" dirty="0" err="1"/>
              <a:t>sad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 – </a:t>
            </a:r>
            <a:r>
              <a:rPr lang="fr-FR" i="1" dirty="0" err="1"/>
              <a:t>n</a:t>
            </a:r>
            <a:r>
              <a:rPr lang="fr-FR" i="1" baseline="-25000" dirty="0" err="1"/>
              <a:t>sag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)| (</a:t>
            </a:r>
            <a:r>
              <a:rPr lang="fr-FR" dirty="0" err="1"/>
              <a:t>resp</a:t>
            </a:r>
            <a:r>
              <a:rPr lang="fr-FR" dirty="0"/>
              <a:t>. |</a:t>
            </a:r>
            <a:r>
              <a:rPr lang="fr-FR" i="1" dirty="0" err="1"/>
              <a:t>h</a:t>
            </a:r>
            <a:r>
              <a:rPr lang="fr-FR" i="1" baseline="-25000" dirty="0" err="1"/>
              <a:t>sad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 – </a:t>
            </a:r>
            <a:r>
              <a:rPr lang="fr-FR" i="1" dirty="0" err="1"/>
              <a:t>h</a:t>
            </a:r>
            <a:r>
              <a:rPr lang="fr-FR" i="1" baseline="-25000" dirty="0" err="1"/>
              <a:t>sag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)|) ≤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Equilibrage et arbre 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équilibré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747933" y="650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6836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Attention</a:t>
            </a:r>
            <a:endParaRPr lang="fr-FR" dirty="0"/>
          </a:p>
          <a:p>
            <a:pPr lvl="1"/>
            <a:r>
              <a:rPr lang="fr-FR" dirty="0"/>
              <a:t>Comme pour le caractère d’ABR d’un AB</a:t>
            </a:r>
          </a:p>
          <a:p>
            <a:pPr lvl="2"/>
            <a:r>
              <a:rPr lang="fr-FR" dirty="0"/>
              <a:t>Vérification récursive de la propriété indispensable (</a:t>
            </a:r>
            <a:r>
              <a:rPr lang="fr-FR" dirty="0" err="1"/>
              <a:t>err</a:t>
            </a:r>
            <a:r>
              <a:rPr lang="fr-FR" dirty="0"/>
              <a:t>. Fréquente)</a:t>
            </a:r>
          </a:p>
          <a:p>
            <a:r>
              <a:rPr lang="fr-FR" dirty="0"/>
              <a:t>Notes</a:t>
            </a:r>
          </a:p>
          <a:p>
            <a:pPr lvl="1"/>
            <a:r>
              <a:rPr lang="fr-FR" dirty="0"/>
              <a:t>Propriété purement structurale</a:t>
            </a:r>
          </a:p>
          <a:p>
            <a:pPr lvl="2"/>
            <a:r>
              <a:rPr lang="fr-FR" dirty="0"/>
              <a:t>Elle n’est pas liée au caractère d’ABR de l’AB</a:t>
            </a:r>
          </a:p>
          <a:p>
            <a:pPr lvl="1"/>
            <a:r>
              <a:rPr lang="fr-FR" dirty="0"/>
              <a:t>Equilibre parfait </a:t>
            </a:r>
            <a:r>
              <a:rPr lang="fr-FR" dirty="0">
                <a:sym typeface="Wingdings" pitchFamily="2" charset="2"/>
              </a:rPr>
              <a:t> Equilibre partiel</a:t>
            </a:r>
          </a:p>
          <a:p>
            <a:pPr lvl="2"/>
            <a:r>
              <a:rPr lang="fr-FR" dirty="0">
                <a:sym typeface="Wingdings" pitchFamily="2" charset="2"/>
              </a:rPr>
              <a:t>Réciproque fausse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Equilibrage et arbre 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équilibré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747933" y="650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73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Ensemble hiérarchisé de nœuds</a:t>
            </a:r>
          </a:p>
          <a:p>
            <a:pPr lvl="1"/>
            <a:r>
              <a:rPr lang="fr-FR" dirty="0"/>
              <a:t>Containers d’élément</a:t>
            </a:r>
          </a:p>
          <a:p>
            <a:r>
              <a:rPr lang="fr-FR" dirty="0"/>
              <a:t>Un nœud </a:t>
            </a:r>
            <a:r>
              <a:rPr lang="fr-FR" b="1" i="1" dirty="0"/>
              <a:t>racine</a:t>
            </a:r>
            <a:r>
              <a:rPr lang="fr-FR" dirty="0"/>
              <a:t> unique ou inexistant (</a:t>
            </a:r>
            <a:r>
              <a:rPr lang="fr-FR" b="1" i="1" dirty="0"/>
              <a:t>arbre vide</a:t>
            </a:r>
            <a:r>
              <a:rPr lang="fr-FR" dirty="0"/>
              <a:t>)</a:t>
            </a:r>
            <a:endParaRPr lang="fr-FR" b="1" i="1" dirty="0"/>
          </a:p>
          <a:p>
            <a:r>
              <a:rPr lang="fr-FR" dirty="0"/>
              <a:t>Chaque nœud non racine possède un unique </a:t>
            </a:r>
            <a:r>
              <a:rPr lang="fr-FR" b="1" i="1" dirty="0"/>
              <a:t>parent</a:t>
            </a:r>
          </a:p>
          <a:p>
            <a:r>
              <a:rPr lang="fr-FR" dirty="0"/>
              <a:t>Chaque nœud peut posséder deux </a:t>
            </a:r>
            <a:r>
              <a:rPr lang="fr-FR" b="1" i="1" dirty="0"/>
              <a:t>enfants</a:t>
            </a:r>
          </a:p>
          <a:p>
            <a:pPr lvl="1"/>
            <a:r>
              <a:rPr lang="fr-FR" dirty="0"/>
              <a:t>Un </a:t>
            </a:r>
            <a:r>
              <a:rPr lang="fr-FR" b="1" i="1" dirty="0"/>
              <a:t>fils gauche</a:t>
            </a:r>
            <a:r>
              <a:rPr lang="fr-FR" dirty="0"/>
              <a:t> et un </a:t>
            </a:r>
            <a:r>
              <a:rPr lang="fr-FR" b="1" i="1" dirty="0"/>
              <a:t>fils droit</a:t>
            </a:r>
          </a:p>
          <a:p>
            <a:r>
              <a:rPr lang="fr-FR" b="1" i="1" dirty="0"/>
              <a:t>A noter</a:t>
            </a:r>
          </a:p>
          <a:p>
            <a:pPr lvl="1"/>
            <a:r>
              <a:rPr lang="fr-FR" dirty="0"/>
              <a:t>On reprend la définition formelle</a:t>
            </a:r>
          </a:p>
          <a:p>
            <a:pPr lvl="2"/>
            <a:r>
              <a:rPr lang="fr-FR" dirty="0"/>
              <a:t>arbre binaire enraciné</a:t>
            </a:r>
          </a:p>
          <a:p>
            <a:pPr lvl="1"/>
            <a:r>
              <a:rPr lang="fr-FR" dirty="0"/>
              <a:t>On précise deux types de relations parent-enfant</a:t>
            </a:r>
          </a:p>
          <a:p>
            <a:pPr lvl="2"/>
            <a:r>
              <a:rPr lang="fr-FR" dirty="0"/>
              <a:t>Soit à droite, soit à </a:t>
            </a:r>
            <a:r>
              <a:rPr lang="fr-FR" dirty="0" smtClean="0"/>
              <a:t>gauche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68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8000" y="4318000"/>
            <a:ext cx="10515600" cy="1653337"/>
          </a:xfrm>
        </p:spPr>
        <p:txBody>
          <a:bodyPr>
            <a:normAutofit/>
          </a:bodyPr>
          <a:lstStyle/>
          <a:p>
            <a:r>
              <a:rPr lang="fr-FR" dirty="0"/>
              <a:t>Lesquels sont partiellement (</a:t>
            </a:r>
            <a:r>
              <a:rPr lang="fr-FR" dirty="0" err="1"/>
              <a:t>resp</a:t>
            </a:r>
            <a:r>
              <a:rPr lang="fr-FR" dirty="0"/>
              <a:t>. parfaitement) équilibrés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Equilibrage et arbre 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équilibré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747933" y="650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Picture 5" descr="ex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091266"/>
            <a:ext cx="2133600" cy="1780718"/>
          </a:xfrm>
          <a:prstGeom prst="rect">
            <a:avLst/>
          </a:prstGeom>
        </p:spPr>
      </p:pic>
      <p:pic>
        <p:nvPicPr>
          <p:cNvPr id="8" name="Picture 7" descr="ex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091266"/>
            <a:ext cx="2514600" cy="1808403"/>
          </a:xfrm>
          <a:prstGeom prst="rect">
            <a:avLst/>
          </a:prstGeom>
        </p:spPr>
      </p:pic>
      <p:pic>
        <p:nvPicPr>
          <p:cNvPr id="9" name="Picture 9" descr="IV 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600" y="2091266"/>
            <a:ext cx="2193036" cy="183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88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Algorithmes </a:t>
            </a:r>
            <a:r>
              <a:rPr lang="fr-FR" i="1" dirty="0" err="1"/>
              <a:t>NombreElements</a:t>
            </a:r>
            <a:r>
              <a:rPr lang="fr-FR" dirty="0"/>
              <a:t> et </a:t>
            </a:r>
            <a:r>
              <a:rPr lang="fr-FR" i="1" dirty="0"/>
              <a:t>Hauteur</a:t>
            </a:r>
            <a:r>
              <a:rPr lang="fr-FR" dirty="0"/>
              <a:t> déjà vus</a:t>
            </a:r>
          </a:p>
          <a:p>
            <a:r>
              <a:rPr lang="fr-FR" dirty="0"/>
              <a:t>Algorithme (un plus performant en TD)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Equilibre </a:t>
            </a:r>
            <a:r>
              <a:rPr lang="fr-FR" dirty="0"/>
              <a:t>partiel : remplacer NE par H 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vérification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83933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45367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Principe</a:t>
            </a:r>
          </a:p>
          <a:p>
            <a:pPr lvl="1"/>
            <a:r>
              <a:rPr lang="fr-FR" dirty="0"/>
              <a:t>Arbre capable de maintenir un équilibre partiel</a:t>
            </a:r>
          </a:p>
          <a:p>
            <a:pPr lvl="1"/>
            <a:r>
              <a:rPr lang="fr-FR" b="1" dirty="0" err="1"/>
              <a:t>A</a:t>
            </a:r>
            <a:r>
              <a:rPr lang="fr-FR" dirty="0" err="1"/>
              <a:t>ndelson-</a:t>
            </a:r>
            <a:r>
              <a:rPr lang="fr-FR" b="1" dirty="0" err="1"/>
              <a:t>V</a:t>
            </a:r>
            <a:r>
              <a:rPr lang="fr-FR" dirty="0" err="1"/>
              <a:t>elskii</a:t>
            </a:r>
            <a:r>
              <a:rPr lang="fr-FR" dirty="0"/>
              <a:t> et </a:t>
            </a:r>
            <a:r>
              <a:rPr lang="fr-FR" b="1" dirty="0" err="1"/>
              <a:t>L</a:t>
            </a:r>
            <a:r>
              <a:rPr lang="fr-FR" dirty="0" err="1"/>
              <a:t>andis</a:t>
            </a:r>
            <a:r>
              <a:rPr lang="fr-FR" dirty="0"/>
              <a:t> (auteurs, …)</a:t>
            </a:r>
          </a:p>
          <a:p>
            <a:r>
              <a:rPr lang="fr-FR" dirty="0"/>
              <a:t>Spécification</a:t>
            </a:r>
          </a:p>
          <a:p>
            <a:pPr lvl="1"/>
            <a:r>
              <a:rPr lang="fr-FR" dirty="0"/>
              <a:t>Structure de maillon d’AB</a:t>
            </a:r>
          </a:p>
          <a:p>
            <a:pPr lvl="2"/>
            <a:r>
              <a:rPr lang="fr-FR" dirty="0"/>
              <a:t>Ajout d’un champ pour mémoriser</a:t>
            </a:r>
          </a:p>
          <a:p>
            <a:pPr lvl="3"/>
            <a:r>
              <a:rPr lang="fr-FR" dirty="0"/>
              <a:t>Le </a:t>
            </a:r>
            <a:r>
              <a:rPr lang="fr-FR" b="1" i="1" dirty="0"/>
              <a:t>facteur d’équilibrage</a:t>
            </a:r>
          </a:p>
          <a:p>
            <a:pPr lvl="2"/>
            <a:r>
              <a:rPr lang="fr-FR" dirty="0"/>
              <a:t> = état d’équilibre</a:t>
            </a:r>
          </a:p>
          <a:p>
            <a:pPr lvl="3"/>
            <a:r>
              <a:rPr lang="fr-FR" dirty="0"/>
              <a:t>i.e. valeur locale de </a:t>
            </a:r>
            <a:r>
              <a:rPr lang="fr-FR" i="1" dirty="0" err="1"/>
              <a:t>h</a:t>
            </a:r>
            <a:r>
              <a:rPr lang="fr-FR" i="1" baseline="-25000" dirty="0" err="1"/>
              <a:t>sad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 – </a:t>
            </a:r>
            <a:r>
              <a:rPr lang="fr-FR" i="1" dirty="0" err="1"/>
              <a:t>h</a:t>
            </a:r>
            <a:r>
              <a:rPr lang="fr-FR" i="1" baseline="-25000" dirty="0" err="1"/>
              <a:t>sag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Algorithmes d’ajout / suppression</a:t>
            </a:r>
          </a:p>
          <a:p>
            <a:pPr lvl="2"/>
            <a:r>
              <a:rPr lang="fr-FR" dirty="0"/>
              <a:t>Objectif : maintenir balance, en tout nœud</a:t>
            </a:r>
          </a:p>
          <a:p>
            <a:pPr lvl="3"/>
            <a:r>
              <a:rPr lang="fr-FR" dirty="0"/>
              <a:t>dans le domaine {-1, 0, 1}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vérification</a:t>
            </a:r>
          </a:p>
        </p:txBody>
      </p:sp>
      <p:pic>
        <p:nvPicPr>
          <p:cNvPr id="7" name="Picture 7" descr="IV 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1864" y="2760133"/>
            <a:ext cx="32082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098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Arbre plus haut par la gauche (facteur d’</a:t>
            </a:r>
            <a:r>
              <a:rPr lang="fr-FR" sz="2400" dirty="0" err="1"/>
              <a:t>éq</a:t>
            </a:r>
            <a:r>
              <a:rPr lang="fr-FR" sz="2400" dirty="0"/>
              <a:t>. = -1)</a:t>
            </a:r>
          </a:p>
          <a:p>
            <a:pPr lvl="1"/>
            <a:r>
              <a:rPr lang="fr-FR" sz="2000" dirty="0"/>
              <a:t>Ajout d’une feuille dans le SAG du SAG</a:t>
            </a:r>
          </a:p>
          <a:p>
            <a:pPr lvl="1"/>
            <a:r>
              <a:rPr lang="fr-FR" sz="2000" dirty="0">
                <a:sym typeface="Wingdings" pitchFamily="2" charset="2"/>
              </a:rPr>
              <a:t> </a:t>
            </a:r>
            <a:r>
              <a:rPr lang="fr-FR" sz="2000" dirty="0"/>
              <a:t>Rotation GG</a:t>
            </a:r>
          </a:p>
          <a:p>
            <a:pPr lvl="2"/>
            <a:r>
              <a:rPr lang="fr-FR" sz="1800" dirty="0"/>
              <a:t>A devient fils droit de B</a:t>
            </a:r>
          </a:p>
          <a:p>
            <a:pPr lvl="2"/>
            <a:r>
              <a:rPr lang="fr-FR" sz="1800" dirty="0"/>
              <a:t>Le SAD de B devient le SAG de </a:t>
            </a:r>
            <a:r>
              <a:rPr lang="fr-FR" sz="1800" dirty="0" smtClean="0"/>
              <a:t>A</a:t>
            </a:r>
            <a:endParaRPr lang="fr-FR" sz="1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Rotation Gauche-Gauche (GG)</a:t>
            </a:r>
          </a:p>
        </p:txBody>
      </p:sp>
      <p:pic>
        <p:nvPicPr>
          <p:cNvPr id="8" name="Picture 5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6067" y="3533774"/>
            <a:ext cx="2215834" cy="258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TD SDD L2 - 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3067" y="3533774"/>
            <a:ext cx="2158366" cy="294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D SDD L2 - 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3867" y="3533774"/>
            <a:ext cx="2194242" cy="261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64959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Après ajout, soit l’ascendant du nœud ajouté</a:t>
            </a:r>
          </a:p>
          <a:p>
            <a:pPr lvl="1"/>
            <a:r>
              <a:rPr lang="fr-FR" dirty="0"/>
              <a:t>Le plus proche du nœud ajouté</a:t>
            </a:r>
          </a:p>
          <a:p>
            <a:pPr lvl="1"/>
            <a:r>
              <a:rPr lang="fr-FR" dirty="0"/>
              <a:t>Dont le facteur d’équilibrage devient </a:t>
            </a:r>
            <a:r>
              <a:rPr lang="fr-FR" dirty="0">
                <a:latin typeface="Arial"/>
                <a:cs typeface="Arial"/>
              </a:rPr>
              <a:t>±2</a:t>
            </a:r>
            <a:endParaRPr lang="fr-FR" dirty="0"/>
          </a:p>
          <a:p>
            <a:r>
              <a:rPr lang="fr-FR" dirty="0"/>
              <a:t>4 cas à distinguer</a:t>
            </a:r>
          </a:p>
          <a:p>
            <a:pPr lvl="1"/>
            <a:r>
              <a:rPr lang="fr-FR" dirty="0"/>
              <a:t>Selon que la nouvelle feuille est ajoutée</a:t>
            </a:r>
          </a:p>
          <a:p>
            <a:pPr lvl="2"/>
            <a:r>
              <a:rPr lang="fr-FR" dirty="0"/>
              <a:t>Respectivement dans l’un des 4 </a:t>
            </a:r>
            <a:r>
              <a:rPr lang="fr-FR" dirty="0" err="1"/>
              <a:t>sous-arbres</a:t>
            </a:r>
            <a:endParaRPr lang="fr-FR" dirty="0"/>
          </a:p>
          <a:p>
            <a:pPr lvl="3"/>
            <a:r>
              <a:rPr lang="fr-FR" i="1" dirty="0"/>
              <a:t>SAG</a:t>
            </a:r>
            <a:r>
              <a:rPr lang="fr-FR" dirty="0"/>
              <a:t>(</a:t>
            </a:r>
            <a:r>
              <a:rPr lang="fr-FR" i="1" dirty="0"/>
              <a:t>SAG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)), </a:t>
            </a:r>
            <a:r>
              <a:rPr lang="fr-FR" i="1" dirty="0"/>
              <a:t>SAD</a:t>
            </a:r>
            <a:r>
              <a:rPr lang="fr-FR" dirty="0"/>
              <a:t>(</a:t>
            </a:r>
            <a:r>
              <a:rPr lang="fr-FR" i="1" dirty="0"/>
              <a:t>SAG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)), </a:t>
            </a:r>
            <a:r>
              <a:rPr lang="fr-FR" i="1" dirty="0"/>
              <a:t>SAD</a:t>
            </a:r>
            <a:r>
              <a:rPr lang="fr-FR" dirty="0"/>
              <a:t>(</a:t>
            </a:r>
            <a:r>
              <a:rPr lang="fr-FR" i="1" dirty="0"/>
              <a:t>SAD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)), </a:t>
            </a:r>
            <a:r>
              <a:rPr lang="fr-FR" i="1" dirty="0"/>
              <a:t>SAG</a:t>
            </a:r>
            <a:r>
              <a:rPr lang="fr-FR" dirty="0"/>
              <a:t>(</a:t>
            </a:r>
            <a:r>
              <a:rPr lang="fr-FR" i="1" dirty="0"/>
              <a:t>SAD</a:t>
            </a:r>
            <a:r>
              <a:rPr lang="fr-FR" dirty="0"/>
              <a:t>(</a:t>
            </a:r>
            <a:r>
              <a:rPr lang="fr-FR" i="1" dirty="0"/>
              <a:t>a</a:t>
            </a:r>
            <a:r>
              <a:rPr lang="fr-FR" dirty="0"/>
              <a:t>))</a:t>
            </a:r>
          </a:p>
          <a:p>
            <a:pPr lvl="1"/>
            <a:r>
              <a:rPr lang="fr-FR" dirty="0"/>
              <a:t>En fait deux, à la symétrie verticale près</a:t>
            </a:r>
          </a:p>
          <a:p>
            <a:pPr lvl="2"/>
            <a:r>
              <a:rPr lang="fr-FR" dirty="0"/>
              <a:t>GG	Gauche-Gauche</a:t>
            </a:r>
          </a:p>
          <a:p>
            <a:pPr lvl="2"/>
            <a:r>
              <a:rPr lang="fr-FR" dirty="0"/>
              <a:t>GD	Gauche-Droite</a:t>
            </a:r>
          </a:p>
          <a:p>
            <a:pPr lvl="2"/>
            <a:r>
              <a:rPr lang="fr-FR" dirty="0"/>
              <a:t>DD	Droite-Droite</a:t>
            </a:r>
          </a:p>
          <a:p>
            <a:pPr lvl="2"/>
            <a:r>
              <a:rPr lang="fr-FR" dirty="0"/>
              <a:t>DG	Droite-Gauche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à l’AVL</a:t>
            </a:r>
          </a:p>
        </p:txBody>
      </p:sp>
    </p:spTree>
    <p:extLst>
      <p:ext uri="{BB962C8B-B14F-4D97-AF65-F5344CB8AC3E}">
        <p14:creationId xmlns:p14="http://schemas.microsoft.com/office/powerpoint/2010/main" val="34411075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Arbre plus haut par la gauche (facteur d’</a:t>
            </a:r>
            <a:r>
              <a:rPr lang="fr-FR" sz="2400" dirty="0" err="1"/>
              <a:t>éq</a:t>
            </a:r>
            <a:r>
              <a:rPr lang="fr-FR" sz="2400" dirty="0"/>
              <a:t>. = -1)</a:t>
            </a:r>
          </a:p>
          <a:p>
            <a:pPr lvl="1"/>
            <a:r>
              <a:rPr lang="fr-FR" sz="2000" dirty="0"/>
              <a:t>Ajout d’une feuille dans le SAD du SAG (cas 1)</a:t>
            </a:r>
          </a:p>
          <a:p>
            <a:pPr lvl="1"/>
            <a:r>
              <a:rPr lang="fr-FR" sz="2000" dirty="0">
                <a:sym typeface="Wingdings" pitchFamily="2" charset="2"/>
              </a:rPr>
              <a:t> </a:t>
            </a:r>
            <a:r>
              <a:rPr lang="fr-FR" sz="2000" dirty="0"/>
              <a:t>Rotation GD</a:t>
            </a:r>
          </a:p>
          <a:p>
            <a:pPr lvl="2"/>
            <a:r>
              <a:rPr lang="fr-FR" sz="1800" dirty="0"/>
              <a:t>A et B deviennent respectivement fils droit et gauche de C</a:t>
            </a:r>
          </a:p>
          <a:p>
            <a:pPr lvl="2"/>
            <a:r>
              <a:rPr lang="fr-FR" sz="1800" dirty="0"/>
              <a:t>La SAG et le SAD de C deviennent respectivement les SAD de B et SAG de A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Rotation Gauche</a:t>
            </a:r>
            <a:r>
              <a:rPr lang="fr-FR" dirty="0" smtClean="0"/>
              <a:t>-Droite </a:t>
            </a:r>
            <a:r>
              <a:rPr lang="fr-FR" dirty="0"/>
              <a:t>(</a:t>
            </a:r>
            <a:r>
              <a:rPr lang="fr-FR" dirty="0" smtClean="0"/>
              <a:t>GD)</a:t>
            </a:r>
            <a:endParaRPr lang="fr-FR" dirty="0"/>
          </a:p>
        </p:txBody>
      </p:sp>
      <p:pic>
        <p:nvPicPr>
          <p:cNvPr id="11" name="Picture 10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4866" y="3445933"/>
            <a:ext cx="1752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D SDD L2 - 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0866" y="3445933"/>
            <a:ext cx="1752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D SDD L2 - 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6866" y="3445933"/>
            <a:ext cx="1752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2616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Arbre plus haut par la gauche (facteur d’</a:t>
            </a:r>
            <a:r>
              <a:rPr lang="fr-FR" sz="2400" dirty="0" err="1"/>
              <a:t>éq</a:t>
            </a:r>
            <a:r>
              <a:rPr lang="fr-FR" sz="2400" dirty="0"/>
              <a:t>. = -1)</a:t>
            </a:r>
          </a:p>
          <a:p>
            <a:pPr lvl="1"/>
            <a:r>
              <a:rPr lang="fr-FR" sz="2000" dirty="0"/>
              <a:t>Ajout d’une feuille dans le SAD du SAG (cas </a:t>
            </a:r>
            <a:r>
              <a:rPr lang="fr-FR" sz="2000" dirty="0" smtClean="0"/>
              <a:t>2)</a:t>
            </a:r>
            <a:endParaRPr lang="fr-FR" sz="2000" dirty="0"/>
          </a:p>
          <a:p>
            <a:pPr lvl="1"/>
            <a:r>
              <a:rPr lang="fr-FR" sz="2000" dirty="0">
                <a:sym typeface="Wingdings" pitchFamily="2" charset="2"/>
              </a:rPr>
              <a:t> </a:t>
            </a:r>
            <a:r>
              <a:rPr lang="fr-FR" sz="2000" dirty="0"/>
              <a:t>Rotation GD</a:t>
            </a:r>
          </a:p>
          <a:p>
            <a:pPr lvl="2"/>
            <a:r>
              <a:rPr lang="fr-FR" sz="1800" dirty="0"/>
              <a:t>A et B deviennent respectivement fils droit et gauche de C</a:t>
            </a:r>
          </a:p>
          <a:p>
            <a:pPr lvl="2"/>
            <a:r>
              <a:rPr lang="fr-FR" sz="1800" dirty="0"/>
              <a:t>La SAG et le SAD de C deviennent respectivement les SAD de B et SAG de A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Rotation Gauche</a:t>
            </a:r>
            <a:r>
              <a:rPr lang="fr-FR" dirty="0" smtClean="0"/>
              <a:t>-Droite </a:t>
            </a:r>
            <a:r>
              <a:rPr lang="fr-FR" dirty="0"/>
              <a:t>(</a:t>
            </a:r>
            <a:r>
              <a:rPr lang="fr-FR" dirty="0" smtClean="0"/>
              <a:t>GD)</a:t>
            </a:r>
            <a:endParaRPr lang="fr-FR" dirty="0"/>
          </a:p>
        </p:txBody>
      </p:sp>
      <p:pic>
        <p:nvPicPr>
          <p:cNvPr id="9" name="Picture 10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9466" y="3454400"/>
            <a:ext cx="1752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TD SDD L2 - 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5466" y="3454400"/>
            <a:ext cx="1752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 descr="TD SDD L2 - 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1466" y="3454400"/>
            <a:ext cx="1752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618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animé</a:t>
            </a:r>
            <a:endParaRPr lang="fr-FR" dirty="0"/>
          </a:p>
        </p:txBody>
      </p:sp>
      <p:sp>
        <p:nvSpPr>
          <p:cNvPr id="5" name="Oval 8"/>
          <p:cNvSpPr/>
          <p:nvPr/>
        </p:nvSpPr>
        <p:spPr>
          <a:xfrm>
            <a:off x="5588067" y="167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8</a:t>
            </a:r>
            <a:endParaRPr lang="fr-FR" sz="2800" dirty="0">
              <a:solidFill>
                <a:schemeClr val="tx1"/>
              </a:solidFill>
            </a:endParaRPr>
          </a:p>
        </p:txBody>
      </p:sp>
      <p:grpSp>
        <p:nvGrpSpPr>
          <p:cNvPr id="6" name="Group 33"/>
          <p:cNvGrpSpPr/>
          <p:nvPr/>
        </p:nvGrpSpPr>
        <p:grpSpPr>
          <a:xfrm>
            <a:off x="4445067" y="2326808"/>
            <a:ext cx="1263059" cy="1254592"/>
            <a:chOff x="2743200" y="2326808"/>
            <a:chExt cx="1263059" cy="1254592"/>
          </a:xfrm>
        </p:grpSpPr>
        <p:sp>
          <p:nvSpPr>
            <p:cNvPr id="7" name="Oval 9"/>
            <p:cNvSpPr/>
            <p:nvPr/>
          </p:nvSpPr>
          <p:spPr>
            <a:xfrm>
              <a:off x="2743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8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11"/>
            <p:cNvCxnSpPr>
              <a:stCxn id="5" idx="3"/>
              <a:endCxn id="7" idx="7"/>
            </p:cNvCxnSpPr>
            <p:nvPr/>
          </p:nvCxnSpPr>
          <p:spPr>
            <a:xfrm flipH="1">
              <a:off x="3393608" y="2326808"/>
              <a:ext cx="612651" cy="604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4"/>
          <p:cNvGrpSpPr/>
          <p:nvPr/>
        </p:nvGrpSpPr>
        <p:grpSpPr>
          <a:xfrm>
            <a:off x="6246942" y="2326808"/>
            <a:ext cx="1246125" cy="1254592"/>
            <a:chOff x="4545075" y="2326808"/>
            <a:chExt cx="1246125" cy="1254592"/>
          </a:xfrm>
        </p:grpSpPr>
        <p:sp>
          <p:nvSpPr>
            <p:cNvPr id="10" name="Oval 10"/>
            <p:cNvSpPr/>
            <p:nvPr/>
          </p:nvSpPr>
          <p:spPr>
            <a:xfrm>
              <a:off x="5029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9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2"/>
            <p:cNvCxnSpPr>
              <a:stCxn id="5" idx="5"/>
              <a:endCxn id="10" idx="1"/>
            </p:cNvCxnSpPr>
            <p:nvPr/>
          </p:nvCxnSpPr>
          <p:spPr>
            <a:xfrm>
              <a:off x="4545075" y="2326808"/>
              <a:ext cx="595717" cy="604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3"/>
          <p:cNvSpPr txBox="1"/>
          <p:nvPr/>
        </p:nvSpPr>
        <p:spPr>
          <a:xfrm>
            <a:off x="8026467" y="1752600"/>
            <a:ext cx="259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Ajout de 9</a:t>
            </a:r>
            <a:endParaRPr lang="fr-FR" sz="3600" dirty="0"/>
          </a:p>
        </p:txBody>
      </p:sp>
      <p:grpSp>
        <p:nvGrpSpPr>
          <p:cNvPr id="13" name="Group 25"/>
          <p:cNvGrpSpPr/>
          <p:nvPr/>
        </p:nvGrpSpPr>
        <p:grpSpPr>
          <a:xfrm>
            <a:off x="7389942" y="3469808"/>
            <a:ext cx="1246125" cy="1213784"/>
            <a:chOff x="4545075" y="2367616"/>
            <a:chExt cx="1246125" cy="1213784"/>
          </a:xfrm>
        </p:grpSpPr>
        <p:sp>
          <p:nvSpPr>
            <p:cNvPr id="14" name="Oval 26"/>
            <p:cNvSpPr/>
            <p:nvPr/>
          </p:nvSpPr>
          <p:spPr>
            <a:xfrm>
              <a:off x="5029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10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27"/>
            <p:cNvCxnSpPr>
              <a:stCxn id="10" idx="5"/>
              <a:endCxn id="14" idx="1"/>
            </p:cNvCxnSpPr>
            <p:nvPr/>
          </p:nvCxnSpPr>
          <p:spPr>
            <a:xfrm>
              <a:off x="4545075" y="2367616"/>
              <a:ext cx="595717" cy="563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30"/>
          <p:cNvSpPr txBox="1"/>
          <p:nvPr/>
        </p:nvSpPr>
        <p:spPr>
          <a:xfrm>
            <a:off x="8026467" y="1752600"/>
            <a:ext cx="259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Ajout de 10</a:t>
            </a:r>
            <a:endParaRPr lang="fr-FR" sz="3600" dirty="0"/>
          </a:p>
        </p:txBody>
      </p:sp>
      <p:sp>
        <p:nvSpPr>
          <p:cNvPr id="17" name="TextBox 31"/>
          <p:cNvSpPr txBox="1"/>
          <p:nvPr/>
        </p:nvSpPr>
        <p:spPr>
          <a:xfrm>
            <a:off x="8026467" y="1752600"/>
            <a:ext cx="259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DD !</a:t>
            </a:r>
            <a:endParaRPr lang="fr-FR" sz="3600" dirty="0"/>
          </a:p>
        </p:txBody>
      </p:sp>
      <p:sp>
        <p:nvSpPr>
          <p:cNvPr id="18" name="Oval 32"/>
          <p:cNvSpPr/>
          <p:nvPr/>
        </p:nvSpPr>
        <p:spPr>
          <a:xfrm>
            <a:off x="5588067" y="167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9</a:t>
            </a:r>
            <a:endParaRPr lang="fr-FR" sz="2800" dirty="0">
              <a:solidFill>
                <a:schemeClr val="tx1"/>
              </a:solidFill>
            </a:endParaRPr>
          </a:p>
        </p:txBody>
      </p:sp>
      <p:grpSp>
        <p:nvGrpSpPr>
          <p:cNvPr id="19" name="Group 34"/>
          <p:cNvGrpSpPr/>
          <p:nvPr/>
        </p:nvGrpSpPr>
        <p:grpSpPr>
          <a:xfrm>
            <a:off x="6238475" y="2326808"/>
            <a:ext cx="1254592" cy="1254592"/>
            <a:chOff x="4536608" y="2326808"/>
            <a:chExt cx="1254592" cy="1254592"/>
          </a:xfrm>
        </p:grpSpPr>
        <p:sp>
          <p:nvSpPr>
            <p:cNvPr id="20" name="Oval 35"/>
            <p:cNvSpPr/>
            <p:nvPr/>
          </p:nvSpPr>
          <p:spPr>
            <a:xfrm>
              <a:off x="5029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10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36"/>
            <p:cNvCxnSpPr>
              <a:endCxn id="20" idx="1"/>
            </p:cNvCxnSpPr>
            <p:nvPr/>
          </p:nvCxnSpPr>
          <p:spPr>
            <a:xfrm>
              <a:off x="4536608" y="2326808"/>
              <a:ext cx="604184" cy="604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37"/>
          <p:cNvSpPr txBox="1"/>
          <p:nvPr/>
        </p:nvSpPr>
        <p:spPr>
          <a:xfrm>
            <a:off x="8026467" y="1752600"/>
            <a:ext cx="259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Ajout de 2</a:t>
            </a:r>
            <a:endParaRPr lang="fr-FR" sz="3600" dirty="0"/>
          </a:p>
        </p:txBody>
      </p:sp>
      <p:grpSp>
        <p:nvGrpSpPr>
          <p:cNvPr id="23" name="Group 38"/>
          <p:cNvGrpSpPr/>
          <p:nvPr/>
        </p:nvGrpSpPr>
        <p:grpSpPr>
          <a:xfrm>
            <a:off x="3302067" y="3469808"/>
            <a:ext cx="1263059" cy="1330792"/>
            <a:chOff x="2743200" y="2250608"/>
            <a:chExt cx="1263059" cy="1330792"/>
          </a:xfrm>
        </p:grpSpPr>
        <p:sp>
          <p:nvSpPr>
            <p:cNvPr id="24" name="Oval 39"/>
            <p:cNvSpPr/>
            <p:nvPr/>
          </p:nvSpPr>
          <p:spPr>
            <a:xfrm>
              <a:off x="2743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2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40"/>
            <p:cNvCxnSpPr>
              <a:stCxn id="7" idx="3"/>
              <a:endCxn id="24" idx="7"/>
            </p:cNvCxnSpPr>
            <p:nvPr/>
          </p:nvCxnSpPr>
          <p:spPr>
            <a:xfrm flipH="1">
              <a:off x="3393608" y="2250608"/>
              <a:ext cx="612651" cy="6803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2"/>
          <p:cNvSpPr txBox="1"/>
          <p:nvPr/>
        </p:nvSpPr>
        <p:spPr>
          <a:xfrm>
            <a:off x="8026467" y="1752600"/>
            <a:ext cx="259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Ajout de 1</a:t>
            </a:r>
            <a:endParaRPr lang="fr-FR" sz="3600" dirty="0"/>
          </a:p>
        </p:txBody>
      </p:sp>
      <p:grpSp>
        <p:nvGrpSpPr>
          <p:cNvPr id="27" name="Group 43"/>
          <p:cNvGrpSpPr/>
          <p:nvPr/>
        </p:nvGrpSpPr>
        <p:grpSpPr>
          <a:xfrm>
            <a:off x="2159067" y="4689008"/>
            <a:ext cx="1263059" cy="1249176"/>
            <a:chOff x="2743200" y="2332224"/>
            <a:chExt cx="1263059" cy="1249176"/>
          </a:xfrm>
        </p:grpSpPr>
        <p:sp>
          <p:nvSpPr>
            <p:cNvPr id="28" name="Oval 44"/>
            <p:cNvSpPr/>
            <p:nvPr/>
          </p:nvSpPr>
          <p:spPr>
            <a:xfrm>
              <a:off x="2743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1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45"/>
            <p:cNvCxnSpPr>
              <a:stCxn id="24" idx="3"/>
              <a:endCxn id="28" idx="7"/>
            </p:cNvCxnSpPr>
            <p:nvPr/>
          </p:nvCxnSpPr>
          <p:spPr>
            <a:xfrm flipH="1">
              <a:off x="3393608" y="2332224"/>
              <a:ext cx="612651" cy="5987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47"/>
          <p:cNvSpPr txBox="1"/>
          <p:nvPr/>
        </p:nvSpPr>
        <p:spPr>
          <a:xfrm>
            <a:off x="8026467" y="1752600"/>
            <a:ext cx="259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GG !</a:t>
            </a:r>
            <a:endParaRPr lang="fr-FR" sz="3600" dirty="0"/>
          </a:p>
        </p:txBody>
      </p:sp>
      <p:grpSp>
        <p:nvGrpSpPr>
          <p:cNvPr id="31" name="Group 48"/>
          <p:cNvGrpSpPr/>
          <p:nvPr/>
        </p:nvGrpSpPr>
        <p:grpSpPr>
          <a:xfrm>
            <a:off x="4445067" y="2326808"/>
            <a:ext cx="1254592" cy="1254592"/>
            <a:chOff x="2743200" y="2326808"/>
            <a:chExt cx="1254592" cy="1254592"/>
          </a:xfrm>
        </p:grpSpPr>
        <p:sp>
          <p:nvSpPr>
            <p:cNvPr id="32" name="Oval 49"/>
            <p:cNvSpPr/>
            <p:nvPr/>
          </p:nvSpPr>
          <p:spPr>
            <a:xfrm>
              <a:off x="2743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2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50"/>
            <p:cNvCxnSpPr>
              <a:endCxn id="32" idx="7"/>
            </p:cNvCxnSpPr>
            <p:nvPr/>
          </p:nvCxnSpPr>
          <p:spPr>
            <a:xfrm flipH="1">
              <a:off x="3393608" y="2326808"/>
              <a:ext cx="604184" cy="604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51"/>
          <p:cNvGrpSpPr/>
          <p:nvPr/>
        </p:nvGrpSpPr>
        <p:grpSpPr>
          <a:xfrm>
            <a:off x="3302067" y="3510616"/>
            <a:ext cx="1254592" cy="1289984"/>
            <a:chOff x="2743200" y="2291416"/>
            <a:chExt cx="1254592" cy="1289984"/>
          </a:xfrm>
        </p:grpSpPr>
        <p:sp>
          <p:nvSpPr>
            <p:cNvPr id="35" name="Oval 52"/>
            <p:cNvSpPr/>
            <p:nvPr/>
          </p:nvSpPr>
          <p:spPr>
            <a:xfrm>
              <a:off x="2743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1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53"/>
            <p:cNvCxnSpPr>
              <a:endCxn id="35" idx="7"/>
            </p:cNvCxnSpPr>
            <p:nvPr/>
          </p:nvCxnSpPr>
          <p:spPr>
            <a:xfrm flipH="1">
              <a:off x="3393608" y="2291416"/>
              <a:ext cx="604184" cy="639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54"/>
          <p:cNvGrpSpPr/>
          <p:nvPr/>
        </p:nvGrpSpPr>
        <p:grpSpPr>
          <a:xfrm>
            <a:off x="5054667" y="3510616"/>
            <a:ext cx="1254592" cy="1213784"/>
            <a:chOff x="4536608" y="2367616"/>
            <a:chExt cx="1254592" cy="1213784"/>
          </a:xfrm>
        </p:grpSpPr>
        <p:sp>
          <p:nvSpPr>
            <p:cNvPr id="38" name="Oval 55"/>
            <p:cNvSpPr/>
            <p:nvPr/>
          </p:nvSpPr>
          <p:spPr>
            <a:xfrm>
              <a:off x="5029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8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56"/>
            <p:cNvCxnSpPr>
              <a:endCxn id="38" idx="1"/>
            </p:cNvCxnSpPr>
            <p:nvPr/>
          </p:nvCxnSpPr>
          <p:spPr>
            <a:xfrm>
              <a:off x="4536608" y="2367616"/>
              <a:ext cx="604184" cy="563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57"/>
          <p:cNvSpPr txBox="1"/>
          <p:nvPr/>
        </p:nvSpPr>
        <p:spPr>
          <a:xfrm>
            <a:off x="8026467" y="1752600"/>
            <a:ext cx="259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Ajout de 5</a:t>
            </a:r>
            <a:endParaRPr lang="fr-FR" sz="3600" dirty="0"/>
          </a:p>
        </p:txBody>
      </p:sp>
      <p:grpSp>
        <p:nvGrpSpPr>
          <p:cNvPr id="41" name="Group 58"/>
          <p:cNvGrpSpPr/>
          <p:nvPr/>
        </p:nvGrpSpPr>
        <p:grpSpPr>
          <a:xfrm>
            <a:off x="4368867" y="4577416"/>
            <a:ext cx="1254592" cy="1289984"/>
            <a:chOff x="2743200" y="2291416"/>
            <a:chExt cx="1254592" cy="1289984"/>
          </a:xfrm>
        </p:grpSpPr>
        <p:sp>
          <p:nvSpPr>
            <p:cNvPr id="42" name="Oval 59"/>
            <p:cNvSpPr/>
            <p:nvPr/>
          </p:nvSpPr>
          <p:spPr>
            <a:xfrm>
              <a:off x="2743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5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60"/>
            <p:cNvCxnSpPr>
              <a:endCxn id="42" idx="7"/>
            </p:cNvCxnSpPr>
            <p:nvPr/>
          </p:nvCxnSpPr>
          <p:spPr>
            <a:xfrm flipH="1">
              <a:off x="3393608" y="2291416"/>
              <a:ext cx="604184" cy="639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61"/>
          <p:cNvSpPr txBox="1"/>
          <p:nvPr/>
        </p:nvSpPr>
        <p:spPr>
          <a:xfrm>
            <a:off x="8026467" y="1752600"/>
            <a:ext cx="259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GD !</a:t>
            </a:r>
            <a:endParaRPr lang="fr-FR" sz="3600" dirty="0"/>
          </a:p>
        </p:txBody>
      </p:sp>
      <p:grpSp>
        <p:nvGrpSpPr>
          <p:cNvPr id="45" name="Group 63"/>
          <p:cNvGrpSpPr/>
          <p:nvPr/>
        </p:nvGrpSpPr>
        <p:grpSpPr>
          <a:xfrm>
            <a:off x="5054667" y="3516032"/>
            <a:ext cx="1254592" cy="1213784"/>
            <a:chOff x="4536608" y="2367616"/>
            <a:chExt cx="1254592" cy="1213784"/>
          </a:xfrm>
        </p:grpSpPr>
        <p:sp>
          <p:nvSpPr>
            <p:cNvPr id="46" name="Oval 64"/>
            <p:cNvSpPr/>
            <p:nvPr/>
          </p:nvSpPr>
          <p:spPr>
            <a:xfrm>
              <a:off x="5029200" y="2819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5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65"/>
            <p:cNvCxnSpPr>
              <a:endCxn id="46" idx="1"/>
            </p:cNvCxnSpPr>
            <p:nvPr/>
          </p:nvCxnSpPr>
          <p:spPr>
            <a:xfrm>
              <a:off x="4536608" y="2367616"/>
              <a:ext cx="604184" cy="563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20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 animBg="1"/>
      <p:bldP spid="22" grpId="1" animBg="1"/>
      <p:bldP spid="26" grpId="0" animBg="1"/>
      <p:bldP spid="26" grpId="1" animBg="1"/>
      <p:bldP spid="30" grpId="0" animBg="1"/>
      <p:bldP spid="30" grpId="1" animBg="1"/>
      <p:bldP spid="40" grpId="0" animBg="1"/>
      <p:bldP spid="40" grpId="1" animBg="1"/>
      <p:bldP spid="4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Ajout, dans cet ordre, de :</a:t>
            </a:r>
          </a:p>
          <a:p>
            <a:pPr lvl="1"/>
            <a:r>
              <a:rPr lang="fr-FR" b="1" dirty="0" smtClean="0"/>
              <a:t>8, 9, 10</a:t>
            </a:r>
            <a:r>
              <a:rPr lang="fr-FR" dirty="0" smtClean="0"/>
              <a:t>, 2, 1, 5, 3, 6, 4, 7, 11, 12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6" name="Picture 16" descr="TD%20SDD%20L2%20-%20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1" y="3437466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TD%20SDD%20L2%20-%20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3437466"/>
            <a:ext cx="99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TD%20SDD%20L2%20-%20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1" y="3437466"/>
            <a:ext cx="152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 descr="TD SDD L2 - Ch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1" y="4047066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 descr="TD%20SDD%20L2%20-%20Ch5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926738" y="3437466"/>
            <a:ext cx="152012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35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Ajout, dans cet ordre, de :</a:t>
            </a:r>
          </a:p>
          <a:p>
            <a:pPr lvl="1"/>
            <a:r>
              <a:rPr lang="fr-FR" dirty="0"/>
              <a:t>8, 9, 10, </a:t>
            </a:r>
            <a:r>
              <a:rPr lang="fr-FR" b="1" dirty="0"/>
              <a:t>2, 1</a:t>
            </a:r>
            <a:r>
              <a:rPr lang="fr-FR" dirty="0"/>
              <a:t>, 5, 3, 6, 4, 7, 11, 12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11" name="Picture 10" descr="TD%20SDD%20L2%20-%20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400" y="3200400"/>
            <a:ext cx="198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D%20SDD%20L2%20-%20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400" y="3200400"/>
            <a:ext cx="2590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D%20SDD%20L2%20-%20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2000" y="3886200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D SDD L2 - Ch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000" y="3200400"/>
            <a:ext cx="205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759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transitivité de la relation parent-enfant</a:t>
            </a:r>
          </a:p>
          <a:p>
            <a:pPr lvl="1"/>
            <a:r>
              <a:rPr lang="fr-FR" b="1" i="1" dirty="0"/>
              <a:t>Ancêtre</a:t>
            </a:r>
            <a:r>
              <a:rPr lang="fr-FR" dirty="0"/>
              <a:t> ou </a:t>
            </a:r>
            <a:r>
              <a:rPr lang="fr-FR" b="1" i="1" dirty="0"/>
              <a:t>ascendant</a:t>
            </a:r>
            <a:r>
              <a:rPr lang="fr-FR" dirty="0"/>
              <a:t> vs. </a:t>
            </a:r>
            <a:r>
              <a:rPr lang="fr-FR" b="1" i="1" dirty="0"/>
              <a:t>descendant</a:t>
            </a:r>
          </a:p>
          <a:p>
            <a:pPr lvl="1"/>
            <a:r>
              <a:rPr lang="fr-FR" dirty="0"/>
              <a:t>Propriété : </a:t>
            </a:r>
            <a:r>
              <a:rPr lang="fr-FR" i="1" dirty="0"/>
              <a:t>la racine est l’ancêtre de tous les nœuds</a:t>
            </a:r>
          </a:p>
          <a:p>
            <a:r>
              <a:rPr lang="fr-FR" dirty="0"/>
              <a:t>Nœuds </a:t>
            </a:r>
            <a:r>
              <a:rPr lang="fr-FR" b="1" i="1" dirty="0"/>
              <a:t>frères</a:t>
            </a:r>
            <a:r>
              <a:rPr lang="fr-FR" dirty="0"/>
              <a:t> : qui ont le même parent</a:t>
            </a:r>
          </a:p>
          <a:p>
            <a:r>
              <a:rPr lang="fr-FR" b="1" i="1" dirty="0"/>
              <a:t>Feuille</a:t>
            </a:r>
            <a:r>
              <a:rPr lang="fr-FR" dirty="0"/>
              <a:t> ou </a:t>
            </a:r>
            <a:r>
              <a:rPr lang="fr-FR" b="1" i="1" dirty="0"/>
              <a:t>nœud externe</a:t>
            </a:r>
            <a:r>
              <a:rPr lang="fr-FR" dirty="0"/>
              <a:t> : qui n’a pas d’enfant</a:t>
            </a:r>
          </a:p>
          <a:p>
            <a:r>
              <a:rPr lang="fr-FR" b="1" i="1" dirty="0"/>
              <a:t>Point double</a:t>
            </a:r>
            <a:r>
              <a:rPr lang="fr-FR" dirty="0"/>
              <a:t> ou </a:t>
            </a:r>
            <a:r>
              <a:rPr lang="fr-FR" b="1" i="1" dirty="0"/>
              <a:t>nœud interne</a:t>
            </a:r>
            <a:r>
              <a:rPr lang="fr-FR" dirty="0"/>
              <a:t> : qui a deux enfants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Nœuds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90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Ajout, dans cet ordre, de :</a:t>
            </a:r>
          </a:p>
          <a:p>
            <a:pPr lvl="1"/>
            <a:r>
              <a:rPr lang="fr-FR" dirty="0"/>
              <a:t>8, 9, 10, 2, 1, </a:t>
            </a:r>
            <a:r>
              <a:rPr lang="fr-FR" b="1" dirty="0"/>
              <a:t>5</a:t>
            </a:r>
            <a:r>
              <a:rPr lang="fr-FR" dirty="0"/>
              <a:t>, 3, 6, 4, 7, 11, 12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10" name="Picture 9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9533" y="3200400"/>
            <a:ext cx="2057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D SDD L2 - 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1733" y="4038600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TD SDD L2 - 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8533" y="3200400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71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Ajout, dans cet ordre, de :</a:t>
            </a:r>
          </a:p>
          <a:p>
            <a:pPr lvl="1"/>
            <a:r>
              <a:rPr lang="fr-FR" dirty="0"/>
              <a:t>8, 9, 10, 2, 1, 5, </a:t>
            </a:r>
            <a:r>
              <a:rPr lang="fr-FR" b="1" dirty="0"/>
              <a:t>3, 6, 4</a:t>
            </a:r>
            <a:r>
              <a:rPr lang="fr-FR" dirty="0"/>
              <a:t>, 7, 11, 12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9" name="Picture 8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867" y="2836334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D SDD L2 - 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4467" y="2836334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D SDD L2 - 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0067" y="2836334"/>
            <a:ext cx="2590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D SDD L2 - Ch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36251" y="3868209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85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Ajout, dans cet ordre, de :</a:t>
            </a:r>
          </a:p>
          <a:p>
            <a:pPr lvl="1"/>
            <a:r>
              <a:rPr lang="fr-FR" dirty="0"/>
              <a:t>8, 9, 10, 2, 1, 5, 3, 6, </a:t>
            </a:r>
            <a:r>
              <a:rPr lang="fr-FR" b="1" dirty="0"/>
              <a:t>4</a:t>
            </a:r>
            <a:r>
              <a:rPr lang="fr-FR" dirty="0"/>
              <a:t>, 7, 11, 12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10" name="Picture 10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334" y="2827866"/>
            <a:ext cx="2590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1" descr="TD SDD L2 - 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3934" y="2827866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 descr="TD SDD L2 - 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7134" y="4199466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559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Ajout, dans cet ordre, de :</a:t>
            </a:r>
          </a:p>
          <a:p>
            <a:pPr lvl="1"/>
            <a:r>
              <a:rPr lang="fr-FR" dirty="0"/>
              <a:t>8, 9, 10, 2, 1, 5, 3, 6, 4, </a:t>
            </a:r>
            <a:r>
              <a:rPr lang="fr-FR" b="1" dirty="0"/>
              <a:t>7</a:t>
            </a:r>
            <a:r>
              <a:rPr lang="fr-FR" dirty="0"/>
              <a:t>, 11, 12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9" name="Picture 17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1333" y="2954867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TD SDD L2 - 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0333" y="4326467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9"/>
          <p:cNvSpPr txBox="1"/>
          <p:nvPr/>
        </p:nvSpPr>
        <p:spPr>
          <a:xfrm>
            <a:off x="3877733" y="31834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-2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13" name="Picture 9" descr="TD SDD L2 - 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0933" y="2954867"/>
            <a:ext cx="365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3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Ajout, dans cet ordre, de :</a:t>
            </a:r>
          </a:p>
          <a:p>
            <a:pPr lvl="1"/>
            <a:r>
              <a:rPr lang="fr-FR" dirty="0"/>
              <a:t>8, 9, 10, 2, 1, 5, 3, 6, 4, 7, </a:t>
            </a:r>
            <a:r>
              <a:rPr lang="fr-FR" b="1" dirty="0"/>
              <a:t>11</a:t>
            </a:r>
            <a:r>
              <a:rPr lang="fr-FR" dirty="0"/>
              <a:t>, 12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10" name="Picture 10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134" y="2954867"/>
            <a:ext cx="4114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TD SDD L2 - Ch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5934" y="2954867"/>
            <a:ext cx="464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1" descr="TD SDD L2 - Ch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6334" y="4097867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808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Ajout, dans cet ordre, de :</a:t>
            </a:r>
          </a:p>
          <a:p>
            <a:pPr lvl="1"/>
            <a:r>
              <a:rPr lang="fr-FR" dirty="0"/>
              <a:t>8, 9, 10, 2, 1, 5, 3, 6, 4, 7, 11, </a:t>
            </a:r>
            <a:r>
              <a:rPr lang="fr-FR" b="1" dirty="0"/>
              <a:t>12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Equilibrage et arbre </a:t>
            </a:r>
            <a:r>
              <a:rPr lang="fr-FR" dirty="0" smtClean="0"/>
              <a:t>AVL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9" name="Picture 8" descr="TD SDD L2 - Ch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4467" y="2819400"/>
            <a:ext cx="50625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972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Branche</a:t>
            </a:r>
            <a:r>
              <a:rPr lang="fr-FR" dirty="0"/>
              <a:t> (</a:t>
            </a:r>
            <a:r>
              <a:rPr lang="fr-FR" i="1" dirty="0"/>
              <a:t>a</a:t>
            </a:r>
            <a:r>
              <a:rPr lang="fr-FR" dirty="0"/>
              <a:t>, </a:t>
            </a:r>
            <a:r>
              <a:rPr lang="fr-FR" i="1" dirty="0"/>
              <a:t>b</a:t>
            </a:r>
            <a:r>
              <a:rPr lang="fr-FR" dirty="0"/>
              <a:t>) où </a:t>
            </a:r>
            <a:r>
              <a:rPr lang="fr-FR" i="1" dirty="0"/>
              <a:t>b</a:t>
            </a:r>
            <a:r>
              <a:rPr lang="fr-FR" dirty="0"/>
              <a:t> descend de </a:t>
            </a:r>
            <a:r>
              <a:rPr lang="fr-FR" i="1" dirty="0"/>
              <a:t>a</a:t>
            </a:r>
          </a:p>
          <a:p>
            <a:pPr lvl="1"/>
            <a:r>
              <a:rPr lang="fr-FR" dirty="0"/>
              <a:t>Ensemble : </a:t>
            </a:r>
            <a:r>
              <a:rPr lang="fr-FR" i="1" dirty="0"/>
              <a:t>a</a:t>
            </a:r>
            <a:r>
              <a:rPr lang="fr-FR" dirty="0"/>
              <a:t>, </a:t>
            </a:r>
            <a:r>
              <a:rPr lang="fr-FR" i="1" dirty="0"/>
              <a:t>b</a:t>
            </a:r>
            <a:r>
              <a:rPr lang="fr-FR" dirty="0"/>
              <a:t> et ancêtres de </a:t>
            </a:r>
            <a:r>
              <a:rPr lang="fr-FR" i="1" dirty="0"/>
              <a:t>b</a:t>
            </a:r>
            <a:r>
              <a:rPr lang="fr-FR" dirty="0"/>
              <a:t> qui descendent de </a:t>
            </a:r>
            <a:r>
              <a:rPr lang="fr-FR" i="1" dirty="0"/>
              <a:t>a</a:t>
            </a:r>
            <a:endParaRPr lang="fr-FR" dirty="0"/>
          </a:p>
          <a:p>
            <a:r>
              <a:rPr lang="fr-FR" b="1" i="1" dirty="0"/>
              <a:t>Branche extérieure gauche vs. droite</a:t>
            </a:r>
          </a:p>
          <a:p>
            <a:pPr lvl="1"/>
            <a:r>
              <a:rPr lang="fr-FR" dirty="0"/>
              <a:t>Branche (racine, feuille la plus à gauche vs. droite)</a:t>
            </a:r>
            <a:endParaRPr lang="fr-FR" i="1" dirty="0"/>
          </a:p>
          <a:p>
            <a:r>
              <a:rPr lang="fr-FR" b="1" i="1" dirty="0"/>
              <a:t>Couche de profondeur n</a:t>
            </a:r>
            <a:endParaRPr lang="fr-FR" dirty="0"/>
          </a:p>
          <a:p>
            <a:pPr lvl="1"/>
            <a:r>
              <a:rPr lang="fr-FR" dirty="0"/>
              <a:t>Ensemble des nœuds situés à la profondeur </a:t>
            </a:r>
            <a:r>
              <a:rPr lang="fr-FR" i="1" dirty="0" smtClean="0"/>
              <a:t>n</a:t>
            </a:r>
            <a:endParaRPr lang="fr-FR" i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Arbre binaire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Branches, couches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2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Y_slideshow_modele_ANIM" id="{9D10BE6A-D5DC-42B2-A200-BDA5A92BA8B6}" vid="{761E1697-FE17-4C6F-8990-FBF8CC656D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</TotalTime>
  <Words>3628</Words>
  <Application>Microsoft Macintosh PowerPoint</Application>
  <PresentationFormat>Personnalisé</PresentationFormat>
  <Paragraphs>814</Paragraphs>
  <Slides>85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85</vt:i4>
      </vt:variant>
    </vt:vector>
  </HeadingPairs>
  <TitlesOfParts>
    <vt:vector size="86" baseType="lpstr">
      <vt:lpstr>Thème Office</vt:lpstr>
      <vt:lpstr>ALGORITHMIQUE AVANCÉE</vt:lpstr>
      <vt:lpstr>Structures arborescentes</vt:lpstr>
      <vt:lpstr>Plan de séance</vt:lpstr>
      <vt:lpstr>Motivation</vt:lpstr>
      <vt:lpstr>Utilisation</vt:lpstr>
      <vt:lpstr>Définition logique</vt:lpstr>
      <vt:lpstr>Définition technique</vt:lpstr>
      <vt:lpstr>Nœuds</vt:lpstr>
      <vt:lpstr>Branches, couches</vt:lpstr>
      <vt:lpstr>Mesures</vt:lpstr>
      <vt:lpstr>Nœuds</vt:lpstr>
      <vt:lpstr>Arbres remarquables</vt:lpstr>
      <vt:lpstr>Problème : adressage dans un AB</vt:lpstr>
      <vt:lpstr>Corrigé : adressage dans un AB</vt:lpstr>
      <vt:lpstr>Corrigé : adressage dans un AB</vt:lpstr>
      <vt:lpstr>Corrigé : adressage dans un AB</vt:lpstr>
      <vt:lpstr>Structures arborescentes</vt:lpstr>
      <vt:lpstr>Alternatives d’implémentation</vt:lpstr>
      <vt:lpstr>Définition technique d’un nœud d’arbre</vt:lpstr>
      <vt:lpstr>Assembler un arbre</vt:lpstr>
      <vt:lpstr>Assembler un arbre</vt:lpstr>
      <vt:lpstr>Définition en C d’un nœud d’AB</vt:lpstr>
      <vt:lpstr>Fonctions utilitaires</vt:lpstr>
      <vt:lpstr>Problème 2</vt:lpstr>
      <vt:lpstr>Structures arborescentes</vt:lpstr>
      <vt:lpstr>Parcourir les nœuds d’un AB</vt:lpstr>
      <vt:lpstr>Principe du parcours en largeur</vt:lpstr>
      <vt:lpstr>Algorithme de parcours en largeur</vt:lpstr>
      <vt:lpstr>Explicitation du parcours en largeur</vt:lpstr>
      <vt:lpstr>FAQ parcours en largeur</vt:lpstr>
      <vt:lpstr>Parcours en profondeur</vt:lpstr>
      <vt:lpstr>Parcours en profondeur pré-ordre</vt:lpstr>
      <vt:lpstr>Parcours en profondeur in-ordre</vt:lpstr>
      <vt:lpstr>Parcours en profondeur post-ordre</vt:lpstr>
      <vt:lpstr>Algorithme de parcours pré-ordre</vt:lpstr>
      <vt:lpstr>Parcours en profondeur itératif</vt:lpstr>
      <vt:lpstr>Explicitation du parcours en profondeur</vt:lpstr>
      <vt:lpstr>Exercices de validation des acquis</vt:lpstr>
      <vt:lpstr>Solutions</vt:lpstr>
      <vt:lpstr>Structures arborescentes</vt:lpstr>
      <vt:lpstr>Exemples d’algorithmes sur les AB</vt:lpstr>
      <vt:lpstr>Compter le nombre d’éléments</vt:lpstr>
      <vt:lpstr>Libérer la mémoire</vt:lpstr>
      <vt:lpstr>Mesurer la hauteur</vt:lpstr>
      <vt:lpstr>Vérifier la branche</vt:lpstr>
      <vt:lpstr>Construire la branche</vt:lpstr>
      <vt:lpstr>Construire la branche</vt:lpstr>
      <vt:lpstr>Créer un arbre parfait</vt:lpstr>
      <vt:lpstr>Structures arborescentes</vt:lpstr>
      <vt:lpstr>Définition</vt:lpstr>
      <vt:lpstr>Exemple</vt:lpstr>
      <vt:lpstr>Contrexemple</vt:lpstr>
      <vt:lpstr>Rechercher un élément</vt:lpstr>
      <vt:lpstr>Illustration : on recherche 11</vt:lpstr>
      <vt:lpstr>Algorithme de recherche (récursif)</vt:lpstr>
      <vt:lpstr>Algorithme de recherche (itératif)</vt:lpstr>
      <vt:lpstr>Ajouter un élément</vt:lpstr>
      <vt:lpstr>Algorithme d’ajout</vt:lpstr>
      <vt:lpstr>Supprimer un élément</vt:lpstr>
      <vt:lpstr>Supprimer un élément : cas 3.</vt:lpstr>
      <vt:lpstr>Problème 3 : dénombrement</vt:lpstr>
      <vt:lpstr>Problème 3 : corrigé 1/3</vt:lpstr>
      <vt:lpstr>Problème 3 : corrigé 2/3</vt:lpstr>
      <vt:lpstr>Problème 3 : corrigé 3/3</vt:lpstr>
      <vt:lpstr>Structures arborescentes</vt:lpstr>
      <vt:lpstr>Problématique</vt:lpstr>
      <vt:lpstr>Problématique</vt:lpstr>
      <vt:lpstr>Arbre équilibré</vt:lpstr>
      <vt:lpstr>Arbre équilibré</vt:lpstr>
      <vt:lpstr>Arbre équilibré</vt:lpstr>
      <vt:lpstr>Algorithme de vérification</vt:lpstr>
      <vt:lpstr>Algorithme de vérification</vt:lpstr>
      <vt:lpstr>Rotation Gauche-Gauche (GG)</vt:lpstr>
      <vt:lpstr>Application à l’AVL</vt:lpstr>
      <vt:lpstr>Rotation Gauche-Droite (GD)</vt:lpstr>
      <vt:lpstr>Rotation Gauche-Droite (GD)</vt:lpstr>
      <vt:lpstr>Exemple animé</vt:lpstr>
      <vt:lpstr>Exemple 2</vt:lpstr>
      <vt:lpstr>Exemple 2</vt:lpstr>
      <vt:lpstr>Exemple 2</vt:lpstr>
      <vt:lpstr>Exemple 2</vt:lpstr>
      <vt:lpstr>Exemple 2</vt:lpstr>
      <vt:lpstr>Exemple 2</vt:lpstr>
      <vt:lpstr>Exemple 2</vt:lpstr>
      <vt:lpstr>Exemple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Franck Lepoivre</cp:lastModifiedBy>
  <cp:revision>42</cp:revision>
  <dcterms:created xsi:type="dcterms:W3CDTF">2015-09-14T10:33:21Z</dcterms:created>
  <dcterms:modified xsi:type="dcterms:W3CDTF">2015-10-07T20:01:31Z</dcterms:modified>
</cp:coreProperties>
</file>