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Lobster"/>
      <p:regular r:id="rId31"/>
    </p:embeddedFont>
    <p:embeddedFont>
      <p:font typeface="Nunito"/>
      <p:regular r:id="rId32"/>
      <p:bold r:id="rId33"/>
      <p:italic r:id="rId34"/>
      <p:boldItalic r:id="rId35"/>
    </p:embeddedFont>
    <p:embeddedFont>
      <p:font typeface="Lora"/>
      <p:regular r:id="rId36"/>
      <p:bold r:id="rId37"/>
      <p:italic r:id="rId38"/>
      <p:boldItalic r:id="rId39"/>
    </p:embeddedFont>
    <p:embeddedFont>
      <p:font typeface="EB Garamond"/>
      <p:regular r:id="rId40"/>
      <p:bold r:id="rId41"/>
      <p:italic r:id="rId42"/>
      <p:boldItalic r:id="rId43"/>
    </p:embeddedFont>
    <p:embeddedFont>
      <p:font typeface="Pacifico"/>
      <p:regular r:id="rId44"/>
    </p:embeddedFont>
    <p:embeddedFont>
      <p:font typeface="Old Standard TT"/>
      <p:regular r:id="rId45"/>
      <p:bold r:id="rId46"/>
      <p: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EBGaramond-regular.fntdata"/><Relationship Id="rId20" Type="http://schemas.openxmlformats.org/officeDocument/2006/relationships/slide" Target="slides/slide15.xml"/><Relationship Id="rId42" Type="http://schemas.openxmlformats.org/officeDocument/2006/relationships/font" Target="fonts/EBGaramond-italic.fntdata"/><Relationship Id="rId41" Type="http://schemas.openxmlformats.org/officeDocument/2006/relationships/font" Target="fonts/EBGaramond-bold.fntdata"/><Relationship Id="rId22" Type="http://schemas.openxmlformats.org/officeDocument/2006/relationships/slide" Target="slides/slide17.xml"/><Relationship Id="rId44" Type="http://schemas.openxmlformats.org/officeDocument/2006/relationships/font" Target="fonts/Pacifico-regular.fntdata"/><Relationship Id="rId21" Type="http://schemas.openxmlformats.org/officeDocument/2006/relationships/slide" Target="slides/slide16.xml"/><Relationship Id="rId43" Type="http://schemas.openxmlformats.org/officeDocument/2006/relationships/font" Target="fonts/EBGaramond-boldItalic.fntdata"/><Relationship Id="rId24" Type="http://schemas.openxmlformats.org/officeDocument/2006/relationships/slide" Target="slides/slide19.xml"/><Relationship Id="rId46" Type="http://schemas.openxmlformats.org/officeDocument/2006/relationships/font" Target="fonts/OldStandardTT-bold.fntdata"/><Relationship Id="rId23" Type="http://schemas.openxmlformats.org/officeDocument/2006/relationships/slide" Target="slides/slide18.xml"/><Relationship Id="rId45" Type="http://schemas.openxmlformats.org/officeDocument/2006/relationships/font" Target="fonts/OldStandardT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OldStandardTT-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obster-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bold.fntdata"/><Relationship Id="rId10" Type="http://schemas.openxmlformats.org/officeDocument/2006/relationships/slide" Target="slides/slide5.xml"/><Relationship Id="rId32" Type="http://schemas.openxmlformats.org/officeDocument/2006/relationships/font" Target="fonts/Nunito-regular.fntdata"/><Relationship Id="rId13" Type="http://schemas.openxmlformats.org/officeDocument/2006/relationships/slide" Target="slides/slide8.xml"/><Relationship Id="rId35" Type="http://schemas.openxmlformats.org/officeDocument/2006/relationships/font" Target="fonts/Nunito-boldItalic.fntdata"/><Relationship Id="rId12" Type="http://schemas.openxmlformats.org/officeDocument/2006/relationships/slide" Target="slides/slide7.xml"/><Relationship Id="rId34" Type="http://schemas.openxmlformats.org/officeDocument/2006/relationships/font" Target="fonts/Nunito-italic.fntdata"/><Relationship Id="rId15" Type="http://schemas.openxmlformats.org/officeDocument/2006/relationships/slide" Target="slides/slide10.xml"/><Relationship Id="rId37" Type="http://schemas.openxmlformats.org/officeDocument/2006/relationships/font" Target="fonts/Lora-bold.fntdata"/><Relationship Id="rId14" Type="http://schemas.openxmlformats.org/officeDocument/2006/relationships/slide" Target="slides/slide9.xml"/><Relationship Id="rId36" Type="http://schemas.openxmlformats.org/officeDocument/2006/relationships/font" Target="fonts/Lora-regular.fntdata"/><Relationship Id="rId17" Type="http://schemas.openxmlformats.org/officeDocument/2006/relationships/slide" Target="slides/slide12.xml"/><Relationship Id="rId39" Type="http://schemas.openxmlformats.org/officeDocument/2006/relationships/font" Target="fonts/Lora-boldItalic.fntdata"/><Relationship Id="rId16" Type="http://schemas.openxmlformats.org/officeDocument/2006/relationships/slide" Target="slides/slide11.xml"/><Relationship Id="rId38" Type="http://schemas.openxmlformats.org/officeDocument/2006/relationships/font" Target="fonts/Lora-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67d9e0f3ebae4638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7d9e0f3ebae4638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67d9e0f3ebae4638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7d9e0f3ebae4638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91f4ee10bce541e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91f4ee10bce541e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91f4ee10bce541e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91f4ee10bce541e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91f4ee10bce541e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91f4ee10bce541e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67d9e0f3ebae4638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67d9e0f3ebae4638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67d9e0f3ebae463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7d9e0f3ebae463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67d9e0f3ebae4638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67d9e0f3ebae4638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67d9e0f3ebae4638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67d9e0f3ebae4638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67d9e0f3ebae4638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67d9e0f3ebae4638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67d9e0f3ebae4638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7d9e0f3ebae4638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67d9e0f3ebae4638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67d9e0f3ebae4638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a7544a2de7289d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a7544a2de7289d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67d9e0f3ebae4638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7d9e0f3ebae4638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cxnSp>
        <p:nvCxnSpPr>
          <p:cNvPr id="19" name="Google Shape;19;p4"/>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20" name="Google Shape;20;p4"/>
          <p:cNvSpPr txBox="1"/>
          <p:nvPr>
            <p:ph type="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p:txBody>
      </p:sp>
      <p:sp>
        <p:nvSpPr>
          <p:cNvPr id="21" name="Google Shape;2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 name="Shape 22"/>
        <p:cNvGrpSpPr/>
        <p:nvPr/>
      </p:nvGrpSpPr>
      <p:grpSpPr>
        <a:xfrm>
          <a:off x="0" y="0"/>
          <a:ext cx="0" cy="0"/>
          <a:chOff x="0" y="0"/>
          <a:chExt cx="0" cy="0"/>
        </a:xfrm>
      </p:grpSpPr>
      <p:sp>
        <p:nvSpPr>
          <p:cNvPr id="23" name="Google Shape;23;p5"/>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 name="Google Shape;24;p5"/>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25" name="Google Shape;25;p5"/>
          <p:cNvSpPr txBox="1"/>
          <p:nvPr>
            <p:ph type="title"/>
          </p:nvPr>
        </p:nvSpPr>
        <p:spPr>
          <a:xfrm>
            <a:off x="265500" y="1382350"/>
            <a:ext cx="4045200" cy="1333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p:txBody>
      </p:sp>
      <p:sp>
        <p:nvSpPr>
          <p:cNvPr id="26" name="Google Shape;26;p5"/>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7" name="Google Shape;27;p5"/>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accent1"/>
              </a:buClr>
              <a:buSzPts val="1800"/>
              <a:buChar char="●"/>
              <a:defRPr>
                <a:solidFill>
                  <a:schemeClr val="accent1"/>
                </a:solidFill>
              </a:defRPr>
            </a:lvl1pPr>
            <a:lvl2pPr indent="-317500" lvl="1" marL="914400" algn="l">
              <a:lnSpc>
                <a:spcPct val="115000"/>
              </a:lnSpc>
              <a:spcBef>
                <a:spcPts val="1600"/>
              </a:spcBef>
              <a:spcAft>
                <a:spcPts val="0"/>
              </a:spcAft>
              <a:buClr>
                <a:schemeClr val="accent1"/>
              </a:buClr>
              <a:buSzPts val="1400"/>
              <a:buChar char="○"/>
              <a:defRPr>
                <a:solidFill>
                  <a:schemeClr val="accent1"/>
                </a:solidFill>
              </a:defRPr>
            </a:lvl2pPr>
            <a:lvl3pPr indent="-317500" lvl="2" marL="1371600" algn="l">
              <a:lnSpc>
                <a:spcPct val="115000"/>
              </a:lnSpc>
              <a:spcBef>
                <a:spcPts val="1600"/>
              </a:spcBef>
              <a:spcAft>
                <a:spcPts val="0"/>
              </a:spcAft>
              <a:buClr>
                <a:schemeClr val="accent1"/>
              </a:buClr>
              <a:buSzPts val="1400"/>
              <a:buChar char="■"/>
              <a:defRPr>
                <a:solidFill>
                  <a:schemeClr val="accent1"/>
                </a:solidFill>
              </a:defRPr>
            </a:lvl3pPr>
            <a:lvl4pPr indent="-317500" lvl="3" marL="1828800" algn="l">
              <a:lnSpc>
                <a:spcPct val="115000"/>
              </a:lnSpc>
              <a:spcBef>
                <a:spcPts val="1600"/>
              </a:spcBef>
              <a:spcAft>
                <a:spcPts val="0"/>
              </a:spcAft>
              <a:buClr>
                <a:schemeClr val="accent1"/>
              </a:buClr>
              <a:buSzPts val="1400"/>
              <a:buChar char="●"/>
              <a:defRPr>
                <a:solidFill>
                  <a:schemeClr val="accent1"/>
                </a:solidFill>
              </a:defRPr>
            </a:lvl4pPr>
            <a:lvl5pPr indent="-317500" lvl="4" marL="2286000" algn="l">
              <a:lnSpc>
                <a:spcPct val="115000"/>
              </a:lnSpc>
              <a:spcBef>
                <a:spcPts val="1600"/>
              </a:spcBef>
              <a:spcAft>
                <a:spcPts val="0"/>
              </a:spcAft>
              <a:buClr>
                <a:schemeClr val="accent1"/>
              </a:buClr>
              <a:buSzPts val="1400"/>
              <a:buChar char="○"/>
              <a:defRPr>
                <a:solidFill>
                  <a:schemeClr val="accent1"/>
                </a:solidFill>
              </a:defRPr>
            </a:lvl5pPr>
            <a:lvl6pPr indent="-317500" lvl="5" marL="2743200" algn="l">
              <a:lnSpc>
                <a:spcPct val="115000"/>
              </a:lnSpc>
              <a:spcBef>
                <a:spcPts val="1600"/>
              </a:spcBef>
              <a:spcAft>
                <a:spcPts val="0"/>
              </a:spcAft>
              <a:buClr>
                <a:schemeClr val="accent1"/>
              </a:buClr>
              <a:buSzPts val="1400"/>
              <a:buChar char="■"/>
              <a:defRPr>
                <a:solidFill>
                  <a:schemeClr val="accent1"/>
                </a:solidFill>
              </a:defRPr>
            </a:lvl6pPr>
            <a:lvl7pPr indent="-317500" lvl="6" marL="3200400" algn="l">
              <a:lnSpc>
                <a:spcPct val="115000"/>
              </a:lnSpc>
              <a:spcBef>
                <a:spcPts val="1600"/>
              </a:spcBef>
              <a:spcAft>
                <a:spcPts val="0"/>
              </a:spcAft>
              <a:buClr>
                <a:schemeClr val="accent1"/>
              </a:buClr>
              <a:buSzPts val="1400"/>
              <a:buChar char="●"/>
              <a:defRPr>
                <a:solidFill>
                  <a:schemeClr val="accent1"/>
                </a:solidFill>
              </a:defRPr>
            </a:lvl7pPr>
            <a:lvl8pPr indent="-317500" lvl="7" marL="3657600" algn="l">
              <a:lnSpc>
                <a:spcPct val="115000"/>
              </a:lnSpc>
              <a:spcBef>
                <a:spcPts val="1600"/>
              </a:spcBef>
              <a:spcAft>
                <a:spcPts val="0"/>
              </a:spcAft>
              <a:buClr>
                <a:schemeClr val="accent1"/>
              </a:buClr>
              <a:buSzPts val="1400"/>
              <a:buChar char="○"/>
              <a:defRPr>
                <a:solidFill>
                  <a:schemeClr val="accent1"/>
                </a:solidFill>
              </a:defRPr>
            </a:lvl8pPr>
            <a:lvl9pPr indent="-317500" lvl="8" marL="4114800" algn="l">
              <a:lnSpc>
                <a:spcPct val="115000"/>
              </a:lnSpc>
              <a:spcBef>
                <a:spcPts val="1600"/>
              </a:spcBef>
              <a:spcAft>
                <a:spcPts val="1600"/>
              </a:spcAft>
              <a:buClr>
                <a:schemeClr val="accent1"/>
              </a:buClr>
              <a:buSzPts val="1400"/>
              <a:buChar char="■"/>
              <a:defRPr>
                <a:solidFill>
                  <a:schemeClr val="accent1"/>
                </a:solidFill>
              </a:defRPr>
            </a:lvl9pPr>
          </a:lstStyle>
          <a:p/>
        </p:txBody>
      </p:sp>
      <p:sp>
        <p:nvSpPr>
          <p:cNvPr id="28" name="Google Shape;28;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6"/>
          <p:cNvSpPr txBox="1"/>
          <p:nvPr>
            <p:ph idx="1" type="body"/>
          </p:nvPr>
        </p:nvSpPr>
        <p:spPr>
          <a:xfrm>
            <a:off x="3117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6"/>
          <p:cNvSpPr txBox="1"/>
          <p:nvPr>
            <p:ph idx="2" type="body"/>
          </p:nvPr>
        </p:nvSpPr>
        <p:spPr>
          <a:xfrm>
            <a:off x="48324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36" name="Google Shape;36;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0" name="Google Shape;40;p8"/>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4" name="Google Shape;44;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sp>
        <p:nvSpPr>
          <p:cNvPr id="46" name="Google Shape;46;p1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7" name="Google Shape;47;p1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8" name="Google Shape;4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1pPr>
            <a:lvl2pPr lvl="1"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2pPr>
            <a:lvl3pPr lvl="2"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3pPr>
            <a:lvl4pPr lvl="3"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4pPr>
            <a:lvl5pPr lvl="4"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5pPr>
            <a:lvl6pPr lvl="5"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6pPr>
            <a:lvl7pPr lvl="6"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7pPr>
            <a:lvl8pPr lvl="7"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8pPr>
            <a:lvl9pPr lvl="8"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Old Standard TT"/>
              <a:buChar char="●"/>
              <a:defRPr b="0" i="0" sz="1800" u="none" cap="none" strike="noStrike">
                <a:solidFill>
                  <a:schemeClr val="dk1"/>
                </a:solidFill>
                <a:latin typeface="Old Standard TT"/>
                <a:ea typeface="Old Standard TT"/>
                <a:cs typeface="Old Standard TT"/>
                <a:sym typeface="Old Standard TT"/>
              </a:defRPr>
            </a:lvl1pPr>
            <a:lvl2pPr indent="-317500" lvl="1" marL="914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2pPr>
            <a:lvl3pPr indent="-317500" lvl="2" marL="1371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3pPr>
            <a:lvl4pPr indent="-317500" lvl="3" marL="18288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4pPr>
            <a:lvl5pPr indent="-317500" lvl="4" marL="22860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5pPr>
            <a:lvl6pPr indent="-317500" lvl="5" marL="27432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6pPr>
            <a:lvl7pPr indent="-317500" lvl="6" marL="3200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7pPr>
            <a:lvl8pPr indent="-317500" lvl="7" marL="3657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8pPr>
            <a:lvl9pPr indent="-317500" lvl="8" marL="4114800" marR="0" rtl="0" algn="l">
              <a:lnSpc>
                <a:spcPct val="115000"/>
              </a:lnSpc>
              <a:spcBef>
                <a:spcPts val="1600"/>
              </a:spcBef>
              <a:spcAft>
                <a:spcPts val="160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2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2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b="0" l="0" r="0" t="0"/>
          <a:stretch/>
        </p:blipFill>
        <p:spPr>
          <a:xfrm>
            <a:off x="0" y="244275"/>
            <a:ext cx="4360853" cy="1224474"/>
          </a:xfrm>
          <a:prstGeom prst="rect">
            <a:avLst/>
          </a:prstGeom>
          <a:noFill/>
          <a:ln>
            <a:noFill/>
          </a:ln>
        </p:spPr>
      </p:pic>
      <p:pic>
        <p:nvPicPr>
          <p:cNvPr id="60" name="Google Shape;60;p13"/>
          <p:cNvPicPr preferRelativeResize="0"/>
          <p:nvPr/>
        </p:nvPicPr>
        <p:blipFill rotWithShape="1">
          <a:blip r:embed="rId4">
            <a:alphaModFix/>
          </a:blip>
          <a:srcRect b="0" l="0" r="0" t="0"/>
          <a:stretch/>
        </p:blipFill>
        <p:spPr>
          <a:xfrm>
            <a:off x="6844550" y="133400"/>
            <a:ext cx="2004775" cy="1446250"/>
          </a:xfrm>
          <a:prstGeom prst="rect">
            <a:avLst/>
          </a:prstGeom>
          <a:noFill/>
          <a:ln>
            <a:noFill/>
          </a:ln>
        </p:spPr>
      </p:pic>
      <p:sp>
        <p:nvSpPr>
          <p:cNvPr id="61" name="Google Shape;61;p13"/>
          <p:cNvSpPr txBox="1"/>
          <p:nvPr/>
        </p:nvSpPr>
        <p:spPr>
          <a:xfrm flipH="1" rot="-1146">
            <a:off x="2774475" y="1695546"/>
            <a:ext cx="44997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ld Standard TT"/>
              <a:ea typeface="Old Standard TT"/>
              <a:cs typeface="Old Standard TT"/>
              <a:sym typeface="Old Standard TT"/>
            </a:endParaRPr>
          </a:p>
        </p:txBody>
      </p:sp>
      <p:sp>
        <p:nvSpPr>
          <p:cNvPr id="62" name="Google Shape;62;p13"/>
          <p:cNvSpPr txBox="1"/>
          <p:nvPr/>
        </p:nvSpPr>
        <p:spPr>
          <a:xfrm flipH="1" rot="-2413">
            <a:off x="3059306" y="1296093"/>
            <a:ext cx="6837302"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ld Standard TT"/>
                <a:ea typeface="Old Standard TT"/>
                <a:cs typeface="Old Standard TT"/>
                <a:sym typeface="Old Standard TT"/>
              </a:rPr>
              <a:t>𝖯𝗋𝗂𝗏𝖺𝗍𝖾 𝖫𝗂𝗆𝗂𝗍𝖾𝖽</a:t>
            </a:r>
            <a:endParaRPr b="0" i="0" sz="1400" u="none" cap="none" strike="noStrike">
              <a:solidFill>
                <a:srgbClr val="000000"/>
              </a:solidFill>
              <a:latin typeface="Old Standard TT"/>
              <a:ea typeface="Old Standard TT"/>
              <a:cs typeface="Old Standard TT"/>
              <a:sym typeface="Old Standard TT"/>
            </a:endParaRPr>
          </a:p>
        </p:txBody>
      </p:sp>
      <p:pic>
        <p:nvPicPr>
          <p:cNvPr id="63" name="Google Shape;63;p13"/>
          <p:cNvPicPr preferRelativeResize="0"/>
          <p:nvPr/>
        </p:nvPicPr>
        <p:blipFill rotWithShape="1">
          <a:blip r:embed="rId5">
            <a:alphaModFix/>
          </a:blip>
          <a:srcRect b="0" l="0" r="0" t="0"/>
          <a:stretch/>
        </p:blipFill>
        <p:spPr>
          <a:xfrm>
            <a:off x="892825" y="2571750"/>
            <a:ext cx="7358350" cy="2128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2"/>
          <p:cNvPicPr preferRelativeResize="0"/>
          <p:nvPr/>
        </p:nvPicPr>
        <p:blipFill rotWithShape="1">
          <a:blip r:embed="rId3">
            <a:alphaModFix/>
          </a:blip>
          <a:srcRect b="0" l="0" r="0" t="0"/>
          <a:stretch/>
        </p:blipFill>
        <p:spPr>
          <a:xfrm>
            <a:off x="5386467" y="3093021"/>
            <a:ext cx="2857500" cy="1600200"/>
          </a:xfrm>
          <a:prstGeom prst="rect">
            <a:avLst/>
          </a:prstGeom>
          <a:noFill/>
          <a:ln>
            <a:noFill/>
          </a:ln>
        </p:spPr>
      </p:pic>
      <p:sp>
        <p:nvSpPr>
          <p:cNvPr id="146" name="Google Shape;146;p22"/>
          <p:cNvSpPr txBox="1"/>
          <p:nvPr/>
        </p:nvSpPr>
        <p:spPr>
          <a:xfrm>
            <a:off x="5315221" y="229751"/>
            <a:ext cx="30000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EB Garamond"/>
                <a:ea typeface="EB Garamond"/>
                <a:cs typeface="EB Garamond"/>
                <a:sym typeface="EB Garamond"/>
              </a:rPr>
              <a:t>Our bevy of brands include Frooti, Appy, Appy Fizz, BFizz, SMOODH, Bailley, Bailley Soda, Dhishoom and Frio.</a:t>
            </a:r>
            <a:endParaRPr b="0" i="0" sz="2000" u="none" cap="none" strike="noStrike">
              <a:solidFill>
                <a:schemeClr val="lt1"/>
              </a:solidFill>
              <a:latin typeface="EB Garamond"/>
              <a:ea typeface="EB Garamond"/>
              <a:cs typeface="EB Garamond"/>
              <a:sym typeface="EB Garamond"/>
            </a:endParaRPr>
          </a:p>
        </p:txBody>
      </p:sp>
      <p:sp>
        <p:nvSpPr>
          <p:cNvPr id="147" name="Google Shape;147;p22"/>
          <p:cNvSpPr txBox="1"/>
          <p:nvPr/>
        </p:nvSpPr>
        <p:spPr>
          <a:xfrm>
            <a:off x="681675" y="229742"/>
            <a:ext cx="30000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EB Garamond"/>
                <a:ea typeface="EB Garamond"/>
                <a:cs typeface="EB Garamond"/>
                <a:sym typeface="EB Garamond"/>
              </a:rPr>
              <a:t>Parle Agro, a pioneer in the Indian beverage industry, has been creating innovative products and iconic brands since 1985</a:t>
            </a:r>
            <a:endParaRPr b="0" i="0" sz="2000" u="none" cap="none" strike="noStrike">
              <a:solidFill>
                <a:schemeClr val="lt1"/>
              </a:solidFill>
              <a:latin typeface="EB Garamond"/>
              <a:ea typeface="EB Garamond"/>
              <a:cs typeface="EB Garamond"/>
              <a:sym typeface="EB Garamond"/>
            </a:endParaRPr>
          </a:p>
        </p:txBody>
      </p:sp>
      <p:sp>
        <p:nvSpPr>
          <p:cNvPr id="148" name="Google Shape;148;p22"/>
          <p:cNvSpPr txBox="1"/>
          <p:nvPr/>
        </p:nvSpPr>
        <p:spPr>
          <a:xfrm flipH="1">
            <a:off x="681675" y="1953550"/>
            <a:ext cx="22575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lt1"/>
                </a:solidFill>
                <a:latin typeface="EB Garamond"/>
                <a:ea typeface="EB Garamond"/>
                <a:cs typeface="EB Garamond"/>
                <a:sym typeface="EB Garamond"/>
              </a:rPr>
              <a:t>Headquartered in Mumbai, with over 4000 employees, Parle Agro is the largest Indian beverage company.</a:t>
            </a:r>
            <a:endParaRPr b="0" i="0" sz="1500" u="none" cap="none" strike="noStrike">
              <a:solidFill>
                <a:schemeClr val="lt1"/>
              </a:solidFill>
              <a:latin typeface="EB Garamond"/>
              <a:ea typeface="EB Garamond"/>
              <a:cs typeface="EB Garamond"/>
              <a:sym typeface="EB Garamond"/>
            </a:endParaRPr>
          </a:p>
        </p:txBody>
      </p:sp>
      <p:sp>
        <p:nvSpPr>
          <p:cNvPr id="149" name="Google Shape;149;p22"/>
          <p:cNvSpPr txBox="1"/>
          <p:nvPr/>
        </p:nvSpPr>
        <p:spPr>
          <a:xfrm>
            <a:off x="681675" y="3281275"/>
            <a:ext cx="3000000" cy="1223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chemeClr val="lt1"/>
                </a:solidFill>
                <a:latin typeface="EB Garamond"/>
                <a:ea typeface="EB Garamond"/>
                <a:cs typeface="EB Garamond"/>
                <a:sym typeface="EB Garamond"/>
              </a:rPr>
              <a:t>Our strength lies in establishing new categories, building brands and capturing market share within those categories</a:t>
            </a:r>
            <a:endParaRPr b="0" i="0" sz="1700" u="none" cap="none" strike="noStrike">
              <a:solidFill>
                <a:schemeClr val="lt1"/>
              </a:solidFill>
              <a:latin typeface="EB Garamond"/>
              <a:ea typeface="EB Garamond"/>
              <a:cs typeface="EB Garamond"/>
              <a:sym typeface="EB Garamo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nvSpPr>
        <p:spPr>
          <a:xfrm>
            <a:off x="0" y="0"/>
            <a:ext cx="3000000" cy="896700"/>
          </a:xfrm>
          <a:prstGeom prst="rect">
            <a:avLst/>
          </a:prstGeom>
          <a:noFill/>
          <a:ln>
            <a:noFill/>
          </a:ln>
        </p:spPr>
        <p:txBody>
          <a:bodyPr anchorCtr="0" anchor="t" bIns="91425" lIns="91425" spcFirstLastPara="1" rIns="91425" wrap="square" tIns="91425">
            <a:spAutoFit/>
          </a:bodyPr>
          <a:lstStyle/>
          <a:p>
            <a:pPr indent="-374650" lvl="0" marL="457200" marR="0" rtl="0" algn="l">
              <a:lnSpc>
                <a:spcPct val="100000"/>
              </a:lnSpc>
              <a:spcBef>
                <a:spcPts val="0"/>
              </a:spcBef>
              <a:spcAft>
                <a:spcPts val="0"/>
              </a:spcAft>
              <a:buClr>
                <a:srgbClr val="000000"/>
              </a:buClr>
              <a:buSzPts val="2300"/>
              <a:buFont typeface="Impact"/>
              <a:buChar char="●"/>
            </a:pPr>
            <a:r>
              <a:t/>
            </a:r>
            <a:endParaRPr b="0" i="0" sz="2300" u="none" cap="none" strike="noStrike">
              <a:solidFill>
                <a:srgbClr val="000000"/>
              </a:solidFill>
              <a:latin typeface="Impact"/>
              <a:ea typeface="Impact"/>
              <a:cs typeface="Impact"/>
              <a:sym typeface="Impact"/>
            </a:endParaRPr>
          </a:p>
          <a:p>
            <a:pPr indent="-374650" lvl="0" marL="457200" marR="0" rtl="0" algn="l">
              <a:lnSpc>
                <a:spcPct val="100000"/>
              </a:lnSpc>
              <a:spcBef>
                <a:spcPts val="0"/>
              </a:spcBef>
              <a:spcAft>
                <a:spcPts val="0"/>
              </a:spcAft>
              <a:buClr>
                <a:srgbClr val="000000"/>
              </a:buClr>
              <a:buSzPts val="2300"/>
              <a:buFont typeface="Impact"/>
              <a:buChar char="●"/>
            </a:pPr>
            <a:r>
              <a:rPr b="0" i="0" lang="en" sz="2300" u="none" cap="none" strike="noStrike">
                <a:solidFill>
                  <a:srgbClr val="000000"/>
                </a:solidFill>
                <a:latin typeface="Impact"/>
                <a:ea typeface="Impact"/>
                <a:cs typeface="Impact"/>
                <a:sym typeface="Impact"/>
              </a:rPr>
              <a:t>Parle Agro brands</a:t>
            </a:r>
            <a:endParaRPr b="0" i="0" sz="2300" u="none" cap="none" strike="noStrike">
              <a:solidFill>
                <a:srgbClr val="000000"/>
              </a:solidFill>
              <a:latin typeface="Impact"/>
              <a:ea typeface="Impact"/>
              <a:cs typeface="Impact"/>
              <a:sym typeface="Impact"/>
            </a:endParaRPr>
          </a:p>
        </p:txBody>
      </p:sp>
      <p:sp>
        <p:nvSpPr>
          <p:cNvPr id="155" name="Google Shape;155;p23"/>
          <p:cNvSpPr txBox="1"/>
          <p:nvPr/>
        </p:nvSpPr>
        <p:spPr>
          <a:xfrm>
            <a:off x="268040" y="896700"/>
            <a:ext cx="3000000" cy="6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EB Garamond"/>
                <a:ea typeface="EB Garamond"/>
                <a:cs typeface="EB Garamond"/>
                <a:sym typeface="EB Garamond"/>
              </a:rPr>
              <a:t>Parle Agro Pvt. Ltd operates under three major business verticals:</a:t>
            </a:r>
            <a:endParaRPr b="0" i="0" sz="1600" u="none" cap="none" strike="noStrike">
              <a:solidFill>
                <a:srgbClr val="000000"/>
              </a:solidFill>
              <a:latin typeface="EB Garamond"/>
              <a:ea typeface="EB Garamond"/>
              <a:cs typeface="EB Garamond"/>
              <a:sym typeface="EB Garamond"/>
            </a:endParaRPr>
          </a:p>
        </p:txBody>
      </p:sp>
      <p:sp>
        <p:nvSpPr>
          <p:cNvPr id="156" name="Google Shape;156;p23"/>
          <p:cNvSpPr txBox="1"/>
          <p:nvPr/>
        </p:nvSpPr>
        <p:spPr>
          <a:xfrm>
            <a:off x="443672" y="1581600"/>
            <a:ext cx="3000000" cy="819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Beverages – fruit drinks, nectars, juice, sparkling drinks</a:t>
            </a:r>
            <a:endParaRPr b="0" i="0" sz="1400" u="none" cap="none" strike="noStrike">
              <a:solidFill>
                <a:srgbClr val="000000"/>
              </a:solidFill>
              <a:latin typeface="Arial"/>
              <a:ea typeface="Arial"/>
              <a:cs typeface="Arial"/>
              <a:sym typeface="Arial"/>
            </a:endParaRPr>
          </a:p>
        </p:txBody>
      </p:sp>
      <p:sp>
        <p:nvSpPr>
          <p:cNvPr id="157" name="Google Shape;157;p23"/>
          <p:cNvSpPr txBox="1"/>
          <p:nvPr/>
        </p:nvSpPr>
        <p:spPr>
          <a:xfrm>
            <a:off x="612275" y="2571750"/>
            <a:ext cx="2662800" cy="608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Water – packaged drinking water</a:t>
            </a:r>
            <a:endParaRPr b="0" i="0" sz="1400" u="none" cap="none" strike="noStrike">
              <a:solidFill>
                <a:srgbClr val="000000"/>
              </a:solidFill>
              <a:latin typeface="Arial"/>
              <a:ea typeface="Arial"/>
              <a:cs typeface="Arial"/>
              <a:sym typeface="Arial"/>
            </a:endParaRPr>
          </a:p>
        </p:txBody>
      </p:sp>
      <p:sp>
        <p:nvSpPr>
          <p:cNvPr id="158" name="Google Shape;158;p23"/>
          <p:cNvSpPr txBox="1"/>
          <p:nvPr/>
        </p:nvSpPr>
        <p:spPr>
          <a:xfrm>
            <a:off x="590550" y="3350402"/>
            <a:ext cx="2355000" cy="608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Foods – confectionery, snacks</a:t>
            </a:r>
            <a:endParaRPr b="0" i="0" sz="1400" u="none" cap="none" strike="noStrike">
              <a:solidFill>
                <a:srgbClr val="000000"/>
              </a:solidFill>
              <a:latin typeface="Arial"/>
              <a:ea typeface="Arial"/>
              <a:cs typeface="Arial"/>
              <a:sym typeface="Arial"/>
            </a:endParaRPr>
          </a:p>
        </p:txBody>
      </p:sp>
      <p:sp>
        <p:nvSpPr>
          <p:cNvPr id="159" name="Google Shape;159;p23"/>
          <p:cNvSpPr txBox="1"/>
          <p:nvPr/>
        </p:nvSpPr>
        <p:spPr>
          <a:xfrm>
            <a:off x="5736644" y="2033100"/>
            <a:ext cx="3000000" cy="1685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EB Garamond"/>
                <a:ea typeface="EB Garamond"/>
                <a:cs typeface="EB Garamond"/>
                <a:sym typeface="EB Garamond"/>
              </a:rPr>
              <a:t>Parle Agro also diversified into production of PET preforms (semi-finished bottles) in 1996. Its customers include companies in the beverages, edible oil, confectionery and pharmaceutical segments.</a:t>
            </a:r>
            <a:endParaRPr b="0" i="0" sz="1600" u="none" cap="none" strike="noStrike">
              <a:solidFill>
                <a:srgbClr val="000000"/>
              </a:solidFill>
              <a:latin typeface="EB Garamond"/>
              <a:ea typeface="EB Garamond"/>
              <a:cs typeface="EB Garamond"/>
              <a:sym typeface="EB Garamond"/>
            </a:endParaRPr>
          </a:p>
        </p:txBody>
      </p:sp>
      <p:pic>
        <p:nvPicPr>
          <p:cNvPr id="160" name="Google Shape;160;p23"/>
          <p:cNvPicPr preferRelativeResize="0"/>
          <p:nvPr/>
        </p:nvPicPr>
        <p:blipFill rotWithShape="1">
          <a:blip r:embed="rId3">
            <a:alphaModFix/>
          </a:blip>
          <a:srcRect b="0" l="0" r="0" t="0"/>
          <a:stretch/>
        </p:blipFill>
        <p:spPr>
          <a:xfrm>
            <a:off x="3630513" y="1919524"/>
            <a:ext cx="1750693" cy="1912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nvSpPr>
        <p:spPr>
          <a:xfrm>
            <a:off x="440252" y="530340"/>
            <a:ext cx="4322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Impact"/>
                <a:ea typeface="Impact"/>
                <a:cs typeface="Impact"/>
                <a:sym typeface="Impact"/>
              </a:rPr>
              <a:t>Overview-Parle Agro Pvt. Ltd.</a:t>
            </a:r>
            <a:endParaRPr sz="2000">
              <a:latin typeface="Impact"/>
              <a:ea typeface="Impact"/>
              <a:cs typeface="Impact"/>
              <a:sym typeface="Impact"/>
            </a:endParaRPr>
          </a:p>
        </p:txBody>
      </p:sp>
      <p:sp>
        <p:nvSpPr>
          <p:cNvPr id="166" name="Google Shape;166;p24"/>
          <p:cNvSpPr txBox="1"/>
          <p:nvPr/>
        </p:nvSpPr>
        <p:spPr>
          <a:xfrm>
            <a:off x="1101600" y="1022950"/>
            <a:ext cx="6160800" cy="208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Food, Beverages Fast Moving Consumer Goods (FMCG)</a:t>
            </a:r>
            <a:endParaRPr/>
          </a:p>
          <a:p>
            <a:pPr indent="0" lvl="0" marL="0" rtl="0" algn="l">
              <a:spcBef>
                <a:spcPts val="0"/>
              </a:spcBef>
              <a:spcAft>
                <a:spcPts val="0"/>
              </a:spcAft>
              <a:buNone/>
            </a:pPr>
            <a:r>
              <a:rPr lang="en"/>
              <a:t>Started in India in 1929. A Rs.5,000 cr. family owned business house,</a:t>
            </a:r>
            <a:endParaRPr/>
          </a:p>
          <a:p>
            <a:pPr indent="0" lvl="0" marL="0" rtl="0" algn="l">
              <a:spcBef>
                <a:spcPts val="0"/>
              </a:spcBef>
              <a:spcAft>
                <a:spcPts val="0"/>
              </a:spcAft>
              <a:buNone/>
            </a:pPr>
            <a:r>
              <a:rPr lang="en"/>
              <a:t>• Enjoys 40% market share of the total biscuit market in India.</a:t>
            </a:r>
            <a:endParaRPr/>
          </a:p>
          <a:p>
            <a:pPr indent="0" lvl="0" marL="0" rtl="0" algn="l">
              <a:spcBef>
                <a:spcPts val="0"/>
              </a:spcBef>
              <a:spcAft>
                <a:spcPts val="0"/>
              </a:spcAft>
              <a:buNone/>
            </a:pPr>
            <a:r>
              <a:rPr lang="en"/>
              <a:t>Owns Parle-G, which is largest selling biscuit in the world with 70% market share in the glucose biscuit category in India.</a:t>
            </a:r>
            <a:endParaRPr/>
          </a:p>
          <a:p>
            <a:pPr indent="0" lvl="0" marL="0" rtl="0" algn="l">
              <a:spcBef>
                <a:spcPts val="0"/>
              </a:spcBef>
              <a:spcAft>
                <a:spcPts val="0"/>
              </a:spcAft>
              <a:buNone/>
            </a:pPr>
            <a:r>
              <a:rPr lang="en"/>
              <a:t>⚫ Has 12 manufacturing units for biscuits and 75 manufacturing units for confectioneries.</a:t>
            </a:r>
            <a:endParaRPr/>
          </a:p>
          <a:p>
            <a:pPr indent="0" lvl="0" marL="0" rtl="0" algn="l">
              <a:spcBef>
                <a:spcPts val="0"/>
              </a:spcBef>
              <a:spcAft>
                <a:spcPts val="0"/>
              </a:spcAft>
              <a:buNone/>
            </a:pPr>
            <a:r>
              <a:rPr lang="en"/>
              <a:t>Parle group has a manpower strength of over 2500 employees, including over 400 professionals.</a:t>
            </a:r>
            <a:endParaRPr/>
          </a:p>
        </p:txBody>
      </p:sp>
      <p:pic>
        <p:nvPicPr>
          <p:cNvPr id="167" name="Google Shape;167;p24"/>
          <p:cNvPicPr preferRelativeResize="0"/>
          <p:nvPr/>
        </p:nvPicPr>
        <p:blipFill>
          <a:blip r:embed="rId3">
            <a:alphaModFix/>
          </a:blip>
          <a:stretch>
            <a:fillRect/>
          </a:stretch>
        </p:blipFill>
        <p:spPr>
          <a:xfrm>
            <a:off x="152400" y="3715225"/>
            <a:ext cx="8410825" cy="1155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nvSpPr>
        <p:spPr>
          <a:xfrm>
            <a:off x="592587" y="648051"/>
            <a:ext cx="30000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Impact"/>
                <a:ea typeface="Impact"/>
                <a:cs typeface="Impact"/>
                <a:sym typeface="Impact"/>
              </a:rPr>
              <a:t>Consumer Psyche towards Parle</a:t>
            </a:r>
            <a:endParaRPr>
              <a:latin typeface="Impact"/>
              <a:ea typeface="Impact"/>
              <a:cs typeface="Impact"/>
              <a:sym typeface="Impact"/>
            </a:endParaRPr>
          </a:p>
        </p:txBody>
      </p:sp>
      <p:sp>
        <p:nvSpPr>
          <p:cNvPr id="173" name="Google Shape;173;p25"/>
          <p:cNvSpPr txBox="1"/>
          <p:nvPr/>
        </p:nvSpPr>
        <p:spPr>
          <a:xfrm>
            <a:off x="868137" y="1044350"/>
            <a:ext cx="30000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EB Garamond"/>
                <a:ea typeface="EB Garamond"/>
                <a:cs typeface="EB Garamond"/>
                <a:sym typeface="EB Garamond"/>
              </a:rPr>
              <a:t>Parle is consumed by people of all ages, from the rich to the poor, living in cities &amp; in villages</a:t>
            </a:r>
            <a:endParaRPr>
              <a:latin typeface="EB Garamond"/>
              <a:ea typeface="EB Garamond"/>
              <a:cs typeface="EB Garamond"/>
              <a:sym typeface="EB Garamond"/>
            </a:endParaRPr>
          </a:p>
          <a:p>
            <a:pPr indent="0" lvl="0" marL="0" rtl="0" algn="l">
              <a:spcBef>
                <a:spcPts val="0"/>
              </a:spcBef>
              <a:spcAft>
                <a:spcPts val="0"/>
              </a:spcAft>
              <a:buNone/>
            </a:pPr>
            <a:r>
              <a:rPr lang="en">
                <a:latin typeface="EB Garamond"/>
                <a:ea typeface="EB Garamond"/>
                <a:cs typeface="EB Garamond"/>
                <a:sym typeface="EB Garamond"/>
              </a:rPr>
              <a:t>While some have it for breakfast, for others it is a complete wholesome meal.</a:t>
            </a:r>
            <a:endParaRPr>
              <a:latin typeface="EB Garamond"/>
              <a:ea typeface="EB Garamond"/>
              <a:cs typeface="EB Garamond"/>
              <a:sym typeface="EB Garamond"/>
            </a:endParaRPr>
          </a:p>
          <a:p>
            <a:pPr indent="0" lvl="0" marL="0" rtl="0" algn="l">
              <a:spcBef>
                <a:spcPts val="0"/>
              </a:spcBef>
              <a:spcAft>
                <a:spcPts val="0"/>
              </a:spcAft>
              <a:buNone/>
            </a:pPr>
            <a:r>
              <a:rPr lang="en">
                <a:latin typeface="EB Garamond"/>
                <a:ea typeface="EB Garamond"/>
                <a:cs typeface="EB Garamond"/>
                <a:sym typeface="EB Garamond"/>
              </a:rPr>
              <a:t>For some it's the best accompaniment for chai, while for some it's a way of getting charged whenever they are low on energy</a:t>
            </a:r>
            <a:endParaRPr>
              <a:latin typeface="EB Garamond"/>
              <a:ea typeface="EB Garamond"/>
              <a:cs typeface="EB Garamond"/>
              <a:sym typeface="EB Garamond"/>
            </a:endParaRPr>
          </a:p>
        </p:txBody>
      </p:sp>
      <p:pic>
        <p:nvPicPr>
          <p:cNvPr id="174" name="Google Shape;174;p25"/>
          <p:cNvPicPr preferRelativeResize="0"/>
          <p:nvPr/>
        </p:nvPicPr>
        <p:blipFill>
          <a:blip r:embed="rId3">
            <a:alphaModFix/>
          </a:blip>
          <a:stretch>
            <a:fillRect/>
          </a:stretch>
        </p:blipFill>
        <p:spPr>
          <a:xfrm>
            <a:off x="3868137" y="1085988"/>
            <a:ext cx="4971063" cy="297152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nvSpPr>
        <p:spPr>
          <a:xfrm>
            <a:off x="5166331" y="1016108"/>
            <a:ext cx="3000000" cy="341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EB Garamond"/>
                <a:ea typeface="EB Garamond"/>
                <a:cs typeface="EB Garamond"/>
                <a:sym typeface="EB Garamond"/>
              </a:rPr>
              <a:t>When you enter the market with a new brand, there are different ways to make a splash. One strategy is by zeroing in on attractive pricing — a sure-fire way to make the customer sit up and take notice. Recently, Parle Agro launched Smoodh, its range of flavoured milk. Its USP? It’s priced at Rs. 10 and is available in 85-ml tetra packs. Nadia Chauhan, joint MD and CMO, Parle Agro, shares the mindset behind the strategy and segues into plans for the company’s beverage portfolio. Edited excerpts:</a:t>
            </a:r>
            <a:endParaRPr b="0" i="0" sz="1500" u="none" cap="none" strike="noStrike">
              <a:solidFill>
                <a:srgbClr val="000000"/>
              </a:solidFill>
              <a:latin typeface="EB Garamond"/>
              <a:ea typeface="EB Garamond"/>
              <a:cs typeface="EB Garamond"/>
              <a:sym typeface="EB Garamond"/>
            </a:endParaRPr>
          </a:p>
        </p:txBody>
      </p:sp>
      <p:pic>
        <p:nvPicPr>
          <p:cNvPr id="180" name="Google Shape;180;p26"/>
          <p:cNvPicPr preferRelativeResize="0"/>
          <p:nvPr/>
        </p:nvPicPr>
        <p:blipFill rotWithShape="1">
          <a:blip r:embed="rId3">
            <a:alphaModFix/>
          </a:blip>
          <a:srcRect b="0" l="0" r="0" t="0"/>
          <a:stretch/>
        </p:blipFill>
        <p:spPr>
          <a:xfrm>
            <a:off x="152400" y="152400"/>
            <a:ext cx="3981576" cy="2164975"/>
          </a:xfrm>
          <a:prstGeom prst="rect">
            <a:avLst/>
          </a:prstGeom>
          <a:noFill/>
          <a:ln>
            <a:noFill/>
          </a:ln>
        </p:spPr>
      </p:pic>
      <p:sp>
        <p:nvSpPr>
          <p:cNvPr id="181" name="Google Shape;181;p26"/>
          <p:cNvSpPr txBox="1"/>
          <p:nvPr/>
        </p:nvSpPr>
        <p:spPr>
          <a:xfrm>
            <a:off x="1133980" y="2373600"/>
            <a:ext cx="3000000" cy="44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EB Garamond"/>
                <a:ea typeface="EB Garamond"/>
                <a:cs typeface="EB Garamond"/>
                <a:sym typeface="EB Garamond"/>
              </a:rPr>
              <a:t>Nadia Chauhan</a:t>
            </a:r>
            <a:endParaRPr b="0" i="0" sz="1700" u="none" cap="none" strike="noStrike">
              <a:solidFill>
                <a:srgbClr val="000000"/>
              </a:solidFill>
              <a:latin typeface="EB Garamond"/>
              <a:ea typeface="EB Garamond"/>
              <a:cs typeface="EB Garamond"/>
              <a:sym typeface="EB Garamond"/>
            </a:endParaRPr>
          </a:p>
        </p:txBody>
      </p:sp>
      <p:sp>
        <p:nvSpPr>
          <p:cNvPr id="182" name="Google Shape;182;p26"/>
          <p:cNvSpPr txBox="1"/>
          <p:nvPr/>
        </p:nvSpPr>
        <p:spPr>
          <a:xfrm>
            <a:off x="643188" y="3076976"/>
            <a:ext cx="3000000" cy="59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700"/>
              <a:buFont typeface="Arial"/>
              <a:buNone/>
            </a:pPr>
            <a:r>
              <a:rPr b="0" i="0" lang="en" sz="2700" u="none" cap="none" strike="noStrike">
                <a:solidFill>
                  <a:srgbClr val="000000"/>
                </a:solidFill>
                <a:latin typeface="Impact"/>
                <a:ea typeface="Impact"/>
                <a:cs typeface="Impact"/>
                <a:sym typeface="Impact"/>
              </a:rPr>
              <a:t>Brand</a:t>
            </a:r>
            <a:endParaRPr b="0" i="0" sz="2700" u="none" cap="none" strike="noStrike">
              <a:solidFill>
                <a:srgbClr val="000000"/>
              </a:solidFill>
              <a:latin typeface="Impact"/>
              <a:ea typeface="Impact"/>
              <a:cs typeface="Impact"/>
              <a:sym typeface="Impact"/>
            </a:endParaRPr>
          </a:p>
        </p:txBody>
      </p:sp>
      <p:sp>
        <p:nvSpPr>
          <p:cNvPr id="183" name="Google Shape;183;p26"/>
          <p:cNvSpPr txBox="1"/>
          <p:nvPr/>
        </p:nvSpPr>
        <p:spPr>
          <a:xfrm>
            <a:off x="1133975" y="3675175"/>
            <a:ext cx="30000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n" sz="2500" u="none" cap="none" strike="noStrike">
                <a:solidFill>
                  <a:srgbClr val="000000"/>
                </a:solidFill>
                <a:latin typeface="Impact"/>
                <a:ea typeface="Impact"/>
                <a:cs typeface="Impact"/>
                <a:sym typeface="Impact"/>
              </a:rPr>
              <a:t>Message</a:t>
            </a:r>
            <a:endParaRPr b="0" i="0" sz="2500" u="none" cap="none" strike="noStrike">
              <a:solidFill>
                <a:srgbClr val="000000"/>
              </a:solidFill>
              <a:latin typeface="Impact"/>
              <a:ea typeface="Impact"/>
              <a:cs typeface="Impact"/>
              <a:sym typeface="Impac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nvSpPr>
        <p:spPr>
          <a:xfrm>
            <a:off x="2730072" y="425284"/>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Impact"/>
                <a:ea typeface="Impact"/>
                <a:cs typeface="Impact"/>
                <a:sym typeface="Impact"/>
              </a:rPr>
              <a:t>SWOT Analysis _Parle Agro</a:t>
            </a:r>
            <a:endParaRPr sz="2000">
              <a:latin typeface="Impact"/>
              <a:ea typeface="Impact"/>
              <a:cs typeface="Impact"/>
              <a:sym typeface="Impact"/>
            </a:endParaRPr>
          </a:p>
        </p:txBody>
      </p:sp>
      <p:sp>
        <p:nvSpPr>
          <p:cNvPr id="189" name="Google Shape;189;p27"/>
          <p:cNvSpPr txBox="1"/>
          <p:nvPr/>
        </p:nvSpPr>
        <p:spPr>
          <a:xfrm>
            <a:off x="344707" y="91787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Lora"/>
                <a:ea typeface="Lora"/>
                <a:cs typeface="Lora"/>
                <a:sym typeface="Lora"/>
              </a:rPr>
              <a:t>Strenghts</a:t>
            </a:r>
            <a:endParaRPr sz="2000">
              <a:latin typeface="Lora"/>
              <a:ea typeface="Lora"/>
              <a:cs typeface="Lora"/>
              <a:sym typeface="Lora"/>
            </a:endParaRPr>
          </a:p>
        </p:txBody>
      </p:sp>
      <p:sp>
        <p:nvSpPr>
          <p:cNvPr id="190" name="Google Shape;190;p27"/>
          <p:cNvSpPr txBox="1"/>
          <p:nvPr/>
        </p:nvSpPr>
        <p:spPr>
          <a:xfrm>
            <a:off x="344692" y="1410486"/>
            <a:ext cx="3000000" cy="12429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Parle Brand</a:t>
            </a:r>
            <a:endParaRPr/>
          </a:p>
          <a:p>
            <a:pPr indent="-317500" lvl="0" marL="457200" rtl="0" algn="l">
              <a:spcBef>
                <a:spcPts val="0"/>
              </a:spcBef>
              <a:spcAft>
                <a:spcPts val="0"/>
              </a:spcAft>
              <a:buSzPts val="1400"/>
              <a:buChar char="●"/>
            </a:pPr>
            <a:r>
              <a:rPr lang="en"/>
              <a:t>Diversified product range.</a:t>
            </a:r>
            <a:endParaRPr/>
          </a:p>
          <a:p>
            <a:pPr indent="-317500" lvl="0" marL="457200" rtl="0" algn="l">
              <a:spcBef>
                <a:spcPts val="0"/>
              </a:spcBef>
              <a:spcAft>
                <a:spcPts val="0"/>
              </a:spcAft>
              <a:buSzPts val="1400"/>
              <a:buChar char="●"/>
            </a:pPr>
            <a:r>
              <a:rPr lang="en"/>
              <a:t>Ext, Distribution Network</a:t>
            </a:r>
            <a:endParaRPr/>
          </a:p>
          <a:p>
            <a:pPr indent="-317500" lvl="0" marL="457200" rtl="0" algn="l">
              <a:spcBef>
                <a:spcPts val="0"/>
              </a:spcBef>
              <a:spcAft>
                <a:spcPts val="0"/>
              </a:spcAft>
              <a:buSzPts val="1400"/>
              <a:buChar char="●"/>
            </a:pPr>
            <a:r>
              <a:rPr lang="en"/>
              <a:t>Catering to Masses</a:t>
            </a:r>
            <a:endParaRPr/>
          </a:p>
          <a:p>
            <a:pPr indent="-317500" lvl="0" marL="457200" rtl="0" algn="l">
              <a:spcBef>
                <a:spcPts val="0"/>
              </a:spcBef>
              <a:spcAft>
                <a:spcPts val="0"/>
              </a:spcAft>
              <a:buSzPts val="1400"/>
              <a:buChar char="●"/>
            </a:pPr>
            <a:r>
              <a:rPr lang="en"/>
              <a:t>Low &amp; Mid Pricing Strang.</a:t>
            </a:r>
            <a:endParaRPr/>
          </a:p>
        </p:txBody>
      </p:sp>
      <p:sp>
        <p:nvSpPr>
          <p:cNvPr id="191" name="Google Shape;191;p27"/>
          <p:cNvSpPr txBox="1"/>
          <p:nvPr/>
        </p:nvSpPr>
        <p:spPr>
          <a:xfrm>
            <a:off x="4344347" y="91787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Nunito"/>
                <a:ea typeface="Nunito"/>
                <a:cs typeface="Nunito"/>
                <a:sym typeface="Nunito"/>
              </a:rPr>
              <a:t>Weakness</a:t>
            </a:r>
            <a:endParaRPr sz="2000">
              <a:latin typeface="Nunito"/>
              <a:ea typeface="Nunito"/>
              <a:cs typeface="Nunito"/>
              <a:sym typeface="Nunito"/>
            </a:endParaRPr>
          </a:p>
        </p:txBody>
      </p:sp>
      <p:sp>
        <p:nvSpPr>
          <p:cNvPr id="192" name="Google Shape;192;p27"/>
          <p:cNvSpPr txBox="1"/>
          <p:nvPr/>
        </p:nvSpPr>
        <p:spPr>
          <a:xfrm>
            <a:off x="3963494" y="1622125"/>
            <a:ext cx="3000000" cy="10314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Dependence on retaliers &amp; Stores</a:t>
            </a:r>
            <a:endParaRPr/>
          </a:p>
          <a:p>
            <a:pPr indent="-317500" lvl="0" marL="457200" rtl="0" algn="l">
              <a:spcBef>
                <a:spcPts val="0"/>
              </a:spcBef>
              <a:spcAft>
                <a:spcPts val="0"/>
              </a:spcAft>
              <a:buSzPts val="1400"/>
              <a:buChar char="●"/>
            </a:pPr>
            <a:r>
              <a:rPr lang="en"/>
              <a:t>Dependence on parle_G</a:t>
            </a:r>
            <a:endParaRPr/>
          </a:p>
          <a:p>
            <a:pPr indent="-317500" lvl="0" marL="457200" rtl="0" algn="l">
              <a:spcBef>
                <a:spcPts val="0"/>
              </a:spcBef>
              <a:spcAft>
                <a:spcPts val="0"/>
              </a:spcAft>
              <a:buSzPts val="1400"/>
              <a:buChar char="●"/>
            </a:pPr>
            <a:r>
              <a:rPr lang="en"/>
              <a:t>Brand product.</a:t>
            </a:r>
            <a:endParaRPr/>
          </a:p>
        </p:txBody>
      </p:sp>
      <p:sp>
        <p:nvSpPr>
          <p:cNvPr id="193" name="Google Shape;193;p27"/>
          <p:cNvSpPr txBox="1"/>
          <p:nvPr/>
        </p:nvSpPr>
        <p:spPr>
          <a:xfrm>
            <a:off x="641896" y="2853592"/>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Lora"/>
                <a:ea typeface="Lora"/>
                <a:cs typeface="Lora"/>
                <a:sym typeface="Lora"/>
              </a:rPr>
              <a:t>Opportunities</a:t>
            </a:r>
            <a:endParaRPr sz="2000">
              <a:latin typeface="Lora"/>
              <a:ea typeface="Lora"/>
              <a:cs typeface="Lora"/>
              <a:sym typeface="Lora"/>
            </a:endParaRPr>
          </a:p>
        </p:txBody>
      </p:sp>
      <p:sp>
        <p:nvSpPr>
          <p:cNvPr id="194" name="Google Shape;194;p27"/>
          <p:cNvSpPr txBox="1"/>
          <p:nvPr/>
        </p:nvSpPr>
        <p:spPr>
          <a:xfrm>
            <a:off x="641900" y="3346200"/>
            <a:ext cx="3000000" cy="12429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Estimated Annual growth of 20%</a:t>
            </a:r>
            <a:endParaRPr/>
          </a:p>
          <a:p>
            <a:pPr indent="-317500" lvl="0" marL="457200" rtl="0" algn="l">
              <a:spcBef>
                <a:spcPts val="0"/>
              </a:spcBef>
              <a:spcAft>
                <a:spcPts val="0"/>
              </a:spcAft>
              <a:buSzPts val="1400"/>
              <a:buChar char="●"/>
            </a:pPr>
            <a:r>
              <a:rPr lang="en"/>
              <a:t>Changing consumer prefernence</a:t>
            </a:r>
            <a:endParaRPr/>
          </a:p>
          <a:p>
            <a:pPr indent="-317500" lvl="0" marL="457200" rtl="0" algn="l">
              <a:spcBef>
                <a:spcPts val="0"/>
              </a:spcBef>
              <a:spcAft>
                <a:spcPts val="0"/>
              </a:spcAft>
              <a:buSzPts val="1400"/>
              <a:buChar char="●"/>
            </a:pPr>
            <a:r>
              <a:rPr lang="en"/>
              <a:t>Increasing Demand for Sugar</a:t>
            </a:r>
            <a:endParaRPr/>
          </a:p>
        </p:txBody>
      </p:sp>
      <p:sp>
        <p:nvSpPr>
          <p:cNvPr id="195" name="Google Shape;195;p27"/>
          <p:cNvSpPr txBox="1"/>
          <p:nvPr/>
        </p:nvSpPr>
        <p:spPr>
          <a:xfrm>
            <a:off x="4146818" y="286517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Lora"/>
                <a:ea typeface="Lora"/>
                <a:cs typeface="Lora"/>
                <a:sym typeface="Lora"/>
              </a:rPr>
              <a:t>Threats</a:t>
            </a:r>
            <a:endParaRPr sz="2000">
              <a:latin typeface="Lora"/>
              <a:ea typeface="Lora"/>
              <a:cs typeface="Lora"/>
              <a:sym typeface="Lora"/>
            </a:endParaRPr>
          </a:p>
        </p:txBody>
      </p:sp>
      <p:sp>
        <p:nvSpPr>
          <p:cNvPr id="196" name="Google Shape;196;p27"/>
          <p:cNvSpPr txBox="1"/>
          <p:nvPr/>
        </p:nvSpPr>
        <p:spPr>
          <a:xfrm>
            <a:off x="4146825" y="3357775"/>
            <a:ext cx="3000000" cy="166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Hike in cost of raw material affecting cost of production. Increasing distribution cost. Competitive Local bakery products</a:t>
            </a:r>
            <a:endParaRPr/>
          </a:p>
          <a:p>
            <a:pPr indent="-317500" lvl="0" marL="457200" rtl="0" algn="l">
              <a:spcBef>
                <a:spcPts val="0"/>
              </a:spcBef>
              <a:spcAft>
                <a:spcPts val="0"/>
              </a:spcAft>
              <a:buSzPts val="1400"/>
              <a:buChar char="●"/>
            </a:pPr>
            <a:r>
              <a:rPr lang="en"/>
              <a:t>Enty of various new entrant ITC etc.</a:t>
            </a:r>
            <a:endParaRPr/>
          </a:p>
        </p:txBody>
      </p:sp>
      <p:pic>
        <p:nvPicPr>
          <p:cNvPr id="197" name="Google Shape;197;p27"/>
          <p:cNvPicPr preferRelativeResize="0"/>
          <p:nvPr/>
        </p:nvPicPr>
        <p:blipFill>
          <a:blip r:embed="rId3">
            <a:alphaModFix/>
          </a:blip>
          <a:stretch>
            <a:fillRect/>
          </a:stretch>
        </p:blipFill>
        <p:spPr>
          <a:xfrm>
            <a:off x="7299218" y="1562875"/>
            <a:ext cx="1692382" cy="169238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nvSpPr>
        <p:spPr>
          <a:xfrm>
            <a:off x="273700" y="230708"/>
            <a:ext cx="3000000" cy="77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latin typeface="Comic Sans MS"/>
                <a:ea typeface="Comic Sans MS"/>
                <a:cs typeface="Comic Sans MS"/>
                <a:sym typeface="Comic Sans MS"/>
              </a:rPr>
              <a:t>competitors</a:t>
            </a:r>
            <a:endParaRPr sz="3800">
              <a:latin typeface="Comic Sans MS"/>
              <a:ea typeface="Comic Sans MS"/>
              <a:cs typeface="Comic Sans MS"/>
              <a:sym typeface="Comic Sans MS"/>
            </a:endParaRPr>
          </a:p>
        </p:txBody>
      </p:sp>
      <p:sp>
        <p:nvSpPr>
          <p:cNvPr id="203" name="Google Shape;203;p28"/>
          <p:cNvSpPr txBox="1"/>
          <p:nvPr/>
        </p:nvSpPr>
        <p:spPr>
          <a:xfrm>
            <a:off x="1231200" y="3727357"/>
            <a:ext cx="6681600" cy="81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EB Garamond"/>
                <a:ea typeface="EB Garamond"/>
                <a:cs typeface="EB Garamond"/>
                <a:sym typeface="EB Garamond"/>
              </a:rPr>
              <a:t>Usp:-Tropicana is one of the leading brands in the food &amp; beverages sector. Tropicana SWOT analysis evaluates the brand by its strengths &amp; weaknesses which are the internal factors along with opportunities &amp; threats which are the external factors.</a:t>
            </a:r>
            <a:endParaRPr>
              <a:latin typeface="EB Garamond"/>
              <a:ea typeface="EB Garamond"/>
              <a:cs typeface="EB Garamond"/>
              <a:sym typeface="EB Garamond"/>
            </a:endParaRPr>
          </a:p>
        </p:txBody>
      </p:sp>
      <p:pic>
        <p:nvPicPr>
          <p:cNvPr id="204" name="Google Shape;204;p28"/>
          <p:cNvPicPr preferRelativeResize="0"/>
          <p:nvPr/>
        </p:nvPicPr>
        <p:blipFill>
          <a:blip r:embed="rId3">
            <a:alphaModFix/>
          </a:blip>
          <a:stretch>
            <a:fillRect/>
          </a:stretch>
        </p:blipFill>
        <p:spPr>
          <a:xfrm>
            <a:off x="2499305" y="1316175"/>
            <a:ext cx="4486700" cy="2097300"/>
          </a:xfrm>
          <a:prstGeom prst="rect">
            <a:avLst/>
          </a:prstGeom>
          <a:noFill/>
          <a:ln>
            <a:noFill/>
          </a:ln>
        </p:spPr>
      </p:pic>
      <p:sp>
        <p:nvSpPr>
          <p:cNvPr id="205" name="Google Shape;205;p28"/>
          <p:cNvSpPr txBox="1"/>
          <p:nvPr/>
        </p:nvSpPr>
        <p:spPr>
          <a:xfrm>
            <a:off x="1861700" y="4546950"/>
            <a:ext cx="47787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https://www.tropicana.com/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29"/>
          <p:cNvPicPr preferRelativeResize="0"/>
          <p:nvPr/>
        </p:nvPicPr>
        <p:blipFill>
          <a:blip r:embed="rId3">
            <a:alphaModFix/>
          </a:blip>
          <a:stretch>
            <a:fillRect/>
          </a:stretch>
        </p:blipFill>
        <p:spPr>
          <a:xfrm>
            <a:off x="1887275" y="304800"/>
            <a:ext cx="4670838" cy="2886100"/>
          </a:xfrm>
          <a:prstGeom prst="rect">
            <a:avLst/>
          </a:prstGeom>
          <a:noFill/>
          <a:ln>
            <a:noFill/>
          </a:ln>
        </p:spPr>
      </p:pic>
      <p:sp>
        <p:nvSpPr>
          <p:cNvPr id="211" name="Google Shape;211;p29"/>
          <p:cNvSpPr txBox="1"/>
          <p:nvPr/>
        </p:nvSpPr>
        <p:spPr>
          <a:xfrm>
            <a:off x="1328248" y="3464052"/>
            <a:ext cx="6487500" cy="81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EB Garamond"/>
                <a:ea typeface="EB Garamond"/>
                <a:cs typeface="EB Garamond"/>
                <a:sym typeface="EB Garamond"/>
              </a:rPr>
              <a:t>Usp:- Dabur Real Juice is one of the leading brands in the food &amp; beverages sector. Dabur Real Juice SWOT analysis evaluates the brand by its strengths &amp; weaknesses which are the internal factors along with opportunities &amp; threats which are the external factors.</a:t>
            </a:r>
            <a:endParaRPr>
              <a:latin typeface="EB Garamond"/>
              <a:ea typeface="EB Garamond"/>
              <a:cs typeface="EB Garamond"/>
              <a:sym typeface="EB Garamond"/>
            </a:endParaRPr>
          </a:p>
        </p:txBody>
      </p:sp>
      <p:sp>
        <p:nvSpPr>
          <p:cNvPr id="212" name="Google Shape;212;p29"/>
          <p:cNvSpPr txBox="1"/>
          <p:nvPr/>
        </p:nvSpPr>
        <p:spPr>
          <a:xfrm>
            <a:off x="1887275" y="4283650"/>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https://www.dabur real juice.com/</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0"/>
          <p:cNvSpPr txBox="1"/>
          <p:nvPr/>
        </p:nvSpPr>
        <p:spPr>
          <a:xfrm flipH="1">
            <a:off x="900225" y="3256200"/>
            <a:ext cx="7676400" cy="81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EB Garamond"/>
                <a:ea typeface="EB Garamond"/>
                <a:cs typeface="EB Garamond"/>
                <a:sym typeface="EB Garamond"/>
              </a:rPr>
              <a:t>Mazaa USP:- Maaza is one of the leading brands in the food &amp; beverages sector. Maaza SWOT analysis evaluates the brand by its strengths &amp; weaknesses which are the internal factors along with opportunities &amp; threats which are the external factors.</a:t>
            </a:r>
            <a:endParaRPr>
              <a:latin typeface="EB Garamond"/>
              <a:ea typeface="EB Garamond"/>
              <a:cs typeface="EB Garamond"/>
              <a:sym typeface="EB Garamond"/>
            </a:endParaRPr>
          </a:p>
        </p:txBody>
      </p:sp>
      <p:pic>
        <p:nvPicPr>
          <p:cNvPr id="218" name="Google Shape;218;p30"/>
          <p:cNvPicPr preferRelativeResize="0"/>
          <p:nvPr/>
        </p:nvPicPr>
        <p:blipFill>
          <a:blip r:embed="rId3">
            <a:alphaModFix/>
          </a:blip>
          <a:stretch>
            <a:fillRect/>
          </a:stretch>
        </p:blipFill>
        <p:spPr>
          <a:xfrm>
            <a:off x="1538050" y="629000"/>
            <a:ext cx="6146650" cy="2120875"/>
          </a:xfrm>
          <a:prstGeom prst="rect">
            <a:avLst/>
          </a:prstGeom>
          <a:noFill/>
          <a:ln>
            <a:noFill/>
          </a:ln>
        </p:spPr>
      </p:pic>
      <p:sp>
        <p:nvSpPr>
          <p:cNvPr id="219" name="Google Shape;219;p30"/>
          <p:cNvSpPr txBox="1"/>
          <p:nvPr/>
        </p:nvSpPr>
        <p:spPr>
          <a:xfrm>
            <a:off x="1984327" y="4075800"/>
            <a:ext cx="30000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https://www.maaza.com/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1"/>
          <p:cNvSpPr txBox="1"/>
          <p:nvPr/>
        </p:nvSpPr>
        <p:spPr>
          <a:xfrm>
            <a:off x="405411" y="485786"/>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Impact"/>
                <a:ea typeface="Impact"/>
                <a:cs typeface="Impact"/>
                <a:sym typeface="Impact"/>
              </a:rPr>
              <a:t>Marketing Strategy</a:t>
            </a:r>
            <a:endParaRPr sz="2000">
              <a:latin typeface="Impact"/>
              <a:ea typeface="Impact"/>
              <a:cs typeface="Impact"/>
              <a:sym typeface="Impact"/>
            </a:endParaRPr>
          </a:p>
        </p:txBody>
      </p:sp>
      <p:sp>
        <p:nvSpPr>
          <p:cNvPr id="225" name="Google Shape;225;p31"/>
          <p:cNvSpPr txBox="1"/>
          <p:nvPr/>
        </p:nvSpPr>
        <p:spPr>
          <a:xfrm>
            <a:off x="405400" y="978375"/>
            <a:ext cx="30000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EB Garamond"/>
                <a:ea typeface="EB Garamond"/>
                <a:cs typeface="EB Garamond"/>
                <a:sym typeface="EB Garamond"/>
              </a:rPr>
              <a:t>Rural-urban penetration of Biscuit:</a:t>
            </a:r>
            <a:endParaRPr>
              <a:latin typeface="EB Garamond"/>
              <a:ea typeface="EB Garamond"/>
              <a:cs typeface="EB Garamond"/>
              <a:sym typeface="EB Garamond"/>
            </a:endParaRPr>
          </a:p>
          <a:p>
            <a:pPr indent="0" lvl="0" marL="0" rtl="0" algn="l">
              <a:spcBef>
                <a:spcPts val="0"/>
              </a:spcBef>
              <a:spcAft>
                <a:spcPts val="0"/>
              </a:spcAft>
              <a:buNone/>
            </a:pPr>
            <a:r>
              <a:rPr lang="en">
                <a:latin typeface="EB Garamond"/>
                <a:ea typeface="EB Garamond"/>
                <a:cs typeface="EB Garamond"/>
                <a:sym typeface="EB Garamond"/>
              </a:rPr>
              <a:t>Urban Market: 75% to 85%</a:t>
            </a:r>
            <a:endParaRPr>
              <a:latin typeface="EB Garamond"/>
              <a:ea typeface="EB Garamond"/>
              <a:cs typeface="EB Garamond"/>
              <a:sym typeface="EB Garamond"/>
            </a:endParaRPr>
          </a:p>
          <a:p>
            <a:pPr indent="0" lvl="0" marL="0" rtl="0" algn="l">
              <a:spcBef>
                <a:spcPts val="0"/>
              </a:spcBef>
              <a:spcAft>
                <a:spcPts val="0"/>
              </a:spcAft>
              <a:buNone/>
            </a:pPr>
            <a:r>
              <a:rPr lang="en">
                <a:latin typeface="EB Garamond"/>
                <a:ea typeface="EB Garamond"/>
                <a:cs typeface="EB Garamond"/>
                <a:sym typeface="EB Garamond"/>
              </a:rPr>
              <a:t>Rural Market: 50% to 65%</a:t>
            </a:r>
            <a:endParaRPr>
              <a:latin typeface="EB Garamond"/>
              <a:ea typeface="EB Garamond"/>
              <a:cs typeface="EB Garamond"/>
              <a:sym typeface="EB Garamond"/>
            </a:endParaRPr>
          </a:p>
          <a:p>
            <a:pPr indent="0" lvl="0" marL="0" rtl="0" algn="l">
              <a:spcBef>
                <a:spcPts val="0"/>
              </a:spcBef>
              <a:spcAft>
                <a:spcPts val="0"/>
              </a:spcAft>
              <a:buNone/>
            </a:pPr>
            <a:r>
              <a:rPr lang="en">
                <a:latin typeface="EB Garamond"/>
                <a:ea typeface="EB Garamond"/>
                <a:cs typeface="EB Garamond"/>
                <a:sym typeface="EB Garamond"/>
              </a:rPr>
              <a:t>Per capita consumption of Biscuits:</a:t>
            </a:r>
            <a:endParaRPr>
              <a:latin typeface="EB Garamond"/>
              <a:ea typeface="EB Garamond"/>
              <a:cs typeface="EB Garamond"/>
              <a:sym typeface="EB Garamond"/>
            </a:endParaRPr>
          </a:p>
          <a:p>
            <a:pPr indent="0" lvl="0" marL="0" rtl="0" algn="l">
              <a:spcBef>
                <a:spcPts val="0"/>
              </a:spcBef>
              <a:spcAft>
                <a:spcPts val="0"/>
              </a:spcAft>
              <a:buNone/>
            </a:pPr>
            <a:r>
              <a:rPr lang="en">
                <a:latin typeface="EB Garamond"/>
                <a:ea typeface="EB Garamond"/>
                <a:cs typeface="EB Garamond"/>
                <a:sym typeface="EB Garamond"/>
              </a:rPr>
              <a:t>-INDIA 18kg</a:t>
            </a:r>
            <a:endParaRPr>
              <a:latin typeface="EB Garamond"/>
              <a:ea typeface="EB Garamond"/>
              <a:cs typeface="EB Garamond"/>
              <a:sym typeface="EB Garamond"/>
            </a:endParaRPr>
          </a:p>
          <a:p>
            <a:pPr indent="0" lvl="0" marL="0" rtl="0" algn="l">
              <a:spcBef>
                <a:spcPts val="0"/>
              </a:spcBef>
              <a:spcAft>
                <a:spcPts val="0"/>
              </a:spcAft>
              <a:buNone/>
            </a:pPr>
            <a:r>
              <a:rPr lang="en">
                <a:latin typeface="EB Garamond"/>
                <a:ea typeface="EB Garamond"/>
                <a:cs typeface="EB Garamond"/>
                <a:sym typeface="EB Garamond"/>
              </a:rPr>
              <a:t>South East Asian Countries 2.5 kg to 5.5 kg</a:t>
            </a:r>
            <a:endParaRPr>
              <a:latin typeface="EB Garamond"/>
              <a:ea typeface="EB Garamond"/>
              <a:cs typeface="EB Garamond"/>
              <a:sym typeface="EB Garamond"/>
            </a:endParaRPr>
          </a:p>
          <a:p>
            <a:pPr indent="0" lvl="0" marL="0" rtl="0" algn="l">
              <a:spcBef>
                <a:spcPts val="0"/>
              </a:spcBef>
              <a:spcAft>
                <a:spcPts val="0"/>
              </a:spcAft>
              <a:buNone/>
            </a:pPr>
            <a:r>
              <a:rPr lang="en">
                <a:latin typeface="EB Garamond"/>
                <a:ea typeface="EB Garamond"/>
                <a:cs typeface="EB Garamond"/>
                <a:sym typeface="EB Garamond"/>
              </a:rPr>
              <a:t>-USA 75</a:t>
            </a:r>
            <a:endParaRPr>
              <a:latin typeface="EB Garamond"/>
              <a:ea typeface="EB Garamond"/>
              <a:cs typeface="EB Garamond"/>
              <a:sym typeface="EB Garamond"/>
            </a:endParaRPr>
          </a:p>
        </p:txBody>
      </p:sp>
      <p:sp>
        <p:nvSpPr>
          <p:cNvPr id="226" name="Google Shape;226;p31"/>
          <p:cNvSpPr txBox="1"/>
          <p:nvPr/>
        </p:nvSpPr>
        <p:spPr>
          <a:xfrm>
            <a:off x="3666565" y="50017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Impact"/>
                <a:ea typeface="Impact"/>
                <a:cs typeface="Impact"/>
                <a:sym typeface="Impact"/>
              </a:rPr>
              <a:t>Promotion Strategy</a:t>
            </a:r>
            <a:endParaRPr sz="2000">
              <a:latin typeface="Impact"/>
              <a:ea typeface="Impact"/>
              <a:cs typeface="Impact"/>
              <a:sym typeface="Impact"/>
            </a:endParaRPr>
          </a:p>
        </p:txBody>
      </p:sp>
      <p:sp>
        <p:nvSpPr>
          <p:cNvPr id="227" name="Google Shape;227;p31"/>
          <p:cNvSpPr txBox="1"/>
          <p:nvPr/>
        </p:nvSpPr>
        <p:spPr>
          <a:xfrm>
            <a:off x="4045986" y="992778"/>
            <a:ext cx="3000000" cy="420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Advertising it was advertised mainly through press ads.</a:t>
            </a:r>
            <a:endParaRPr/>
          </a:p>
          <a:p>
            <a:pPr indent="0" lvl="0" marL="0" rtl="0" algn="l">
              <a:spcBef>
                <a:spcPts val="0"/>
              </a:spcBef>
              <a:spcAft>
                <a:spcPts val="0"/>
              </a:spcAft>
              <a:buNone/>
            </a:pPr>
            <a:r>
              <a:rPr lang="en"/>
              <a:t>Communication spoke about the basic benefits of energy and nutrition</a:t>
            </a:r>
            <a:endParaRPr/>
          </a:p>
          <a:p>
            <a:pPr indent="0" lvl="0" marL="0" rtl="0" algn="l">
              <a:spcBef>
                <a:spcPts val="0"/>
              </a:spcBef>
              <a:spcAft>
                <a:spcPts val="0"/>
              </a:spcAft>
              <a:buNone/>
            </a:pPr>
            <a:r>
              <a:rPr lang="en"/>
              <a:t>In 1989 Parle G released its "Dadaj" commercial which was a huge success and was aired over a period of 6 years. The communication spoke about the basic benefits of energy and nutrition.</a:t>
            </a:r>
            <a:endParaRPr/>
          </a:p>
          <a:p>
            <a:pPr indent="0" lvl="0" marL="0" rtl="0" algn="l">
              <a:spcBef>
                <a:spcPts val="0"/>
              </a:spcBef>
              <a:spcAft>
                <a:spcPts val="0"/>
              </a:spcAft>
              <a:buNone/>
            </a:pPr>
            <a:r>
              <a:rPr lang="en"/>
              <a:t>The next level of communication associated the brand with the positive values of life ke honesty, sharing and caring. Eg: hindustan kitakat</a:t>
            </a:r>
            <a:endParaRPr/>
          </a:p>
          <a:p>
            <a:pPr indent="0" lvl="0" marL="0" rtl="0" algn="l">
              <a:spcBef>
                <a:spcPts val="0"/>
              </a:spcBef>
              <a:spcAft>
                <a:spcPts val="0"/>
              </a:spcAft>
              <a:buNone/>
            </a:pPr>
            <a:r>
              <a:rPr lang="en"/>
              <a:t>Parehas started the use of celebrity in their advertisements</a:t>
            </a:r>
            <a:endParaRPr/>
          </a:p>
        </p:txBody>
      </p:sp>
      <p:pic>
        <p:nvPicPr>
          <p:cNvPr id="228" name="Google Shape;228;p31"/>
          <p:cNvPicPr preferRelativeResize="0"/>
          <p:nvPr/>
        </p:nvPicPr>
        <p:blipFill>
          <a:blip r:embed="rId3">
            <a:alphaModFix/>
          </a:blip>
          <a:stretch>
            <a:fillRect/>
          </a:stretch>
        </p:blipFill>
        <p:spPr>
          <a:xfrm>
            <a:off x="152400" y="3008475"/>
            <a:ext cx="3209925" cy="1419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nvSpPr>
        <p:spPr>
          <a:xfrm>
            <a:off x="1295250" y="20791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rPr>
              <a:t>Team Leader</a:t>
            </a:r>
            <a:endParaRPr sz="2000">
              <a:solidFill>
                <a:schemeClr val="lt1"/>
              </a:solidFill>
            </a:endParaRPr>
          </a:p>
        </p:txBody>
      </p:sp>
      <p:sp>
        <p:nvSpPr>
          <p:cNvPr id="69" name="Google Shape;69;p14"/>
          <p:cNvSpPr txBox="1"/>
          <p:nvPr/>
        </p:nvSpPr>
        <p:spPr>
          <a:xfrm>
            <a:off x="1295250" y="2364000"/>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EB Garamond"/>
                <a:ea typeface="EB Garamond"/>
                <a:cs typeface="EB Garamond"/>
                <a:sym typeface="EB Garamond"/>
              </a:rPr>
              <a:t>N.YAMINI</a:t>
            </a:r>
            <a:endParaRPr sz="1500">
              <a:solidFill>
                <a:schemeClr val="lt1"/>
              </a:solidFill>
              <a:latin typeface="EB Garamond"/>
              <a:ea typeface="EB Garamond"/>
              <a:cs typeface="EB Garamond"/>
              <a:sym typeface="EB Garamond"/>
            </a:endParaRPr>
          </a:p>
        </p:txBody>
      </p:sp>
      <p:sp>
        <p:nvSpPr>
          <p:cNvPr id="70" name="Google Shape;70;p14"/>
          <p:cNvSpPr txBox="1"/>
          <p:nvPr/>
        </p:nvSpPr>
        <p:spPr>
          <a:xfrm>
            <a:off x="1295250" y="277950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Georgia"/>
                <a:ea typeface="Georgia"/>
                <a:cs typeface="Georgia"/>
                <a:sym typeface="Georgia"/>
              </a:rPr>
              <a:t>Team Members</a:t>
            </a:r>
            <a:endParaRPr sz="2000">
              <a:solidFill>
                <a:schemeClr val="lt1"/>
              </a:solidFill>
              <a:latin typeface="Georgia"/>
              <a:ea typeface="Georgia"/>
              <a:cs typeface="Georgia"/>
              <a:sym typeface="Georgia"/>
            </a:endParaRPr>
          </a:p>
        </p:txBody>
      </p:sp>
      <p:sp>
        <p:nvSpPr>
          <p:cNvPr id="71" name="Google Shape;71;p14"/>
          <p:cNvSpPr txBox="1"/>
          <p:nvPr/>
        </p:nvSpPr>
        <p:spPr>
          <a:xfrm>
            <a:off x="1295250" y="867072"/>
            <a:ext cx="3000000" cy="59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latin typeface="Impact"/>
                <a:ea typeface="Impact"/>
                <a:cs typeface="Impact"/>
                <a:sym typeface="Impact"/>
              </a:rPr>
              <a:t>PROJECT BY</a:t>
            </a:r>
            <a:endParaRPr sz="2700">
              <a:latin typeface="Impact"/>
              <a:ea typeface="Impact"/>
              <a:cs typeface="Impact"/>
              <a:sym typeface="Impact"/>
            </a:endParaRPr>
          </a:p>
        </p:txBody>
      </p:sp>
      <p:sp>
        <p:nvSpPr>
          <p:cNvPr id="72" name="Google Shape;72;p14"/>
          <p:cNvSpPr txBox="1"/>
          <p:nvPr/>
        </p:nvSpPr>
        <p:spPr>
          <a:xfrm>
            <a:off x="1572000" y="3185625"/>
            <a:ext cx="30000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Georgia"/>
                <a:ea typeface="Georgia"/>
                <a:cs typeface="Georgia"/>
                <a:sym typeface="Georgia"/>
              </a:rPr>
              <a:t>M.divya</a:t>
            </a:r>
            <a:endParaRPr>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MD.mehrunisha</a:t>
            </a:r>
            <a:endParaRPr>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N.mounika</a:t>
            </a:r>
            <a:endParaRPr>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Neha kumari</a:t>
            </a:r>
            <a:endParaRPr>
              <a:solidFill>
                <a:schemeClr val="lt1"/>
              </a:solidFill>
              <a:latin typeface="Georgia"/>
              <a:ea typeface="Georgia"/>
              <a:cs typeface="Georgia"/>
              <a:sym typeface="Georgia"/>
            </a:endParaRPr>
          </a:p>
        </p:txBody>
      </p:sp>
      <p:pic>
        <p:nvPicPr>
          <p:cNvPr id="73" name="Google Shape;73;p14"/>
          <p:cNvPicPr preferRelativeResize="0"/>
          <p:nvPr/>
        </p:nvPicPr>
        <p:blipFill>
          <a:blip r:embed="rId3">
            <a:alphaModFix/>
          </a:blip>
          <a:stretch>
            <a:fillRect/>
          </a:stretch>
        </p:blipFill>
        <p:spPr>
          <a:xfrm>
            <a:off x="4572000" y="2079150"/>
            <a:ext cx="3609301" cy="2406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2"/>
          <p:cNvSpPr txBox="1"/>
          <p:nvPr/>
        </p:nvSpPr>
        <p:spPr>
          <a:xfrm>
            <a:off x="830425" y="1650124"/>
            <a:ext cx="5401800" cy="1454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t/>
            </a:r>
            <a:endParaRPr/>
          </a:p>
          <a:p>
            <a:pPr indent="-317500" lvl="0" marL="457200" rtl="0" algn="l">
              <a:spcBef>
                <a:spcPts val="0"/>
              </a:spcBef>
              <a:spcAft>
                <a:spcPts val="0"/>
              </a:spcAft>
              <a:buSzPts val="1400"/>
              <a:buChar char="●"/>
            </a:pPr>
            <a:r>
              <a:rPr lang="en"/>
              <a:t>Great Brand Experience</a:t>
            </a:r>
            <a:endParaRPr/>
          </a:p>
          <a:p>
            <a:pPr indent="-317500" lvl="0" marL="457200" rtl="0" algn="l">
              <a:spcBef>
                <a:spcPts val="0"/>
              </a:spcBef>
              <a:spcAft>
                <a:spcPts val="0"/>
              </a:spcAft>
              <a:buSzPts val="1400"/>
              <a:buChar char="●"/>
            </a:pPr>
            <a:r>
              <a:rPr lang="en"/>
              <a:t>Clear And Consistent Positioning</a:t>
            </a:r>
            <a:endParaRPr/>
          </a:p>
          <a:p>
            <a:pPr indent="-317500" lvl="0" marL="457200" rtl="0" algn="l">
              <a:spcBef>
                <a:spcPts val="0"/>
              </a:spcBef>
              <a:spcAft>
                <a:spcPts val="0"/>
              </a:spcAft>
              <a:buSzPts val="1400"/>
              <a:buChar char="●"/>
            </a:pPr>
            <a:r>
              <a:rPr lang="en"/>
              <a:t>Sense Of Dynamism</a:t>
            </a:r>
            <a:endParaRPr/>
          </a:p>
          <a:p>
            <a:pPr indent="-317500" lvl="0" marL="457200" rtl="0" algn="l">
              <a:spcBef>
                <a:spcPts val="0"/>
              </a:spcBef>
              <a:spcAft>
                <a:spcPts val="0"/>
              </a:spcAft>
              <a:buSzPts val="1400"/>
              <a:buChar char="●"/>
            </a:pPr>
            <a:r>
              <a:rPr lang="en"/>
              <a:t>Sense Of Authenticity</a:t>
            </a:r>
            <a:endParaRPr/>
          </a:p>
          <a:p>
            <a:pPr indent="-317500" lvl="0" marL="457200" rtl="0" algn="l">
              <a:spcBef>
                <a:spcPts val="0"/>
              </a:spcBef>
              <a:spcAft>
                <a:spcPts val="0"/>
              </a:spcAft>
              <a:buSzPts val="1400"/>
              <a:buChar char="●"/>
            </a:pPr>
            <a:r>
              <a:rPr lang="en"/>
              <a:t>Strong Corporate Culture</a:t>
            </a:r>
            <a:endParaRPr/>
          </a:p>
        </p:txBody>
      </p:sp>
      <p:sp>
        <p:nvSpPr>
          <p:cNvPr id="234" name="Google Shape;234;p32"/>
          <p:cNvSpPr txBox="1"/>
          <p:nvPr/>
        </p:nvSpPr>
        <p:spPr>
          <a:xfrm>
            <a:off x="0" y="846769"/>
            <a:ext cx="6232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Impact"/>
                <a:ea typeface="Impact"/>
                <a:cs typeface="Impact"/>
                <a:sym typeface="Impact"/>
              </a:rPr>
              <a:t>Basies Of Future Strategic Plan</a:t>
            </a:r>
            <a:endParaRPr sz="2000">
              <a:latin typeface="Impact"/>
              <a:ea typeface="Impact"/>
              <a:cs typeface="Impact"/>
              <a:sym typeface="Impact"/>
            </a:endParaRPr>
          </a:p>
        </p:txBody>
      </p:sp>
      <p:pic>
        <p:nvPicPr>
          <p:cNvPr id="235" name="Google Shape;235;p32"/>
          <p:cNvPicPr preferRelativeResize="0"/>
          <p:nvPr/>
        </p:nvPicPr>
        <p:blipFill>
          <a:blip r:embed="rId3">
            <a:alphaModFix/>
          </a:blip>
          <a:stretch>
            <a:fillRect/>
          </a:stretch>
        </p:blipFill>
        <p:spPr>
          <a:xfrm>
            <a:off x="4572000" y="1431050"/>
            <a:ext cx="4268200" cy="28308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3"/>
          <p:cNvSpPr txBox="1"/>
          <p:nvPr/>
        </p:nvSpPr>
        <p:spPr>
          <a:xfrm>
            <a:off x="1003137" y="1050750"/>
            <a:ext cx="3000000" cy="304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Comic Sans MS"/>
                <a:ea typeface="Comic Sans MS"/>
                <a:cs typeface="Comic Sans MS"/>
                <a:sym typeface="Comic Sans MS"/>
              </a:rPr>
              <a:t>Packaging</a:t>
            </a:r>
            <a:endParaRPr sz="1700">
              <a:latin typeface="Comic Sans MS"/>
              <a:ea typeface="Comic Sans MS"/>
              <a:cs typeface="Comic Sans MS"/>
              <a:sym typeface="Comic Sans MS"/>
            </a:endParaRPr>
          </a:p>
          <a:p>
            <a:pPr indent="0" lvl="0" marL="0" rtl="0" algn="l">
              <a:spcBef>
                <a:spcPts val="0"/>
              </a:spcBef>
              <a:spcAft>
                <a:spcPts val="0"/>
              </a:spcAft>
              <a:buNone/>
            </a:pPr>
            <a:r>
              <a:rPr lang="en" sz="1700">
                <a:latin typeface="Comic Sans MS"/>
                <a:ea typeface="Comic Sans MS"/>
                <a:cs typeface="Comic Sans MS"/>
                <a:sym typeface="Comic Sans MS"/>
              </a:rPr>
              <a:t>• Always Innovative In Packaging</a:t>
            </a:r>
            <a:endParaRPr sz="1700">
              <a:latin typeface="Comic Sans MS"/>
              <a:ea typeface="Comic Sans MS"/>
              <a:cs typeface="Comic Sans MS"/>
              <a:sym typeface="Comic Sans MS"/>
            </a:endParaRPr>
          </a:p>
          <a:p>
            <a:pPr indent="0" lvl="0" marL="0" rtl="0" algn="l">
              <a:spcBef>
                <a:spcPts val="0"/>
              </a:spcBef>
              <a:spcAft>
                <a:spcPts val="0"/>
              </a:spcAft>
              <a:buNone/>
            </a:pPr>
            <a:r>
              <a:rPr lang="en" sz="1700">
                <a:latin typeface="Comic Sans MS"/>
                <a:ea typeface="Comic Sans MS"/>
                <a:cs typeface="Comic Sans MS"/>
                <a:sym typeface="Comic Sans MS"/>
              </a:rPr>
              <a:t>• In India First Company To Introduce Tetra Packs</a:t>
            </a:r>
            <a:endParaRPr sz="1700">
              <a:latin typeface="Comic Sans MS"/>
              <a:ea typeface="Comic Sans MS"/>
              <a:cs typeface="Comic Sans MS"/>
              <a:sym typeface="Comic Sans MS"/>
            </a:endParaRPr>
          </a:p>
          <a:p>
            <a:pPr indent="0" lvl="0" marL="0" rtl="0" algn="l">
              <a:spcBef>
                <a:spcPts val="0"/>
              </a:spcBef>
              <a:spcAft>
                <a:spcPts val="0"/>
              </a:spcAft>
              <a:buNone/>
            </a:pPr>
            <a:r>
              <a:rPr lang="en" sz="1700">
                <a:latin typeface="Comic Sans MS"/>
                <a:ea typeface="Comic Sans MS"/>
                <a:cs typeface="Comic Sans MS"/>
                <a:sym typeface="Comic Sans MS"/>
              </a:rPr>
              <a:t>They Initially Introduces Pet Bottles, Also They Are The First In India</a:t>
            </a:r>
            <a:endParaRPr sz="1700">
              <a:latin typeface="Comic Sans MS"/>
              <a:ea typeface="Comic Sans MS"/>
              <a:cs typeface="Comic Sans MS"/>
              <a:sym typeface="Comic Sans MS"/>
            </a:endParaRPr>
          </a:p>
          <a:p>
            <a:pPr indent="0" lvl="0" marL="0" rtl="0" algn="l">
              <a:spcBef>
                <a:spcPts val="0"/>
              </a:spcBef>
              <a:spcAft>
                <a:spcPts val="0"/>
              </a:spcAft>
              <a:buNone/>
            </a:pPr>
            <a:r>
              <a:rPr lang="en" sz="1700">
                <a:latin typeface="Comic Sans MS"/>
                <a:ea typeface="Comic Sans MS"/>
                <a:cs typeface="Comic Sans MS"/>
                <a:sym typeface="Comic Sans MS"/>
              </a:rPr>
              <a:t>2003 They introduces Triangle Pack For Penetration Price</a:t>
            </a:r>
            <a:endParaRPr sz="1700">
              <a:latin typeface="Comic Sans MS"/>
              <a:ea typeface="Comic Sans MS"/>
              <a:cs typeface="Comic Sans MS"/>
              <a:sym typeface="Comic Sans MS"/>
            </a:endParaRPr>
          </a:p>
        </p:txBody>
      </p:sp>
      <p:pic>
        <p:nvPicPr>
          <p:cNvPr id="241" name="Google Shape;241;p33"/>
          <p:cNvPicPr preferRelativeResize="0"/>
          <p:nvPr/>
        </p:nvPicPr>
        <p:blipFill>
          <a:blip r:embed="rId3">
            <a:alphaModFix/>
          </a:blip>
          <a:stretch>
            <a:fillRect/>
          </a:stretch>
        </p:blipFill>
        <p:spPr>
          <a:xfrm>
            <a:off x="3821216" y="1213850"/>
            <a:ext cx="4836062" cy="271578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4"/>
          <p:cNvSpPr txBox="1"/>
          <p:nvPr/>
        </p:nvSpPr>
        <p:spPr>
          <a:xfrm>
            <a:off x="1572000" y="1051817"/>
            <a:ext cx="30000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When you enter the market with a new brand, there are different ways to make a splash. One strategy is by zeroing in on attractive pricing — a sure-fire way to make the customer sit up and take notice. Recently, Parle Agro launched Smoodh, its range of flavoured milk. Its USP? It’s priced at Rs. 10 and is available in 85-ml tetra packs. Nadia Chauhan, joint MD and CMO, Parle Agro, shares the mindset behind the strategy and segues into plans for the company’s beverage portfolio. Edited excerpts</a:t>
            </a:r>
            <a:endParaRPr/>
          </a:p>
        </p:txBody>
      </p:sp>
      <p:sp>
        <p:nvSpPr>
          <p:cNvPr id="247" name="Google Shape;247;p34"/>
          <p:cNvSpPr txBox="1"/>
          <p:nvPr/>
        </p:nvSpPr>
        <p:spPr>
          <a:xfrm>
            <a:off x="1019925" y="177200"/>
            <a:ext cx="6120600" cy="52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Impact"/>
                <a:ea typeface="Impact"/>
                <a:cs typeface="Impact"/>
                <a:sym typeface="Impact"/>
              </a:rPr>
              <a:t>Brand Awareness</a:t>
            </a:r>
            <a:endParaRPr sz="2200">
              <a:latin typeface="Impact"/>
              <a:ea typeface="Impact"/>
              <a:cs typeface="Impact"/>
              <a:sym typeface="Impact"/>
            </a:endParaRPr>
          </a:p>
        </p:txBody>
      </p:sp>
      <p:pic>
        <p:nvPicPr>
          <p:cNvPr id="248" name="Google Shape;248;p34"/>
          <p:cNvPicPr preferRelativeResize="0"/>
          <p:nvPr/>
        </p:nvPicPr>
        <p:blipFill>
          <a:blip r:embed="rId3">
            <a:alphaModFix/>
          </a:blip>
          <a:stretch>
            <a:fillRect/>
          </a:stretch>
        </p:blipFill>
        <p:spPr>
          <a:xfrm>
            <a:off x="4724400" y="851000"/>
            <a:ext cx="4267200" cy="3063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5"/>
          <p:cNvSpPr txBox="1"/>
          <p:nvPr/>
        </p:nvSpPr>
        <p:spPr>
          <a:xfrm>
            <a:off x="537082" y="369598"/>
            <a:ext cx="3000000" cy="61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latin typeface="Pacifico"/>
                <a:ea typeface="Pacifico"/>
                <a:cs typeface="Pacifico"/>
                <a:sym typeface="Pacifico"/>
              </a:rPr>
              <a:t>Lead Generation</a:t>
            </a:r>
            <a:endParaRPr sz="2800">
              <a:latin typeface="Pacifico"/>
              <a:ea typeface="Pacifico"/>
              <a:cs typeface="Pacifico"/>
              <a:sym typeface="Pacifico"/>
            </a:endParaRPr>
          </a:p>
        </p:txBody>
      </p:sp>
      <p:pic>
        <p:nvPicPr>
          <p:cNvPr id="254" name="Google Shape;254;p35"/>
          <p:cNvPicPr preferRelativeResize="0"/>
          <p:nvPr/>
        </p:nvPicPr>
        <p:blipFill>
          <a:blip r:embed="rId3">
            <a:alphaModFix/>
          </a:blip>
          <a:stretch>
            <a:fillRect/>
          </a:stretch>
        </p:blipFill>
        <p:spPr>
          <a:xfrm>
            <a:off x="2890225" y="1306450"/>
            <a:ext cx="2128100" cy="1558675"/>
          </a:xfrm>
          <a:prstGeom prst="rect">
            <a:avLst/>
          </a:prstGeom>
          <a:noFill/>
          <a:ln>
            <a:noFill/>
          </a:ln>
        </p:spPr>
      </p:pic>
      <p:sp>
        <p:nvSpPr>
          <p:cNvPr id="255" name="Google Shape;255;p35"/>
          <p:cNvSpPr txBox="1"/>
          <p:nvPr/>
        </p:nvSpPr>
        <p:spPr>
          <a:xfrm>
            <a:off x="5708700" y="257100"/>
            <a:ext cx="3218100" cy="462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eorgia"/>
                <a:ea typeface="Georgia"/>
                <a:cs typeface="Georgia"/>
                <a:sym typeface="Georgia"/>
              </a:rPr>
              <a:t>In the world of digital marketing service, lead generation company can serve as your first step to get closer to the customer, based on the interest or inquiry of the products/services shown by them</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rPr lang="en">
                <a:latin typeface="Georgia"/>
                <a:ea typeface="Georgia"/>
                <a:cs typeface="Georgia"/>
                <a:sym typeface="Georgia"/>
              </a:rPr>
              <a:t>Leads generation, being the first step in bringing customers to the company, is why it is paid great attention. The team helps in generating leads for the company to get more customers and the CRM team will convert those leads into customers. The campaigns used for generating leads are conceptualised by our team who implements them to gain validated leads. The qualified leads are then delivered to the clients or their marketing/sales manager through emails.</a:t>
            </a:r>
            <a:endParaRPr>
              <a:latin typeface="Georgia"/>
              <a:ea typeface="Georgia"/>
              <a:cs typeface="Georgia"/>
              <a:sym typeface="Georgi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6"/>
          <p:cNvSpPr txBox="1"/>
          <p:nvPr/>
        </p:nvSpPr>
        <p:spPr>
          <a:xfrm flipH="1">
            <a:off x="914311" y="241430"/>
            <a:ext cx="3000000" cy="62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latin typeface="Comic Sans MS"/>
                <a:ea typeface="Comic Sans MS"/>
                <a:cs typeface="Comic Sans MS"/>
                <a:sym typeface="Comic Sans MS"/>
              </a:rPr>
              <a:t>Conclusion</a:t>
            </a:r>
            <a:endParaRPr sz="2900">
              <a:latin typeface="Comic Sans MS"/>
              <a:ea typeface="Comic Sans MS"/>
              <a:cs typeface="Comic Sans MS"/>
              <a:sym typeface="Comic Sans MS"/>
            </a:endParaRPr>
          </a:p>
        </p:txBody>
      </p:sp>
      <p:sp>
        <p:nvSpPr>
          <p:cNvPr id="261" name="Google Shape;261;p36"/>
          <p:cNvSpPr txBox="1"/>
          <p:nvPr/>
        </p:nvSpPr>
        <p:spPr>
          <a:xfrm>
            <a:off x="263329" y="868725"/>
            <a:ext cx="7915800" cy="2724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Parle Agro is one of the very few FMCG food companies in India whose entire gamut of products are having a USP of upholding the "Pink Health" of the consumer. However most of the modern trade consumers feel that this message is not clearly communicated by Parle Agro</a:t>
            </a:r>
            <a:endParaRPr/>
          </a:p>
          <a:p>
            <a:pPr indent="-317500" lvl="0" marL="457200" rtl="0" algn="l">
              <a:spcBef>
                <a:spcPts val="0"/>
              </a:spcBef>
              <a:spcAft>
                <a:spcPts val="0"/>
              </a:spcAft>
              <a:buSzPts val="1400"/>
              <a:buChar char="●"/>
            </a:pPr>
            <a:r>
              <a:rPr lang="en"/>
              <a:t>•A good number of modern trade consumers are brand conscious. Maximum of their purchases inside the store (FMCG in particular) are based on their brand recall value. During the project tenure, it was good to observe Parle Agro's recall value on a positive rank. But somewhere we are lacking in encashing the opportunity by not mentioning company logo on Hippo &amp; Hippo Round Round.</a:t>
            </a:r>
            <a:endParaRPr/>
          </a:p>
          <a:p>
            <a:pPr indent="-317500" lvl="0" marL="457200" rtl="0" algn="l">
              <a:spcBef>
                <a:spcPts val="0"/>
              </a:spcBef>
              <a:spcAft>
                <a:spcPts val="0"/>
              </a:spcAft>
              <a:buSzPts val="1400"/>
              <a:buChar char="●"/>
            </a:pPr>
            <a:r>
              <a:rPr lang="en"/>
              <a:t>Most of the modern trade stores have their own web-space where they offer the convenience of shopping from home or office. We can increase our presence on their web-space. Although this measure wont increase our revenues significantly, but it will</a:t>
            </a:r>
            <a:endParaRPr/>
          </a:p>
        </p:txBody>
      </p:sp>
      <p:pic>
        <p:nvPicPr>
          <p:cNvPr id="262" name="Google Shape;262;p36"/>
          <p:cNvPicPr preferRelativeResize="0"/>
          <p:nvPr/>
        </p:nvPicPr>
        <p:blipFill>
          <a:blip r:embed="rId3">
            <a:alphaModFix/>
          </a:blip>
          <a:stretch>
            <a:fillRect/>
          </a:stretch>
        </p:blipFill>
        <p:spPr>
          <a:xfrm>
            <a:off x="1796838" y="3961200"/>
            <a:ext cx="5550324" cy="1182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37"/>
          <p:cNvPicPr preferRelativeResize="0"/>
          <p:nvPr/>
        </p:nvPicPr>
        <p:blipFill>
          <a:blip r:embed="rId3">
            <a:alphaModFix/>
          </a:blip>
          <a:stretch>
            <a:fillRect/>
          </a:stretch>
        </p:blipFill>
        <p:spPr>
          <a:xfrm>
            <a:off x="1926288" y="219484"/>
            <a:ext cx="4419599" cy="3278875"/>
          </a:xfrm>
          <a:prstGeom prst="rect">
            <a:avLst/>
          </a:prstGeom>
          <a:noFill/>
          <a:ln>
            <a:noFill/>
          </a:ln>
        </p:spPr>
      </p:pic>
      <p:sp>
        <p:nvSpPr>
          <p:cNvPr id="268" name="Google Shape;268;p37"/>
          <p:cNvSpPr txBox="1"/>
          <p:nvPr/>
        </p:nvSpPr>
        <p:spPr>
          <a:xfrm>
            <a:off x="2321777" y="3770594"/>
            <a:ext cx="8669700" cy="120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600">
                <a:latin typeface="Pacifico"/>
                <a:ea typeface="Pacifico"/>
                <a:cs typeface="Pacifico"/>
                <a:sym typeface="Pacifico"/>
              </a:rPr>
              <a:t>Thank you</a:t>
            </a:r>
            <a:endParaRPr sz="6600">
              <a:latin typeface="Pacifico"/>
              <a:ea typeface="Pacifico"/>
              <a:cs typeface="Pacifico"/>
              <a:sym typeface="Pacific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nvSpPr>
        <p:spPr>
          <a:xfrm>
            <a:off x="0" y="2046357"/>
            <a:ext cx="91440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ld Standard TT"/>
              <a:ea typeface="Old Standard TT"/>
              <a:cs typeface="Old Standard TT"/>
              <a:sym typeface="Old Standard TT"/>
            </a:endParaRPr>
          </a:p>
        </p:txBody>
      </p:sp>
      <p:sp>
        <p:nvSpPr>
          <p:cNvPr id="79" name="Google Shape;79;p15"/>
          <p:cNvSpPr txBox="1"/>
          <p:nvPr/>
        </p:nvSpPr>
        <p:spPr>
          <a:xfrm flipH="1">
            <a:off x="821625" y="3041600"/>
            <a:ext cx="6425400" cy="704100"/>
          </a:xfrm>
          <a:prstGeom prst="rect">
            <a:avLst/>
          </a:prstGeom>
          <a:solidFill>
            <a:schemeClr val="lt1"/>
          </a:solidFill>
          <a:ln>
            <a:noFill/>
          </a:ln>
        </p:spPr>
        <p:txBody>
          <a:bodyPr anchorCtr="0" anchor="t" bIns="91425" lIns="91425" spcFirstLastPara="1" rIns="91425" wrap="square" tIns="91425">
            <a:spAutoFit/>
          </a:bodyPr>
          <a:lstStyle/>
          <a:p>
            <a:pPr indent="-336550" lvl="0" marL="457200" marR="0" rtl="0" algn="ctr">
              <a:lnSpc>
                <a:spcPct val="100000"/>
              </a:lnSpc>
              <a:spcBef>
                <a:spcPts val="0"/>
              </a:spcBef>
              <a:spcAft>
                <a:spcPts val="0"/>
              </a:spcAft>
              <a:buClr>
                <a:srgbClr val="000000"/>
              </a:buClr>
              <a:buSzPts val="1700"/>
              <a:buFont typeface="Old Standard TT"/>
              <a:buChar char="●"/>
            </a:pPr>
            <a:r>
              <a:rPr b="0" i="0" lang="en" sz="1700" u="none" cap="none" strike="noStrike">
                <a:solidFill>
                  <a:srgbClr val="000000"/>
                </a:solidFill>
                <a:latin typeface="Old Standard TT"/>
                <a:ea typeface="Old Standard TT"/>
                <a:cs typeface="Old Standard TT"/>
                <a:sym typeface="Old Standard TT"/>
              </a:rPr>
              <a:t>ᴘᴀʀʟᴇ ᴀɢʀᴏ ᴘʀɪᴠᴀᴛᴇ ʟɪᴍɪᴛᴇᴅ ɪꜱ ᴀɴ ɪɴᴅɪᴀɴ ᴄᴏᴍᴘᴀɴʏ ᴛʜᴀᴛ ᴏᴡɴꜱ ꜰʀᴏᴏᴛɪ, ᴀᴘᴘʏ, ʟᴍɴ, ʜɪᴘᴘᴏ ᴀɴᴅ ʙᴀɪʟʟᴇʏ ʙʀᴀɴᴅꜱ.</a:t>
            </a:r>
            <a:endParaRPr b="0" i="0" sz="1700" u="none" cap="none" strike="noStrike">
              <a:solidFill>
                <a:srgbClr val="000000"/>
              </a:solidFill>
              <a:latin typeface="Old Standard TT"/>
              <a:ea typeface="Old Standard TT"/>
              <a:cs typeface="Old Standard TT"/>
              <a:sym typeface="Old Standard TT"/>
            </a:endParaRPr>
          </a:p>
        </p:txBody>
      </p:sp>
      <p:sp>
        <p:nvSpPr>
          <p:cNvPr id="80" name="Google Shape;80;p15"/>
          <p:cNvSpPr txBox="1"/>
          <p:nvPr/>
        </p:nvSpPr>
        <p:spPr>
          <a:xfrm>
            <a:off x="821525" y="1699850"/>
            <a:ext cx="6727200" cy="74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 sz="3600" u="none" cap="none" strike="noStrike">
                <a:solidFill>
                  <a:srgbClr val="000000"/>
                </a:solidFill>
                <a:latin typeface="Impact"/>
                <a:ea typeface="Impact"/>
                <a:cs typeface="Impact"/>
                <a:sym typeface="Impact"/>
              </a:rPr>
              <a:t>ABOUT THE COMPANY</a:t>
            </a:r>
            <a:endParaRPr b="0" i="0" sz="3600" u="none" cap="none" strike="noStrike">
              <a:solidFill>
                <a:srgbClr val="000000"/>
              </a:solidFill>
              <a:latin typeface="Impact"/>
              <a:ea typeface="Impact"/>
              <a:cs typeface="Impact"/>
              <a:sym typeface="Impact"/>
            </a:endParaRPr>
          </a:p>
        </p:txBody>
      </p:sp>
      <p:pic>
        <p:nvPicPr>
          <p:cNvPr id="81" name="Google Shape;81;p15"/>
          <p:cNvPicPr preferRelativeResize="0"/>
          <p:nvPr/>
        </p:nvPicPr>
        <p:blipFill rotWithShape="1">
          <a:blip r:embed="rId3">
            <a:alphaModFix/>
          </a:blip>
          <a:srcRect b="0" l="0" r="0" t="0"/>
          <a:stretch/>
        </p:blipFill>
        <p:spPr>
          <a:xfrm>
            <a:off x="6790587" y="275621"/>
            <a:ext cx="1993625" cy="1993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nvSpPr>
        <p:spPr>
          <a:xfrm>
            <a:off x="207247" y="1328850"/>
            <a:ext cx="4863000" cy="1242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highlight>
                  <a:schemeClr val="dk1"/>
                </a:highlight>
                <a:latin typeface="Arial"/>
                <a:ea typeface="Arial"/>
                <a:cs typeface="Arial"/>
                <a:sym typeface="Arial"/>
              </a:rPr>
              <a:t>Parle Agro is an offshoot of Parle Products, which was founded in 1929 in British India. It was owned by the Chauhan family of Vile Parle, Mumbai. The original Parle company was split into three separate companies owned by the different factions of the original Chauhan family</a:t>
            </a:r>
            <a:endParaRPr b="0" i="0" sz="1400" u="none" cap="none" strike="noStrike">
              <a:solidFill>
                <a:schemeClr val="lt1"/>
              </a:solidFill>
              <a:highlight>
                <a:schemeClr val="dk1"/>
              </a:highlight>
              <a:latin typeface="Arial"/>
              <a:ea typeface="Arial"/>
              <a:cs typeface="Arial"/>
              <a:sym typeface="Arial"/>
            </a:endParaRPr>
          </a:p>
        </p:txBody>
      </p:sp>
      <p:sp>
        <p:nvSpPr>
          <p:cNvPr id="87" name="Google Shape;87;p16"/>
          <p:cNvSpPr txBox="1"/>
          <p:nvPr/>
        </p:nvSpPr>
        <p:spPr>
          <a:xfrm>
            <a:off x="1652396" y="2957042"/>
            <a:ext cx="5266500" cy="819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Arial"/>
              <a:buChar char="●"/>
            </a:pPr>
            <a:r>
              <a:rPr b="0" i="0" lang="en" sz="1400" u="none" cap="none" strike="noStrike">
                <a:solidFill>
                  <a:schemeClr val="lt1"/>
                </a:solidFill>
                <a:latin typeface="Arial"/>
                <a:ea typeface="Arial"/>
                <a:cs typeface="Arial"/>
                <a:sym typeface="Arial"/>
              </a:rPr>
              <a:t>Parle Products, led by Vijay, Sharad and Raj Chauhan (owner of the brands Parle-G, Melody, Mango Bite, Poppins, Kismi Toffee Bar, Monaco and Krack Jack</a:t>
            </a:r>
            <a:endParaRPr b="0" i="0" sz="1400" u="none" cap="none" strike="noStrike">
              <a:solidFill>
                <a:schemeClr val="lt1"/>
              </a:solidFill>
              <a:latin typeface="Arial"/>
              <a:ea typeface="Arial"/>
              <a:cs typeface="Arial"/>
              <a:sym typeface="Arial"/>
            </a:endParaRPr>
          </a:p>
        </p:txBody>
      </p:sp>
      <p:sp>
        <p:nvSpPr>
          <p:cNvPr id="88" name="Google Shape;88;p16"/>
          <p:cNvSpPr txBox="1"/>
          <p:nvPr/>
        </p:nvSpPr>
        <p:spPr>
          <a:xfrm>
            <a:off x="1969435" y="3776650"/>
            <a:ext cx="5755200" cy="608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Arial"/>
              <a:buChar char="●"/>
            </a:pPr>
            <a:r>
              <a:rPr b="0" i="0" lang="en" sz="1400" u="none" cap="none" strike="noStrike">
                <a:solidFill>
                  <a:schemeClr val="lt1"/>
                </a:solidFill>
                <a:latin typeface="Arial"/>
                <a:ea typeface="Arial"/>
                <a:cs typeface="Arial"/>
                <a:sym typeface="Arial"/>
              </a:rPr>
              <a:t>Parle Agro, led by Prakash Chauhan and his daughters (owner of the brands such as Frooti and Appy Fizz)</a:t>
            </a:r>
            <a:endParaRPr b="0" i="0" sz="1400" u="none" cap="none" strike="noStrike">
              <a:solidFill>
                <a:schemeClr val="lt1"/>
              </a:solidFill>
              <a:latin typeface="Arial"/>
              <a:ea typeface="Arial"/>
              <a:cs typeface="Arial"/>
              <a:sym typeface="Arial"/>
            </a:endParaRPr>
          </a:p>
        </p:txBody>
      </p:sp>
      <p:sp>
        <p:nvSpPr>
          <p:cNvPr id="89" name="Google Shape;89;p16"/>
          <p:cNvSpPr txBox="1"/>
          <p:nvPr/>
        </p:nvSpPr>
        <p:spPr>
          <a:xfrm>
            <a:off x="0" y="0"/>
            <a:ext cx="4043700" cy="98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200"/>
              <a:buFont typeface="Arial"/>
              <a:buNone/>
            </a:pPr>
            <a:r>
              <a:rPr b="0" i="0" lang="en" sz="5200" u="none" cap="none" strike="noStrike">
                <a:solidFill>
                  <a:schemeClr val="lt1"/>
                </a:solidFill>
                <a:latin typeface="Arial"/>
                <a:ea typeface="Arial"/>
                <a:cs typeface="Arial"/>
                <a:sym typeface="Arial"/>
              </a:rPr>
              <a:t>History</a:t>
            </a:r>
            <a:endParaRPr b="0" i="0" sz="5200" u="none" cap="none" strike="noStrike">
              <a:solidFill>
                <a:schemeClr val="lt1"/>
              </a:solidFill>
              <a:latin typeface="Arial"/>
              <a:ea typeface="Arial"/>
              <a:cs typeface="Arial"/>
              <a:sym typeface="Arial"/>
            </a:endParaRPr>
          </a:p>
        </p:txBody>
      </p:sp>
      <p:sp>
        <p:nvSpPr>
          <p:cNvPr id="90" name="Google Shape;90;p16"/>
          <p:cNvSpPr txBox="1"/>
          <p:nvPr/>
        </p:nvSpPr>
        <p:spPr>
          <a:xfrm flipH="1" rot="2091">
            <a:off x="2312700" y="4385950"/>
            <a:ext cx="3945901" cy="3963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Arial"/>
              <a:buChar char="●"/>
            </a:pPr>
            <a:r>
              <a:rPr b="0" i="0" lang="en" sz="1400" u="none" cap="none" strike="noStrike">
                <a:solidFill>
                  <a:schemeClr val="lt1"/>
                </a:solidFill>
                <a:latin typeface="Arial"/>
                <a:ea typeface="Arial"/>
                <a:cs typeface="Arial"/>
                <a:sym typeface="Arial"/>
              </a:rPr>
              <a:t>Parle Bisleri, led by Ramesh Chauhan</a:t>
            </a:r>
            <a:endParaRPr b="0" i="0" sz="1400" u="none" cap="none" strike="noStrike">
              <a:solidFill>
                <a:schemeClr val="lt1"/>
              </a:solidFill>
              <a:latin typeface="Arial"/>
              <a:ea typeface="Arial"/>
              <a:cs typeface="Arial"/>
              <a:sym typeface="Arial"/>
            </a:endParaRPr>
          </a:p>
        </p:txBody>
      </p:sp>
      <p:pic>
        <p:nvPicPr>
          <p:cNvPr id="91" name="Google Shape;91;p16"/>
          <p:cNvPicPr preferRelativeResize="0"/>
          <p:nvPr/>
        </p:nvPicPr>
        <p:blipFill rotWithShape="1">
          <a:blip r:embed="rId3">
            <a:alphaModFix/>
          </a:blip>
          <a:srcRect b="0" l="0" r="0" t="0"/>
          <a:stretch/>
        </p:blipFill>
        <p:spPr>
          <a:xfrm>
            <a:off x="6602293" y="375200"/>
            <a:ext cx="1904906" cy="219654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nvSpPr>
        <p:spPr>
          <a:xfrm>
            <a:off x="360200" y="506290"/>
            <a:ext cx="4978800" cy="608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Arial"/>
              <a:buChar char="●"/>
            </a:pPr>
            <a:r>
              <a:rPr b="0" i="0" lang="en" sz="1400" u="none" cap="none" strike="noStrike">
                <a:solidFill>
                  <a:schemeClr val="lt1"/>
                </a:solidFill>
                <a:latin typeface="Arial"/>
                <a:ea typeface="Arial"/>
                <a:cs typeface="Arial"/>
                <a:sym typeface="Arial"/>
              </a:rPr>
              <a:t>All three companies continue to use the family trademark name "Parle".</a:t>
            </a:r>
            <a:endParaRPr b="0" i="0" sz="1400" u="none" cap="none" strike="noStrike">
              <a:solidFill>
                <a:schemeClr val="lt1"/>
              </a:solidFill>
              <a:latin typeface="Arial"/>
              <a:ea typeface="Arial"/>
              <a:cs typeface="Arial"/>
              <a:sym typeface="Arial"/>
            </a:endParaRPr>
          </a:p>
        </p:txBody>
      </p:sp>
      <p:sp>
        <p:nvSpPr>
          <p:cNvPr id="97" name="Google Shape;97;p17"/>
          <p:cNvSpPr txBox="1"/>
          <p:nvPr/>
        </p:nvSpPr>
        <p:spPr>
          <a:xfrm>
            <a:off x="360200" y="1507593"/>
            <a:ext cx="4978800" cy="14547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Arial"/>
              <a:buChar char="●"/>
            </a:pPr>
            <a:r>
              <a:rPr b="0" i="0" lang="en" sz="1400" u="none" cap="none" strike="noStrike">
                <a:solidFill>
                  <a:schemeClr val="lt1"/>
                </a:solidFill>
                <a:latin typeface="Arial"/>
                <a:ea typeface="Arial"/>
                <a:cs typeface="Arial"/>
                <a:sym typeface="Arial"/>
              </a:rPr>
              <a:t>Parle Agro commenced operations in 1984. It started with beverages, and later diversified into bottled water (1993), plastic packaging (1996) and confectionery (2007). Frooti, the first product rolled out of Parle Agro in 1985, became the largest selling mango drink in India</a:t>
            </a:r>
            <a:endParaRPr b="0" i="0" sz="1400" u="none" cap="none" strike="noStrike">
              <a:solidFill>
                <a:schemeClr val="lt1"/>
              </a:solidFill>
              <a:latin typeface="Arial"/>
              <a:ea typeface="Arial"/>
              <a:cs typeface="Arial"/>
              <a:sym typeface="Arial"/>
            </a:endParaRPr>
          </a:p>
        </p:txBody>
      </p:sp>
      <p:sp>
        <p:nvSpPr>
          <p:cNvPr id="98" name="Google Shape;98;p17"/>
          <p:cNvSpPr txBox="1"/>
          <p:nvPr/>
        </p:nvSpPr>
        <p:spPr>
          <a:xfrm>
            <a:off x="360193" y="2962306"/>
            <a:ext cx="7349100" cy="23010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Arial"/>
              <a:buChar char="●"/>
            </a:pPr>
            <a:r>
              <a:rPr b="0" i="0" lang="en" sz="1400" u="none" cap="none" strike="noStrike">
                <a:solidFill>
                  <a:schemeClr val="lt1"/>
                </a:solidFill>
                <a:latin typeface="Arial"/>
                <a:ea typeface="Arial"/>
                <a:cs typeface="Arial"/>
                <a:sym typeface="Arial"/>
              </a:rPr>
              <a:t>The original Parle group was amicably segregated into three non-competing businesses. But a dispute over the use of "Parle" brand arose, when Parle Agro diversified into the confectionery business, thus becoming a competitor to Parle Products. In February 2008, Parle Products sued Parle Agro for using the brand Parle for competing confectionery products. Later, Parle Agro launched its confectionery products under a new design which did not include the Parle brand name.[4] In 2009, the Bombay High Court ruled that Parle Agro can sell its confectionery brands under the brand name Parle or Parle Confi on condition that it clearly specifies that its products belong to a separate company, which has no relationship with Parle Products.[5]</a:t>
            </a:r>
            <a:endParaRPr b="0" i="0" sz="1400" u="none" cap="none" strike="noStrike">
              <a:solidFill>
                <a:schemeClr val="lt1"/>
              </a:solidFill>
              <a:latin typeface="Arial"/>
              <a:ea typeface="Arial"/>
              <a:cs typeface="Arial"/>
              <a:sym typeface="Arial"/>
            </a:endParaRPr>
          </a:p>
        </p:txBody>
      </p:sp>
      <p:pic>
        <p:nvPicPr>
          <p:cNvPr id="99" name="Google Shape;99;p17"/>
          <p:cNvPicPr preferRelativeResize="0"/>
          <p:nvPr/>
        </p:nvPicPr>
        <p:blipFill rotWithShape="1">
          <a:blip r:embed="rId3">
            <a:alphaModFix/>
          </a:blip>
          <a:srcRect b="0" l="0" r="0" t="0"/>
          <a:stretch/>
        </p:blipFill>
        <p:spPr>
          <a:xfrm>
            <a:off x="6468875" y="202900"/>
            <a:ext cx="2003725" cy="23009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nvSpPr>
        <p:spPr>
          <a:xfrm>
            <a:off x="329225" y="2155150"/>
            <a:ext cx="3308700" cy="1396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000000"/>
                </a:solidFill>
                <a:latin typeface="Comic Sans MS"/>
                <a:ea typeface="Comic Sans MS"/>
                <a:cs typeface="Comic Sans MS"/>
                <a:sym typeface="Comic Sans MS"/>
              </a:rPr>
              <a:t>making Parle Agro, the No. 1 beverage company in</a:t>
            </a:r>
            <a:endParaRPr b="0" i="0" sz="2600" u="none" cap="none" strike="noStrike">
              <a:solidFill>
                <a:srgbClr val="000000"/>
              </a:solidFill>
              <a:latin typeface="Comic Sans MS"/>
              <a:ea typeface="Comic Sans MS"/>
              <a:cs typeface="Comic Sans MS"/>
              <a:sym typeface="Comic Sans MS"/>
            </a:endParaRPr>
          </a:p>
        </p:txBody>
      </p:sp>
      <p:sp>
        <p:nvSpPr>
          <p:cNvPr id="105" name="Google Shape;105;p18"/>
          <p:cNvSpPr txBox="1"/>
          <p:nvPr/>
        </p:nvSpPr>
        <p:spPr>
          <a:xfrm>
            <a:off x="329225" y="724200"/>
            <a:ext cx="33087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 sz="4000" u="none" cap="none" strike="noStrike">
                <a:solidFill>
                  <a:srgbClr val="000000"/>
                </a:solidFill>
                <a:latin typeface="Impact"/>
                <a:ea typeface="Impact"/>
                <a:cs typeface="Impact"/>
                <a:sym typeface="Impact"/>
              </a:rPr>
              <a:t>VISION</a:t>
            </a:r>
            <a:endParaRPr b="0" i="0" sz="4000" u="none" cap="none" strike="noStrike">
              <a:solidFill>
                <a:srgbClr val="000000"/>
              </a:solidFill>
              <a:latin typeface="Impact"/>
              <a:ea typeface="Impact"/>
              <a:cs typeface="Impact"/>
              <a:sym typeface="Impact"/>
            </a:endParaRPr>
          </a:p>
        </p:txBody>
      </p:sp>
      <p:sp>
        <p:nvSpPr>
          <p:cNvPr id="106" name="Google Shape;106;p18"/>
          <p:cNvSpPr txBox="1"/>
          <p:nvPr/>
        </p:nvSpPr>
        <p:spPr>
          <a:xfrm>
            <a:off x="0" y="0"/>
            <a:ext cx="30000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To be the leaders in our business</a:t>
            </a:r>
            <a:endParaRPr b="0" i="0" sz="1400" u="none" cap="none" strike="noStrike">
              <a:solidFill>
                <a:schemeClr val="lt1"/>
              </a:solidFill>
              <a:latin typeface="Arial"/>
              <a:ea typeface="Arial"/>
              <a:cs typeface="Arial"/>
              <a:sym typeface="Arial"/>
            </a:endParaRPr>
          </a:p>
        </p:txBody>
      </p:sp>
      <p:sp>
        <p:nvSpPr>
          <p:cNvPr id="107" name="Google Shape;107;p18"/>
          <p:cNvSpPr txBox="1"/>
          <p:nvPr/>
        </p:nvSpPr>
        <p:spPr>
          <a:xfrm flipH="1">
            <a:off x="5131475" y="1976675"/>
            <a:ext cx="3579600" cy="9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chemeClr val="lt1"/>
                </a:solidFill>
                <a:latin typeface="Comic Sans MS"/>
                <a:ea typeface="Comic Sans MS"/>
                <a:cs typeface="Comic Sans MS"/>
                <a:sym typeface="Comic Sans MS"/>
              </a:rPr>
              <a:t>To be the leaders in our business</a:t>
            </a:r>
            <a:endParaRPr b="0" i="0" sz="2600" u="none" cap="none" strike="noStrike">
              <a:solidFill>
                <a:schemeClr val="lt1"/>
              </a:solidFill>
              <a:latin typeface="Comic Sans MS"/>
              <a:ea typeface="Comic Sans MS"/>
              <a:cs typeface="Comic Sans MS"/>
              <a:sym typeface="Comic Sans MS"/>
            </a:endParaRPr>
          </a:p>
        </p:txBody>
      </p:sp>
      <p:sp>
        <p:nvSpPr>
          <p:cNvPr id="108" name="Google Shape;108;p18"/>
          <p:cNvSpPr txBox="1"/>
          <p:nvPr/>
        </p:nvSpPr>
        <p:spPr>
          <a:xfrm>
            <a:off x="0" y="0"/>
            <a:ext cx="30000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mission</a:t>
            </a:r>
            <a:endParaRPr b="0" i="0" sz="1400" u="none" cap="none" strike="noStrike">
              <a:solidFill>
                <a:schemeClr val="lt1"/>
              </a:solidFill>
              <a:latin typeface="Arial"/>
              <a:ea typeface="Arial"/>
              <a:cs typeface="Arial"/>
              <a:sym typeface="Arial"/>
            </a:endParaRPr>
          </a:p>
        </p:txBody>
      </p:sp>
      <p:sp>
        <p:nvSpPr>
          <p:cNvPr id="109" name="Google Shape;109;p18"/>
          <p:cNvSpPr txBox="1"/>
          <p:nvPr/>
        </p:nvSpPr>
        <p:spPr>
          <a:xfrm>
            <a:off x="4572000" y="396300"/>
            <a:ext cx="3000000" cy="67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FF0000"/>
                </a:solidFill>
                <a:latin typeface="Impact"/>
                <a:ea typeface="Impact"/>
                <a:cs typeface="Impact"/>
                <a:sym typeface="Impact"/>
              </a:rPr>
              <a:t>MISSION</a:t>
            </a:r>
            <a:endParaRPr b="0" i="0" sz="3200" u="none" cap="none" strike="noStrike">
              <a:solidFill>
                <a:srgbClr val="FF0000"/>
              </a:solidFill>
              <a:latin typeface="Impact"/>
              <a:ea typeface="Impact"/>
              <a:cs typeface="Impact"/>
              <a:sym typeface="Impac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nvSpPr>
        <p:spPr>
          <a:xfrm>
            <a:off x="545237" y="663650"/>
            <a:ext cx="4572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Impact"/>
                <a:ea typeface="Impact"/>
                <a:cs typeface="Impact"/>
                <a:sym typeface="Impact"/>
              </a:rPr>
              <a:t>Core Value, CSR, Vision, Mission...</a:t>
            </a:r>
            <a:endParaRPr sz="2000">
              <a:latin typeface="Impact"/>
              <a:ea typeface="Impact"/>
              <a:cs typeface="Impact"/>
              <a:sym typeface="Impact"/>
            </a:endParaRPr>
          </a:p>
        </p:txBody>
      </p:sp>
      <p:sp>
        <p:nvSpPr>
          <p:cNvPr id="115" name="Google Shape;115;p19"/>
          <p:cNvSpPr txBox="1"/>
          <p:nvPr/>
        </p:nvSpPr>
        <p:spPr>
          <a:xfrm>
            <a:off x="545225" y="1421250"/>
            <a:ext cx="4792800" cy="2301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Marketing philosophy that reflects the needs of the Indian masses with value-for-money positioning</a:t>
            </a:r>
            <a:endParaRPr/>
          </a:p>
          <a:p>
            <a:pPr indent="-317500" lvl="0" marL="457200" rtl="0" algn="l">
              <a:spcBef>
                <a:spcPts val="0"/>
              </a:spcBef>
              <a:spcAft>
                <a:spcPts val="0"/>
              </a:spcAft>
              <a:buSzPts val="1400"/>
              <a:buChar char="●"/>
            </a:pPr>
            <a:r>
              <a:rPr lang="en"/>
              <a:t>Parle Saraswati Vandana, one of its initiatives gives the children an opportunity to exhibit their creative skills and develop their personalities.</a:t>
            </a:r>
            <a:endParaRPr/>
          </a:p>
          <a:p>
            <a:pPr indent="-317500" lvl="0" marL="457200" rtl="0" algn="l">
              <a:spcBef>
                <a:spcPts val="0"/>
              </a:spcBef>
              <a:spcAft>
                <a:spcPts val="0"/>
              </a:spcAft>
              <a:buSzPts val="1400"/>
              <a:buChar char="●"/>
            </a:pPr>
            <a:r>
              <a:rPr lang="en"/>
              <a:t>Vision: To be the leaders in their business domain.</a:t>
            </a:r>
            <a:endParaRPr/>
          </a:p>
          <a:p>
            <a:pPr indent="-317500" lvl="0" marL="457200" rtl="0" algn="l">
              <a:spcBef>
                <a:spcPts val="0"/>
              </a:spcBef>
              <a:spcAft>
                <a:spcPts val="0"/>
              </a:spcAft>
              <a:buSzPts val="1400"/>
              <a:buChar char="●"/>
            </a:pPr>
            <a:r>
              <a:rPr lang="en"/>
              <a:t>Mission Maintaining high quality, introducing new and innovative products, reaching every part of India, remaining customer-centric, constantly upgrading our knowledge and skills</a:t>
            </a:r>
            <a:endParaRPr/>
          </a:p>
        </p:txBody>
      </p:sp>
      <p:pic>
        <p:nvPicPr>
          <p:cNvPr id="116" name="Google Shape;116;p19"/>
          <p:cNvPicPr preferRelativeResize="0"/>
          <p:nvPr/>
        </p:nvPicPr>
        <p:blipFill>
          <a:blip r:embed="rId3">
            <a:alphaModFix/>
          </a:blip>
          <a:stretch>
            <a:fillRect/>
          </a:stretch>
        </p:blipFill>
        <p:spPr>
          <a:xfrm>
            <a:off x="5338025" y="1588675"/>
            <a:ext cx="3501175" cy="196615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nvSpPr>
        <p:spPr>
          <a:xfrm>
            <a:off x="207788" y="518023"/>
            <a:ext cx="3605100" cy="694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300"/>
              <a:buFont typeface="Arial"/>
              <a:buNone/>
            </a:pPr>
            <a:r>
              <a:rPr b="0" i="0" lang="en" sz="3300" u="none" cap="none" strike="noStrike">
                <a:solidFill>
                  <a:srgbClr val="000000"/>
                </a:solidFill>
                <a:latin typeface="Impact"/>
                <a:ea typeface="Impact"/>
                <a:cs typeface="Impact"/>
                <a:sym typeface="Impact"/>
              </a:rPr>
              <a:t>Our Values</a:t>
            </a:r>
            <a:endParaRPr b="0" i="0" sz="3300" u="none" cap="none" strike="noStrike">
              <a:solidFill>
                <a:srgbClr val="000000"/>
              </a:solidFill>
              <a:latin typeface="Impact"/>
              <a:ea typeface="Impact"/>
              <a:cs typeface="Impact"/>
              <a:sym typeface="Impact"/>
            </a:endParaRPr>
          </a:p>
        </p:txBody>
      </p:sp>
      <p:sp>
        <p:nvSpPr>
          <p:cNvPr id="122" name="Google Shape;122;p20"/>
          <p:cNvSpPr txBox="1"/>
          <p:nvPr/>
        </p:nvSpPr>
        <p:spPr>
          <a:xfrm>
            <a:off x="207800" y="1501150"/>
            <a:ext cx="3000000" cy="4926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rgbClr val="000000"/>
              </a:buClr>
              <a:buSzPts val="2000"/>
              <a:buFont typeface="Lobster"/>
              <a:buChar char="●"/>
            </a:pPr>
            <a:r>
              <a:rPr b="0" i="0" lang="en" sz="2000" u="none" cap="none" strike="noStrike">
                <a:solidFill>
                  <a:srgbClr val="000000"/>
                </a:solidFill>
                <a:latin typeface="Lobster"/>
                <a:ea typeface="Lobster"/>
                <a:cs typeface="Lobster"/>
                <a:sym typeface="Lobster"/>
              </a:rPr>
              <a:t>Innovation.</a:t>
            </a:r>
            <a:endParaRPr b="0" i="0" sz="2000" u="none" cap="none" strike="noStrike">
              <a:solidFill>
                <a:srgbClr val="000000"/>
              </a:solidFill>
              <a:latin typeface="Lobster"/>
              <a:ea typeface="Lobster"/>
              <a:cs typeface="Lobster"/>
              <a:sym typeface="Lobster"/>
            </a:endParaRPr>
          </a:p>
        </p:txBody>
      </p:sp>
      <p:sp>
        <p:nvSpPr>
          <p:cNvPr id="123" name="Google Shape;123;p20"/>
          <p:cNvSpPr txBox="1"/>
          <p:nvPr/>
        </p:nvSpPr>
        <p:spPr>
          <a:xfrm flipH="1">
            <a:off x="207472" y="1961651"/>
            <a:ext cx="2036100" cy="60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There’s always room to innovate.</a:t>
            </a:r>
            <a:endParaRPr b="0" i="0" sz="1400" u="none" cap="none" strike="noStrike">
              <a:solidFill>
                <a:srgbClr val="000000"/>
              </a:solidFill>
              <a:latin typeface="Arial"/>
              <a:ea typeface="Arial"/>
              <a:cs typeface="Arial"/>
              <a:sym typeface="Arial"/>
            </a:endParaRPr>
          </a:p>
        </p:txBody>
      </p:sp>
      <p:sp>
        <p:nvSpPr>
          <p:cNvPr id="124" name="Google Shape;124;p20"/>
          <p:cNvSpPr txBox="1"/>
          <p:nvPr/>
        </p:nvSpPr>
        <p:spPr>
          <a:xfrm flipH="1" rot="-2128">
            <a:off x="207800" y="2833076"/>
            <a:ext cx="2423100" cy="511800"/>
          </a:xfrm>
          <a:prstGeom prst="rect">
            <a:avLst/>
          </a:prstGeom>
          <a:noFill/>
          <a:ln>
            <a:noFill/>
          </a:ln>
        </p:spPr>
        <p:txBody>
          <a:bodyPr anchorCtr="0" anchor="t" bIns="91425" lIns="91425" spcFirstLastPara="1" rIns="91425" wrap="square" tIns="91425">
            <a:spAutoFit/>
          </a:bodyPr>
          <a:lstStyle/>
          <a:p>
            <a:pPr indent="-361950" lvl="0" marL="457200" marR="0" rtl="0" algn="l">
              <a:lnSpc>
                <a:spcPct val="100000"/>
              </a:lnSpc>
              <a:spcBef>
                <a:spcPts val="0"/>
              </a:spcBef>
              <a:spcAft>
                <a:spcPts val="0"/>
              </a:spcAft>
              <a:buClr>
                <a:srgbClr val="000000"/>
              </a:buClr>
              <a:buSzPts val="2100"/>
              <a:buFont typeface="Lobster"/>
              <a:buChar char="●"/>
            </a:pPr>
            <a:r>
              <a:rPr b="0" i="0" lang="en" sz="2100" u="none" cap="none" strike="noStrike">
                <a:solidFill>
                  <a:srgbClr val="000000"/>
                </a:solidFill>
                <a:latin typeface="Lobster"/>
                <a:ea typeface="Lobster"/>
                <a:cs typeface="Lobster"/>
                <a:sym typeface="Lobster"/>
              </a:rPr>
              <a:t>Integrity</a:t>
            </a:r>
            <a:endParaRPr b="0" i="0" sz="2100" u="none" cap="none" strike="noStrike">
              <a:solidFill>
                <a:srgbClr val="000000"/>
              </a:solidFill>
              <a:latin typeface="Lobster"/>
              <a:ea typeface="Lobster"/>
              <a:cs typeface="Lobster"/>
              <a:sym typeface="Lobster"/>
            </a:endParaRPr>
          </a:p>
        </p:txBody>
      </p:sp>
      <p:sp>
        <p:nvSpPr>
          <p:cNvPr id="125" name="Google Shape;125;p20"/>
          <p:cNvSpPr txBox="1"/>
          <p:nvPr/>
        </p:nvSpPr>
        <p:spPr>
          <a:xfrm flipH="1" rot="-2734">
            <a:off x="491324" y="3351249"/>
            <a:ext cx="3395101"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Integrity connotes soundness.</a:t>
            </a:r>
            <a:endParaRPr b="0" i="0" sz="1400" u="none" cap="none" strike="noStrike">
              <a:solidFill>
                <a:srgbClr val="000000"/>
              </a:solidFill>
              <a:latin typeface="Arial"/>
              <a:ea typeface="Arial"/>
              <a:cs typeface="Arial"/>
              <a:sym typeface="Arial"/>
            </a:endParaRPr>
          </a:p>
        </p:txBody>
      </p:sp>
      <p:sp>
        <p:nvSpPr>
          <p:cNvPr id="126" name="Google Shape;126;p20"/>
          <p:cNvSpPr txBox="1"/>
          <p:nvPr/>
        </p:nvSpPr>
        <p:spPr>
          <a:xfrm>
            <a:off x="5327225" y="1486750"/>
            <a:ext cx="3000000" cy="521400"/>
          </a:xfrm>
          <a:prstGeom prst="rect">
            <a:avLst/>
          </a:prstGeom>
          <a:noFill/>
          <a:ln>
            <a:noFill/>
          </a:ln>
        </p:spPr>
        <p:txBody>
          <a:bodyPr anchorCtr="0" anchor="t" bIns="91425" lIns="91425" spcFirstLastPara="1" rIns="91425" wrap="square" tIns="91425">
            <a:spAutoFit/>
          </a:bodyPr>
          <a:lstStyle/>
          <a:p>
            <a:pPr indent="-368300" lvl="0" marL="457200" marR="0" rtl="0" algn="l">
              <a:lnSpc>
                <a:spcPct val="100000"/>
              </a:lnSpc>
              <a:spcBef>
                <a:spcPts val="0"/>
              </a:spcBef>
              <a:spcAft>
                <a:spcPts val="0"/>
              </a:spcAft>
              <a:buClr>
                <a:srgbClr val="000000"/>
              </a:buClr>
              <a:buSzPts val="2200"/>
              <a:buFont typeface="Lobster"/>
              <a:buChar char="●"/>
            </a:pPr>
            <a:r>
              <a:rPr b="0" i="0" lang="en" sz="2200" u="none" cap="none" strike="noStrike">
                <a:solidFill>
                  <a:srgbClr val="000000"/>
                </a:solidFill>
                <a:latin typeface="Lobster"/>
                <a:ea typeface="Lobster"/>
                <a:cs typeface="Lobster"/>
                <a:sym typeface="Lobster"/>
              </a:rPr>
              <a:t>Trust</a:t>
            </a:r>
            <a:endParaRPr b="0" i="0" sz="2200" u="none" cap="none" strike="noStrike">
              <a:solidFill>
                <a:srgbClr val="000000"/>
              </a:solidFill>
              <a:latin typeface="Lobster"/>
              <a:ea typeface="Lobster"/>
              <a:cs typeface="Lobster"/>
              <a:sym typeface="Lobster"/>
            </a:endParaRPr>
          </a:p>
        </p:txBody>
      </p:sp>
      <p:sp>
        <p:nvSpPr>
          <p:cNvPr id="127" name="Google Shape;127;p20"/>
          <p:cNvSpPr txBox="1"/>
          <p:nvPr/>
        </p:nvSpPr>
        <p:spPr>
          <a:xfrm>
            <a:off x="5556631" y="2029000"/>
            <a:ext cx="3395100" cy="47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Arial"/>
                <a:ea typeface="Arial"/>
                <a:cs typeface="Arial"/>
                <a:sym typeface="Arial"/>
              </a:rPr>
              <a:t>Build it, retain it.</a:t>
            </a:r>
            <a:endParaRPr b="0" i="0" sz="1900" u="none" cap="none" strike="noStrike">
              <a:solidFill>
                <a:srgbClr val="000000"/>
              </a:solidFill>
              <a:latin typeface="Arial"/>
              <a:ea typeface="Arial"/>
              <a:cs typeface="Arial"/>
              <a:sym typeface="Arial"/>
            </a:endParaRPr>
          </a:p>
        </p:txBody>
      </p:sp>
      <p:sp>
        <p:nvSpPr>
          <p:cNvPr id="128" name="Google Shape;128;p20"/>
          <p:cNvSpPr txBox="1"/>
          <p:nvPr/>
        </p:nvSpPr>
        <p:spPr>
          <a:xfrm>
            <a:off x="5327225" y="2523262"/>
            <a:ext cx="3000000" cy="473400"/>
          </a:xfrm>
          <a:prstGeom prst="rect">
            <a:avLst/>
          </a:prstGeom>
          <a:noFill/>
          <a:ln>
            <a:noFill/>
          </a:ln>
        </p:spPr>
        <p:txBody>
          <a:bodyPr anchorCtr="0" anchor="t" bIns="91425" lIns="91425" spcFirstLastPara="1" rIns="91425" wrap="square" tIns="91425">
            <a:spAutoFit/>
          </a:bodyPr>
          <a:lstStyle/>
          <a:p>
            <a:pPr indent="-349250" lvl="0" marL="457200" marR="0" rtl="0" algn="l">
              <a:lnSpc>
                <a:spcPct val="100000"/>
              </a:lnSpc>
              <a:spcBef>
                <a:spcPts val="0"/>
              </a:spcBef>
              <a:spcAft>
                <a:spcPts val="0"/>
              </a:spcAft>
              <a:buClr>
                <a:srgbClr val="000000"/>
              </a:buClr>
              <a:buSzPts val="1900"/>
              <a:buFont typeface="Lobster"/>
              <a:buChar char="●"/>
            </a:pPr>
            <a:r>
              <a:rPr b="0" i="0" lang="en" sz="1900" u="none" cap="none" strike="noStrike">
                <a:solidFill>
                  <a:srgbClr val="000000"/>
                </a:solidFill>
                <a:latin typeface="Lobster"/>
                <a:ea typeface="Lobster"/>
                <a:cs typeface="Lobster"/>
                <a:sym typeface="Lobster"/>
              </a:rPr>
              <a:t>Commitment.</a:t>
            </a:r>
            <a:endParaRPr b="0" i="0" sz="1900" u="none" cap="none" strike="noStrike">
              <a:solidFill>
                <a:srgbClr val="000000"/>
              </a:solidFill>
              <a:latin typeface="Lobster"/>
              <a:ea typeface="Lobster"/>
              <a:cs typeface="Lobster"/>
              <a:sym typeface="Lobster"/>
            </a:endParaRPr>
          </a:p>
        </p:txBody>
      </p:sp>
      <p:sp>
        <p:nvSpPr>
          <p:cNvPr id="129" name="Google Shape;129;p20"/>
          <p:cNvSpPr txBox="1"/>
          <p:nvPr/>
        </p:nvSpPr>
        <p:spPr>
          <a:xfrm>
            <a:off x="5754175" y="2955724"/>
            <a:ext cx="3000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Commit with conviction.</a:t>
            </a:r>
            <a:endParaRPr b="0" i="0" sz="1500" u="none" cap="none" strike="noStrike">
              <a:solidFill>
                <a:srgbClr val="000000"/>
              </a:solidFill>
              <a:latin typeface="Arial"/>
              <a:ea typeface="Arial"/>
              <a:cs typeface="Arial"/>
              <a:sym typeface="Arial"/>
            </a:endParaRPr>
          </a:p>
        </p:txBody>
      </p:sp>
      <p:sp>
        <p:nvSpPr>
          <p:cNvPr id="130" name="Google Shape;130;p20"/>
          <p:cNvSpPr txBox="1"/>
          <p:nvPr/>
        </p:nvSpPr>
        <p:spPr>
          <a:xfrm>
            <a:off x="5327225" y="3511756"/>
            <a:ext cx="6179400" cy="521400"/>
          </a:xfrm>
          <a:prstGeom prst="rect">
            <a:avLst/>
          </a:prstGeom>
          <a:noFill/>
          <a:ln>
            <a:noFill/>
          </a:ln>
        </p:spPr>
        <p:txBody>
          <a:bodyPr anchorCtr="0" anchor="t" bIns="91425" lIns="91425" spcFirstLastPara="1" rIns="91425" wrap="square" tIns="91425">
            <a:spAutoFit/>
          </a:bodyPr>
          <a:lstStyle/>
          <a:p>
            <a:pPr indent="-368300" lvl="0" marL="457200" marR="0" rtl="0" algn="l">
              <a:lnSpc>
                <a:spcPct val="100000"/>
              </a:lnSpc>
              <a:spcBef>
                <a:spcPts val="0"/>
              </a:spcBef>
              <a:spcAft>
                <a:spcPts val="0"/>
              </a:spcAft>
              <a:buClr>
                <a:srgbClr val="000000"/>
              </a:buClr>
              <a:buSzPts val="2200"/>
              <a:buFont typeface="Lobster"/>
              <a:buChar char="●"/>
            </a:pPr>
            <a:r>
              <a:rPr b="0" i="0" lang="en" sz="2200" u="none" cap="none" strike="noStrike">
                <a:solidFill>
                  <a:srgbClr val="000000"/>
                </a:solidFill>
                <a:latin typeface="Lobster"/>
                <a:ea typeface="Lobster"/>
                <a:cs typeface="Lobster"/>
                <a:sym typeface="Lobster"/>
              </a:rPr>
              <a:t>Dynamic</a:t>
            </a:r>
            <a:endParaRPr b="0" i="0" sz="2200" u="none" cap="none" strike="noStrike">
              <a:solidFill>
                <a:srgbClr val="000000"/>
              </a:solidFill>
              <a:latin typeface="Lobster"/>
              <a:ea typeface="Lobster"/>
              <a:cs typeface="Lobster"/>
              <a:sym typeface="Lobster"/>
            </a:endParaRPr>
          </a:p>
        </p:txBody>
      </p:sp>
      <p:sp>
        <p:nvSpPr>
          <p:cNvPr id="131" name="Google Shape;131;p20"/>
          <p:cNvSpPr txBox="1"/>
          <p:nvPr/>
        </p:nvSpPr>
        <p:spPr>
          <a:xfrm>
            <a:off x="5556625" y="4173675"/>
            <a:ext cx="3000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A pace to match, would be ours.</a:t>
            </a:r>
            <a:endParaRPr b="0" i="0" sz="1500" u="none" cap="none" strike="noStrike">
              <a:solidFill>
                <a:srgbClr val="000000"/>
              </a:solidFill>
              <a:latin typeface="Arial"/>
              <a:ea typeface="Arial"/>
              <a:cs typeface="Arial"/>
              <a:sym typeface="Arial"/>
            </a:endParaRPr>
          </a:p>
        </p:txBody>
      </p:sp>
      <p:pic>
        <p:nvPicPr>
          <p:cNvPr id="132" name="Google Shape;132;p20"/>
          <p:cNvPicPr preferRelativeResize="0"/>
          <p:nvPr/>
        </p:nvPicPr>
        <p:blipFill rotWithShape="1">
          <a:blip r:embed="rId3">
            <a:alphaModFix/>
          </a:blip>
          <a:srcRect b="0" l="0" r="0" t="0"/>
          <a:stretch/>
        </p:blipFill>
        <p:spPr>
          <a:xfrm>
            <a:off x="2711475" y="1501150"/>
            <a:ext cx="2423100" cy="1495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nvSpPr>
        <p:spPr>
          <a:xfrm>
            <a:off x="381787" y="614799"/>
            <a:ext cx="57999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 sz="4000" u="none" cap="none" strike="noStrike">
                <a:solidFill>
                  <a:schemeClr val="lt1"/>
                </a:solidFill>
                <a:latin typeface="Impact"/>
                <a:ea typeface="Impact"/>
                <a:cs typeface="Impact"/>
                <a:sym typeface="Impact"/>
              </a:rPr>
              <a:t>TAGLINE</a:t>
            </a:r>
            <a:endParaRPr b="0" i="0" sz="4000" u="none" cap="none" strike="noStrike">
              <a:solidFill>
                <a:schemeClr val="lt1"/>
              </a:solidFill>
              <a:latin typeface="Impact"/>
              <a:ea typeface="Impact"/>
              <a:cs typeface="Impact"/>
              <a:sym typeface="Impact"/>
            </a:endParaRPr>
          </a:p>
        </p:txBody>
      </p:sp>
      <p:sp>
        <p:nvSpPr>
          <p:cNvPr id="138" name="Google Shape;138;p21"/>
          <p:cNvSpPr txBox="1"/>
          <p:nvPr/>
        </p:nvSpPr>
        <p:spPr>
          <a:xfrm flipH="1" rot="-1450">
            <a:off x="4572000" y="4466251"/>
            <a:ext cx="42678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lt1"/>
                </a:solidFill>
                <a:latin typeface="Arial"/>
                <a:ea typeface="Arial"/>
                <a:cs typeface="Arial"/>
                <a:sym typeface="Arial"/>
              </a:rPr>
              <a:t>Parle Agro private limited</a:t>
            </a:r>
            <a:endParaRPr b="0" i="0" sz="1500" u="none" cap="none" strike="noStrike">
              <a:solidFill>
                <a:schemeClr val="lt1"/>
              </a:solidFill>
              <a:latin typeface="Arial"/>
              <a:ea typeface="Arial"/>
              <a:cs typeface="Arial"/>
              <a:sym typeface="Arial"/>
            </a:endParaRPr>
          </a:p>
        </p:txBody>
      </p:sp>
      <p:pic>
        <p:nvPicPr>
          <p:cNvPr id="139" name="Google Shape;139;p21"/>
          <p:cNvPicPr preferRelativeResize="0"/>
          <p:nvPr/>
        </p:nvPicPr>
        <p:blipFill rotWithShape="1">
          <a:blip r:embed="rId3">
            <a:alphaModFix/>
          </a:blip>
          <a:srcRect b="0" l="0" r="0" t="0"/>
          <a:stretch/>
        </p:blipFill>
        <p:spPr>
          <a:xfrm>
            <a:off x="4261550" y="2821175"/>
            <a:ext cx="4888699" cy="1644175"/>
          </a:xfrm>
          <a:prstGeom prst="rect">
            <a:avLst/>
          </a:prstGeom>
          <a:noFill/>
          <a:ln>
            <a:noFill/>
          </a:ln>
        </p:spPr>
      </p:pic>
      <p:sp>
        <p:nvSpPr>
          <p:cNvPr id="140" name="Google Shape;140;p21"/>
          <p:cNvSpPr txBox="1"/>
          <p:nvPr/>
        </p:nvSpPr>
        <p:spPr>
          <a:xfrm>
            <a:off x="613181" y="1415200"/>
            <a:ext cx="34134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EB Garamond"/>
                <a:ea typeface="EB Garamond"/>
                <a:cs typeface="EB Garamond"/>
                <a:sym typeface="EB Garamond"/>
              </a:rPr>
              <a:t>This comes as Parle Agro, the maker of Frooti and Appy Fizz launched a new beverage B-Fizz in October 2020 with the tagline 'For the Bold'</a:t>
            </a:r>
            <a:endParaRPr b="0" i="0" sz="2000" u="none" cap="none" strike="noStrike">
              <a:solidFill>
                <a:schemeClr val="lt1"/>
              </a:solidFill>
              <a:latin typeface="EB Garamond"/>
              <a:ea typeface="EB Garamond"/>
              <a:cs typeface="EB Garamond"/>
              <a:sym typeface="EB Garamon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