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73" r:id="rId3"/>
    <p:sldId id="257" r:id="rId4"/>
    <p:sldId id="276" r:id="rId5"/>
    <p:sldId id="280" r:id="rId6"/>
    <p:sldId id="274" r:id="rId7"/>
    <p:sldId id="275" r:id="rId8"/>
    <p:sldId id="277" r:id="rId9"/>
    <p:sldId id="279" r:id="rId10"/>
    <p:sldId id="27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26" y="53"/>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14-12-2024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Project</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- 00</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K </a:t>
            </a:r>
            <a:r>
              <a:rPr lang="en-US" sz="2600" b="0" dirty="0" err="1" smtClean="0">
                <a:effectLst>
                  <a:outerShdw blurRad="38100" dist="38100" dir="2700000" algn="tl">
                    <a:srgbClr val="000000">
                      <a:alpha val="43137"/>
                    </a:srgbClr>
                  </a:outerShdw>
                </a:effectLst>
              </a:rPr>
              <a:t>Vignutha</a:t>
            </a:r>
            <a:r>
              <a:rPr lang="en-US" sz="2600" b="0" dirty="0" smtClean="0">
                <a:effectLst>
                  <a:outerShdw blurRad="38100" dist="38100" dir="2700000" algn="tl">
                    <a:srgbClr val="000000">
                      <a:alpha val="43137"/>
                    </a:srgbClr>
                  </a:outerShdw>
                </a:effectLst>
              </a:rPr>
              <a:t> Reddy</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214G1A33C3</a:t>
            </a: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err="1" smtClean="0">
                <a:effectLst>
                  <a:outerShdw blurRad="38100" dist="38100" dir="2700000" algn="tl">
                    <a:srgbClr val="000000">
                      <a:alpha val="43137"/>
                    </a:srgbClr>
                  </a:outerShdw>
                </a:effectLst>
              </a:rPr>
              <a:t>D</a:t>
            </a:r>
            <a:r>
              <a:rPr lang="en-US" sz="2400" b="0" dirty="0" err="1" smtClean="0">
                <a:effectLst>
                  <a:outerShdw blurRad="38100" dist="38100" dir="2700000" algn="tl">
                    <a:srgbClr val="000000">
                      <a:alpha val="43137"/>
                    </a:srgbClr>
                  </a:outerShdw>
                </a:effectLst>
              </a:rPr>
              <a:t>r.C</a:t>
            </a:r>
            <a:r>
              <a:rPr lang="en-US" sz="2400" b="0" dirty="0" smtClean="0">
                <a:effectLst>
                  <a:outerShdw blurRad="38100" dist="38100" dir="2700000" algn="tl">
                    <a:srgbClr val="000000">
                      <a:alpha val="43137"/>
                    </a:srgbClr>
                  </a:outerShdw>
                </a:effectLst>
              </a:rPr>
              <a:t> </a:t>
            </a:r>
            <a:r>
              <a:rPr lang="en-US" sz="2400" b="0" dirty="0" err="1" smtClean="0">
                <a:effectLst>
                  <a:outerShdw blurRad="38100" dist="38100" dir="2700000" algn="tl">
                    <a:srgbClr val="000000">
                      <a:alpha val="43137"/>
                    </a:srgbClr>
                  </a:outerShdw>
                </a:effectLst>
              </a:rPr>
              <a:t>Sasikala</a:t>
            </a:r>
            <a:r>
              <a:rPr lang="en-US" sz="2400" b="0" dirty="0" smtClean="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a:t>
            </a:r>
            <a:r>
              <a:rPr lang="en-US" sz="2400" b="0" baseline="-25000" dirty="0" smtClean="0">
                <a:effectLst>
                  <a:outerShdw blurRad="38100" dist="38100" dir="2700000" algn="tl">
                    <a:srgbClr val="000000">
                      <a:alpha val="43137"/>
                    </a:srgbClr>
                  </a:outerShdw>
                </a:effectLst>
              </a:rPr>
              <a:t>Tech, (</a:t>
            </a:r>
            <a:r>
              <a:rPr lang="en-US" sz="2400" b="0" baseline="-25000" dirty="0" err="1" smtClean="0">
                <a:effectLst>
                  <a:outerShdw blurRad="38100" dist="38100" dir="2700000" algn="tl">
                    <a:srgbClr val="000000">
                      <a:alpha val="43137"/>
                    </a:srgbClr>
                  </a:outerShdw>
                </a:effectLst>
              </a:rPr>
              <a:t>Ph.D</a:t>
            </a:r>
            <a:r>
              <a:rPr lang="en-US" sz="2400" b="0" baseline="-25000" dirty="0" smtClean="0">
                <a:effectLst>
                  <a:outerShdw blurRad="38100" dist="38100" dir="2700000" algn="tl">
                    <a:srgbClr val="000000">
                      <a:alpha val="43137"/>
                    </a:srgbClr>
                  </a:outerShdw>
                </a:effectLst>
              </a:rPr>
              <a:t>)</a:t>
            </a:r>
            <a:r>
              <a:rPr lang="en-US" sz="2400" b="0" dirty="0" smtClean="0">
                <a:effectLst>
                  <a:outerShdw blurRad="38100" dist="38100" dir="2700000" algn="tl">
                    <a:srgbClr val="000000">
                      <a:alpha val="43137"/>
                    </a:srgbClr>
                  </a:outerShdw>
                </a:effectLst>
              </a:rPr>
              <a:t> </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r>
              <a:rPr lang="en-IN" altLang="en-US" sz="4200" b="0" dirty="0">
                <a:effectLst>
                  <a:outerShdw blurRad="38100" dist="38100" dir="2700000" algn="tl">
                    <a:srgbClr val="000000">
                      <a:alpha val="43137"/>
                    </a:srgbClr>
                  </a:outerShdw>
                </a:effectLst>
              </a:rPr>
              <a:t>AI &amp; ML</a:t>
            </a:r>
            <a:r>
              <a:rPr lang="en-US" sz="4200" b="0" dirty="0">
                <a:effectLst>
                  <a:outerShdw blurRad="38100" dist="38100" dir="2700000" algn="tl">
                    <a:srgbClr val="000000">
                      <a:alpha val="43137"/>
                    </a:srgbClr>
                  </a:outerShdw>
                </a:effectLst>
              </a:rPr>
              <a:t>)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800320"/>
            <a:ext cx="2382924" cy="584534"/>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5100" b="0" dirty="0" smtClean="0">
                <a:effectLst>
                  <a:outerShdw blurRad="38100" dist="38100" dir="2700000" algn="tl">
                    <a:srgbClr val="000000">
                      <a:alpha val="43137"/>
                    </a:srgbClr>
                  </a:outerShdw>
                </a:effectLst>
              </a:rPr>
              <a:t>P Uday Chowdary</a:t>
            </a:r>
            <a:endParaRPr lang="en-US" sz="5100" b="0" dirty="0">
              <a:effectLst>
                <a:outerShdw blurRad="38100" dist="38100" dir="2700000" algn="tl">
                  <a:srgbClr val="000000">
                    <a:alpha val="43137"/>
                  </a:srgbClr>
                </a:outerShdw>
              </a:effectLst>
            </a:endParaRPr>
          </a:p>
          <a:p>
            <a:pPr>
              <a:spcBef>
                <a:spcPts val="300"/>
              </a:spcBef>
            </a:pPr>
            <a:r>
              <a:rPr lang="en-US" b="0" dirty="0"/>
              <a:t>Roll No. </a:t>
            </a:r>
            <a:r>
              <a:rPr lang="en-US" b="0" dirty="0" smtClean="0"/>
              <a:t>214G1A33B5</a:t>
            </a:r>
            <a:endParaRPr lang="en-US"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S </a:t>
            </a:r>
            <a:r>
              <a:rPr lang="en-US" sz="2600" b="0" dirty="0" err="1" smtClean="0">
                <a:effectLst>
                  <a:outerShdw blurRad="38100" dist="38100" dir="2700000" algn="tl">
                    <a:srgbClr val="000000">
                      <a:alpha val="43137"/>
                    </a:srgbClr>
                  </a:outerShdw>
                </a:effectLst>
              </a:rPr>
              <a:t>Sahil</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225G1A3309</a:t>
            </a: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C </a:t>
            </a:r>
            <a:r>
              <a:rPr lang="en-US" sz="2600" b="0" dirty="0" err="1" smtClean="0">
                <a:effectLst>
                  <a:outerShdw blurRad="38100" dist="38100" dir="2700000" algn="tl">
                    <a:srgbClr val="000000">
                      <a:alpha val="43137"/>
                    </a:srgbClr>
                  </a:outerShdw>
                </a:effectLst>
              </a:rPr>
              <a:t>Yamini</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214G1A32C5</a:t>
            </a: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t>Enhancing DevOps Security with AI and Machine </a:t>
            </a:r>
            <a:r>
              <a:rPr lang="en-US" sz="3200" dirty="0" smtClean="0"/>
              <a:t>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Abstract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Literature survey </a:t>
            </a:r>
          </a:p>
          <a:p>
            <a:pPr marL="462280" indent="-462280">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Proposed Work </a:t>
            </a:r>
          </a:p>
          <a:p>
            <a:pPr marL="462280" indent="-462280">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3045"/>
            <a:ext cx="12192000" cy="714375"/>
          </a:xfrm>
        </p:spPr>
        <p:txBody>
          <a:bodyPr/>
          <a:lstStyle/>
          <a:p>
            <a:r>
              <a:rPr lang="en-US" dirty="0"/>
              <a:t>Abstract</a:t>
            </a:r>
            <a:endParaRPr lang="en-IN" dirty="0"/>
          </a:p>
        </p:txBody>
      </p:sp>
      <p:sp>
        <p:nvSpPr>
          <p:cNvPr id="6" name="Content Placeholder 2"/>
          <p:cNvSpPr>
            <a:spLocks noGrp="1"/>
          </p:cNvSpPr>
          <p:nvPr>
            <p:ph idx="4294967295"/>
          </p:nvPr>
        </p:nvSpPr>
        <p:spPr>
          <a:xfrm>
            <a:off x="0" y="947419"/>
            <a:ext cx="11779250" cy="5698913"/>
          </a:xfrm>
        </p:spPr>
        <p:txBody>
          <a:bodyPr>
            <a:noAutofit/>
          </a:bodyPr>
          <a:lstStyle/>
          <a:p>
            <a:pPr marL="457200" indent="0">
              <a:buNone/>
            </a:pPr>
            <a:r>
              <a:rPr lang="en-US" sz="2400" dirty="0"/>
              <a:t>In modern software development and operations, DevOps (a combination of development and operations) has become a key methodology aimed at accelerating delivery, improving quality and enhancing security. Meanwhile, artificial intelligence (AI) and machine learning (ML) are also playing an increasingly important role in cybersecurity, helping to identify and respond to increasingly complex threats. In this article, we'll explore how AI and ML can be integrated into DevOps practices to ensure the security of software development and operations processes. We'll cover best practices, including how to use AI and ML for security-critical tasks such as threat detection, vulnerability management, and authentication. In addition, we will provide several case studies that show how these technologies have been successfully applied in real projects and how they have improved security, reduced risk and accelerated delivery. Finally, through this article, readers will learn how to fully leverage AI and ML in the DevOps process to improve software security, reduce potential risks, and provide more reliable solutions for modern software development and operations</a:t>
            </a:r>
            <a:r>
              <a:rPr lang="en-US" sz="2400" dirty="0" smtClean="0"/>
              <a:t>.</a:t>
            </a:r>
          </a:p>
          <a:p>
            <a:pPr marL="457200" indent="0">
              <a:buNone/>
            </a:pPr>
            <a:r>
              <a:rPr lang="en-US" sz="2400" b="1" dirty="0"/>
              <a:t>Keywords</a:t>
            </a:r>
            <a:r>
              <a:rPr lang="en-US" sz="2400" dirty="0"/>
              <a:t>: Data security; DevOps; Machine Learning; Artificial Intelligence.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097279"/>
            <a:ext cx="11779135" cy="5394960"/>
          </a:xfrm>
        </p:spPr>
        <p:txBody>
          <a:bodyPr>
            <a:normAutofit/>
          </a:bodyPr>
          <a:lstStyle/>
          <a:p>
            <a:pPr marL="457200" indent="-457200"/>
            <a:r>
              <a:rPr lang="en-US" sz="1600" b="1" dirty="0"/>
              <a:t>Synergy of DevOps and AI/ML</a:t>
            </a:r>
            <a:r>
              <a:rPr lang="en-US" sz="1600" dirty="0"/>
              <a:t>: DevOps focuses on automation and process improvement, while AI/ML enhances automation for testing, monitoring, and troubleshooting, improving delivery speed, quality, and decision-making.</a:t>
            </a:r>
            <a:endParaRPr lang="en-US" sz="1600" dirty="0"/>
          </a:p>
          <a:p>
            <a:pPr marL="457200" indent="-457200"/>
            <a:r>
              <a:rPr lang="en-US" sz="1600" b="1" dirty="0"/>
              <a:t>DevOps Fundamentals</a:t>
            </a:r>
            <a:r>
              <a:rPr lang="en-US" sz="1600" dirty="0"/>
              <a:t>: DevOps integrates development, operations, and quality assurance to shorten software development cycles, enabling faster iteration and collaboration through an automated, shared platform.</a:t>
            </a:r>
            <a:endParaRPr lang="en-US" sz="1600" dirty="0"/>
          </a:p>
          <a:p>
            <a:pPr marL="457200" indent="-457200"/>
            <a:r>
              <a:rPr lang="en-US" sz="1600" b="1" dirty="0"/>
              <a:t>Shift-Left Approach</a:t>
            </a:r>
            <a:r>
              <a:rPr lang="en-US" sz="1600" dirty="0"/>
              <a:t>: DevOps promotes shared responsibility for quality by shifting testing and operations considerations earlier in the development cycle, improving productivity and responsiveness to business needs.</a:t>
            </a:r>
            <a:endParaRPr lang="en-US" sz="1600" dirty="0"/>
          </a:p>
          <a:p>
            <a:pPr marL="457200" indent="-457200"/>
            <a:r>
              <a:rPr lang="en-US" sz="1600" b="1" dirty="0"/>
              <a:t>Importance of Security in DevOps</a:t>
            </a:r>
            <a:r>
              <a:rPr lang="en-US" sz="1600" dirty="0"/>
              <a:t>: Fast delivery in DevOps can introduce security vulnerabilities, leading to risks like data breaches and reputational damage, necessitating integrated security measures.</a:t>
            </a:r>
            <a:endParaRPr lang="en-US" sz="1600" dirty="0"/>
          </a:p>
          <a:p>
            <a:pPr marL="457200" indent="-457200"/>
            <a:r>
              <a:rPr lang="en-US" sz="1600" b="1" dirty="0"/>
              <a:t>AI/ML Enhancing DevOps Automation</a:t>
            </a:r>
            <a:r>
              <a:rPr lang="en-US" sz="1600" dirty="0"/>
              <a:t>: AI/ML tools automate processes such as code reviews, code analysis, unit testing, and troubleshooting, reducing manual intervention and improving efficiency.</a:t>
            </a:r>
            <a:endParaRPr lang="en-US" sz="1600" dirty="0"/>
          </a:p>
          <a:p>
            <a:pPr marL="457200" indent="-457200"/>
            <a:r>
              <a:rPr lang="en-US" sz="1600" b="1" dirty="0"/>
              <a:t>Automated Code Review</a:t>
            </a:r>
            <a:r>
              <a:rPr lang="en-US" sz="1600" dirty="0"/>
              <a:t>: AI/ML tools analyze code to detect defects, enforce standards, and distribute review workloads, leading to earlier detection of issues and improved code quality</a:t>
            </a:r>
            <a:r>
              <a:rPr lang="en-US" sz="1600" dirty="0" smtClean="0"/>
              <a:t>.</a:t>
            </a:r>
          </a:p>
          <a:p>
            <a:pPr marL="457200" indent="-457200"/>
            <a:r>
              <a:rPr lang="en-US" sz="1600" b="1" dirty="0"/>
              <a:t>Intelligent Code Analysis</a:t>
            </a:r>
            <a:r>
              <a:rPr lang="en-US" sz="1600" dirty="0"/>
              <a:t>: AI-powered tools analyze large code repositories to identify performance issues, resource leaks, and race conditions while recommending improvements</a:t>
            </a:r>
            <a:r>
              <a:rPr lang="en-US" sz="1600" dirty="0" smtClean="0"/>
              <a:t>.</a:t>
            </a:r>
          </a:p>
          <a:p>
            <a:pPr marL="457200" indent="-457200"/>
            <a:r>
              <a:rPr lang="en-US" sz="1600" b="1" dirty="0"/>
              <a:t>Self-Healing Test Automation</a:t>
            </a:r>
            <a:r>
              <a:rPr lang="en-US" sz="1600" dirty="0"/>
              <a:t>: AI/ML technologies stabilize test automation by adjusting to changes in applications, reducing delays caused by unreliable or outdated tests.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Content Placeholder 2"/>
          <p:cNvSpPr>
            <a:spLocks noGrp="1"/>
          </p:cNvSpPr>
          <p:nvPr>
            <p:ph idx="1"/>
          </p:nvPr>
        </p:nvSpPr>
        <p:spPr/>
        <p:txBody>
          <a:bodyPr>
            <a:normAutofit/>
          </a:bodyPr>
          <a:lstStyle/>
          <a:p>
            <a:r>
              <a:rPr lang="en-US" sz="1600" b="1" dirty="0"/>
              <a:t>DevOps Security Challenges</a:t>
            </a:r>
            <a:r>
              <a:rPr lang="en-US" sz="1600" dirty="0"/>
              <a:t>: Security automation tools are limited, as certain vulnerabilities (e.g., access control or business logic issues) still require manual oversight, emphasizing the need for human expertise</a:t>
            </a:r>
            <a:r>
              <a:rPr lang="en-US" sz="1600" dirty="0" smtClean="0"/>
              <a:t>.</a:t>
            </a:r>
          </a:p>
          <a:p>
            <a:r>
              <a:rPr lang="en-US" sz="1600" b="1" dirty="0"/>
              <a:t>Real-World Case Study - </a:t>
            </a:r>
            <a:r>
              <a:rPr lang="en-US" sz="1600" b="1" dirty="0" err="1"/>
              <a:t>CircleCI</a:t>
            </a:r>
            <a:r>
              <a:rPr lang="en-US" sz="1600" dirty="0"/>
              <a:t>: A security incident at </a:t>
            </a:r>
            <a:r>
              <a:rPr lang="en-US" sz="1600" dirty="0" err="1"/>
              <a:t>CircleCI</a:t>
            </a:r>
            <a:r>
              <a:rPr lang="en-US" sz="1600" dirty="0"/>
              <a:t> underscored the importance of quick responses, transparency, and user education in limiting risks and rebuilding trust</a:t>
            </a:r>
            <a:r>
              <a:rPr lang="en-US" sz="1600" dirty="0" smtClean="0"/>
              <a:t>.</a:t>
            </a:r>
          </a:p>
          <a:p>
            <a:r>
              <a:rPr lang="en-US" sz="1600" b="1" dirty="0"/>
              <a:t>Continuous Improvement</a:t>
            </a:r>
            <a:r>
              <a:rPr lang="en-US" sz="1600" dirty="0"/>
              <a:t>: Following security incidents, DevOps providers and teams must continuously enhance security measures to prevent future vulnerabilities</a:t>
            </a:r>
            <a:r>
              <a:rPr lang="en-US" sz="1600" dirty="0" smtClean="0"/>
              <a:t>.</a:t>
            </a:r>
          </a:p>
          <a:p>
            <a:r>
              <a:rPr lang="en-US" sz="1600" b="1" dirty="0"/>
              <a:t>DevOps Challenges</a:t>
            </a:r>
            <a:r>
              <a:rPr lang="en-US" sz="1600" dirty="0"/>
              <a:t>: Enterprises face issues such as a skills shortage, unclear transformation goals, inadequate automation, and technical complexities like </a:t>
            </a:r>
            <a:r>
              <a:rPr lang="en-US" sz="1600" dirty="0" err="1"/>
              <a:t>microservices</a:t>
            </a:r>
            <a:r>
              <a:rPr lang="en-US" sz="1600" dirty="0"/>
              <a:t> and toolchain integration</a:t>
            </a:r>
            <a:r>
              <a:rPr lang="en-US" sz="1600" dirty="0" smtClean="0"/>
              <a:t>.</a:t>
            </a:r>
          </a:p>
          <a:p>
            <a:r>
              <a:rPr lang="en-US" sz="1600" b="1" dirty="0"/>
              <a:t>DevOps Skills Gap</a:t>
            </a:r>
            <a:r>
              <a:rPr lang="en-US" sz="1600" dirty="0"/>
              <a:t>: A lack of domain experts with both technical and soft skills hinders DevOps adoption, especially in complex environments with evolving technologies</a:t>
            </a:r>
            <a:r>
              <a:rPr lang="en-US" sz="1600" dirty="0" smtClean="0"/>
              <a:t>.</a:t>
            </a:r>
          </a:p>
          <a:p>
            <a:r>
              <a:rPr lang="en-US" sz="1600" b="1" dirty="0"/>
              <a:t>Cultural and Organizational Impact</a:t>
            </a:r>
            <a:r>
              <a:rPr lang="en-US" sz="1600" dirty="0"/>
              <a:t>: Successful DevOps adoption requires prioritizing cultural and organizational changes, not just focusing on metrics like efficiency and delivery speed</a:t>
            </a:r>
            <a:r>
              <a:rPr lang="en-US" sz="1600" dirty="0" smtClean="0"/>
              <a:t>.</a:t>
            </a:r>
          </a:p>
          <a:p>
            <a:r>
              <a:rPr lang="en-US" sz="1600" b="1" dirty="0"/>
              <a:t>Balancing Security and Efficiency</a:t>
            </a:r>
            <a:r>
              <a:rPr lang="en-US" sz="1600" dirty="0"/>
              <a:t>: Integrating AI/ML into DevOps enables continuous monitoring, threat detection, and compliance, reducing long-term costs and improving software reliability and security.</a:t>
            </a:r>
            <a:endParaRPr lang="en-IN" sz="1600" dirty="0"/>
          </a:p>
        </p:txBody>
      </p:sp>
    </p:spTree>
    <p:extLst>
      <p:ext uri="{BB962C8B-B14F-4D97-AF65-F5344CB8AC3E}">
        <p14:creationId xmlns:p14="http://schemas.microsoft.com/office/powerpoint/2010/main" val="296730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Literature Survey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980786600"/>
              </p:ext>
            </p:extLst>
          </p:nvPr>
        </p:nvGraphicFramePr>
        <p:xfrm>
          <a:off x="118533" y="1087120"/>
          <a:ext cx="11666030" cy="4114800"/>
        </p:xfrm>
        <a:graphic>
          <a:graphicData uri="http://schemas.openxmlformats.org/drawingml/2006/table">
            <a:tbl>
              <a:tblPr firstRow="1" bandRow="1">
                <a:tableStyleId>{5C22544A-7EE6-4342-B048-85BDC9FD1C3A}</a:tableStyleId>
              </a:tblPr>
              <a:tblGrid>
                <a:gridCol w="516945">
                  <a:extLst>
                    <a:ext uri="{9D8B030D-6E8A-4147-A177-3AD203B41FA5}">
                      <a16:colId xmlns:a16="http://schemas.microsoft.com/office/drawing/2014/main" val="20000"/>
                    </a:ext>
                  </a:extLst>
                </a:gridCol>
                <a:gridCol w="2012640">
                  <a:extLst>
                    <a:ext uri="{9D8B030D-6E8A-4147-A177-3AD203B41FA5}">
                      <a16:colId xmlns:a16="http://schemas.microsoft.com/office/drawing/2014/main" val="20001"/>
                    </a:ext>
                  </a:extLst>
                </a:gridCol>
                <a:gridCol w="1525861">
                  <a:extLst>
                    <a:ext uri="{9D8B030D-6E8A-4147-A177-3AD203B41FA5}">
                      <a16:colId xmlns:a16="http://schemas.microsoft.com/office/drawing/2014/main" val="20002"/>
                    </a:ext>
                  </a:extLst>
                </a:gridCol>
                <a:gridCol w="1544584">
                  <a:extLst>
                    <a:ext uri="{9D8B030D-6E8A-4147-A177-3AD203B41FA5}">
                      <a16:colId xmlns:a16="http://schemas.microsoft.com/office/drawing/2014/main" val="20003"/>
                    </a:ext>
                  </a:extLst>
                </a:gridCol>
                <a:gridCol w="1900305">
                  <a:extLst>
                    <a:ext uri="{9D8B030D-6E8A-4147-A177-3AD203B41FA5}">
                      <a16:colId xmlns:a16="http://schemas.microsoft.com/office/drawing/2014/main" val="20004"/>
                    </a:ext>
                  </a:extLst>
                </a:gridCol>
                <a:gridCol w="2209222">
                  <a:extLst>
                    <a:ext uri="{9D8B030D-6E8A-4147-A177-3AD203B41FA5}">
                      <a16:colId xmlns:a16="http://schemas.microsoft.com/office/drawing/2014/main" val="20005"/>
                    </a:ext>
                  </a:extLst>
                </a:gridCol>
                <a:gridCol w="1956473">
                  <a:extLst>
                    <a:ext uri="{9D8B030D-6E8A-4147-A177-3AD203B41FA5}">
                      <a16:colId xmlns:a16="http://schemas.microsoft.com/office/drawing/2014/main" val="20006"/>
                    </a:ext>
                  </a:extLst>
                </a:gridCol>
              </a:tblGrid>
              <a:tr h="579826">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 &amp; Year</a:t>
                      </a:r>
                    </a:p>
                  </a:txBody>
                  <a:tcPr/>
                </a:tc>
                <a:tc>
                  <a:txBody>
                    <a:bodyPr/>
                    <a:lstStyle/>
                    <a:p>
                      <a:r>
                        <a:rPr lang="en-US" dirty="0"/>
                        <a:t>Methodology 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10000"/>
                  </a:ext>
                </a:extLst>
              </a:tr>
              <a:tr h="2070806">
                <a:tc>
                  <a:txBody>
                    <a:bodyPr/>
                    <a:lstStyle/>
                    <a:p>
                      <a:r>
                        <a:rPr lang="en-US" dirty="0"/>
                        <a:t>1.</a:t>
                      </a:r>
                    </a:p>
                  </a:txBody>
                  <a:tcPr/>
                </a:tc>
                <a:tc>
                  <a:txBody>
                    <a:bodyPr/>
                    <a:lstStyle/>
                    <a:p>
                      <a:r>
                        <a:rPr lang="en-US" dirty="0" smtClean="0"/>
                        <a:t>Intelligent Advertising Recommendation and Abnormal Advertising Monitoring System in the Field of Machine Learning</a:t>
                      </a:r>
                      <a:endParaRPr lang="en-US" dirty="0"/>
                    </a:p>
                  </a:txBody>
                  <a:tcPr/>
                </a:tc>
                <a:tc>
                  <a:txBody>
                    <a:bodyPr/>
                    <a:lstStyle/>
                    <a:p>
                      <a:r>
                        <a:rPr lang="da-DK" sz="1800" b="0" i="0" kern="1200" dirty="0" smtClean="0">
                          <a:solidFill>
                            <a:schemeClr val="dk1"/>
                          </a:solidFill>
                          <a:effectLst/>
                          <a:latin typeface="+mn-lt"/>
                          <a:ea typeface="+mn-ea"/>
                          <a:cs typeface="+mn-cs"/>
                        </a:rPr>
                        <a:t>Grace M C , Zhou W , Jiang X , et al</a:t>
                      </a:r>
                      <a:endParaRPr lang="en-US" dirty="0"/>
                    </a:p>
                  </a:txBody>
                  <a:tcPr/>
                </a:tc>
                <a:tc>
                  <a:txBody>
                    <a:bodyPr/>
                    <a:lstStyle/>
                    <a:p>
                      <a:r>
                        <a:rPr lang="en-US" dirty="0" smtClean="0"/>
                        <a:t>International Journal of Computer Science and Information Technology, </a:t>
                      </a:r>
                      <a:r>
                        <a:rPr lang="en-US" dirty="0" err="1" smtClean="0"/>
                        <a:t>vol</a:t>
                      </a:r>
                      <a:r>
                        <a:rPr lang="en-US" dirty="0" smtClean="0"/>
                        <a:t>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smtClean="0"/>
                        <a:t>Machine Learning Techniques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kern="1200" dirty="0" smtClean="0">
                          <a:solidFill>
                            <a:schemeClr val="dk1"/>
                          </a:solidFill>
                          <a:effectLst/>
                          <a:latin typeface="+mn-lt"/>
                          <a:ea typeface="+mn-ea"/>
                          <a:cs typeface="+mn-cs"/>
                        </a:rPr>
                        <a:t>Intelligent advertising recommendation, Click rate prediction, Abnormal advertising monitoring, Machine learning</a:t>
                      </a:r>
                      <a:endParaRPr lang="en-US" dirty="0"/>
                    </a:p>
                  </a:txBody>
                  <a:tcPr/>
                </a:tc>
                <a:tc>
                  <a:txBody>
                    <a:bodyPr/>
                    <a:lstStyle/>
                    <a:p>
                      <a:r>
                        <a:rPr lang="en-US" dirty="0" smtClean="0"/>
                        <a:t>Exploring</a:t>
                      </a:r>
                      <a:r>
                        <a:rPr lang="en-US" baseline="0" dirty="0" smtClean="0"/>
                        <a:t> </a:t>
                      </a:r>
                      <a:r>
                        <a:rPr lang="en-IN" dirty="0" smtClean="0"/>
                        <a:t>Abnormal Detection Precision</a:t>
                      </a:r>
                      <a:endParaRPr lang="en-US" dirty="0"/>
                    </a:p>
                  </a:txBody>
                  <a:tcPr/>
                </a:tc>
                <a:extLst>
                  <a:ext uri="{0D108BD9-81ED-4DB2-BD59-A6C34878D82A}">
                    <a16:rowId xmlns:a16="http://schemas.microsoft.com/office/drawing/2014/main" val="10001"/>
                  </a:ext>
                </a:extLst>
              </a:tr>
              <a:tr h="331329">
                <a:tc>
                  <a:txBody>
                    <a:bodyPr/>
                    <a:lstStyle/>
                    <a:p>
                      <a:r>
                        <a:rPr lang="en-US" dirty="0"/>
                        <a:t>2</a:t>
                      </a:r>
                    </a:p>
                  </a:txBody>
                  <a:tcPr/>
                </a:tc>
                <a:tc>
                  <a:txBody>
                    <a:bodyPr/>
                    <a:lstStyle/>
                    <a:p>
                      <a:r>
                        <a:rPr lang="en-US" dirty="0" smtClean="0"/>
                        <a:t>“Research on Machine Learning With Algorithms and Development</a:t>
                      </a:r>
                      <a:endParaRPr lang="en-US" dirty="0"/>
                    </a:p>
                  </a:txBody>
                  <a:tcPr/>
                </a:tc>
                <a:tc>
                  <a:txBody>
                    <a:bodyPr/>
                    <a:lstStyle/>
                    <a:p>
                      <a:r>
                        <a:rPr lang="en-IN" dirty="0" smtClean="0"/>
                        <a:t>Yu, </a:t>
                      </a:r>
                      <a:r>
                        <a:rPr lang="en-IN" dirty="0" err="1" smtClean="0"/>
                        <a:t>Liqiang</a:t>
                      </a:r>
                      <a:r>
                        <a:rPr lang="en-IN" dirty="0" smtClean="0"/>
                        <a:t>,  et al</a:t>
                      </a:r>
                      <a:endParaRPr lang="en-US" dirty="0"/>
                    </a:p>
                  </a:txBody>
                  <a:tcPr/>
                </a:tc>
                <a:tc>
                  <a:txBody>
                    <a:bodyPr/>
                    <a:lstStyle/>
                    <a:p>
                      <a:r>
                        <a:rPr lang="en-US" dirty="0" smtClean="0"/>
                        <a:t>Theory and Practice of Engineering Science, vol. 3</a:t>
                      </a:r>
                      <a:endParaRPr lang="en-US" dirty="0"/>
                    </a:p>
                  </a:txBody>
                  <a:tcPr/>
                </a:tc>
                <a:tc>
                  <a:txBody>
                    <a:bodyPr/>
                    <a:lstStyle/>
                    <a:p>
                      <a:r>
                        <a:rPr lang="en-US" dirty="0" smtClean="0"/>
                        <a:t>Machine Learning Techniques</a:t>
                      </a:r>
                      <a:endParaRPr lang="en-US" dirty="0"/>
                    </a:p>
                  </a:txBody>
                  <a:tcPr/>
                </a:tc>
                <a:tc>
                  <a:txBody>
                    <a:bodyPr/>
                    <a:lstStyle/>
                    <a:p>
                      <a:r>
                        <a:rPr lang="en-IN" sz="1800" b="0" i="0" kern="1200" dirty="0" smtClean="0">
                          <a:solidFill>
                            <a:schemeClr val="dk1"/>
                          </a:solidFill>
                          <a:effectLst/>
                          <a:latin typeface="+mn-lt"/>
                          <a:ea typeface="+mn-ea"/>
                          <a:cs typeface="+mn-cs"/>
                        </a:rPr>
                        <a:t>Machine Learning, Algorithm, Development</a:t>
                      </a:r>
                      <a:endParaRPr lang="en-US" dirty="0"/>
                    </a:p>
                  </a:txBody>
                  <a:tcPr/>
                </a:tc>
                <a:tc>
                  <a:txBody>
                    <a:bodyPr/>
                    <a:lstStyle/>
                    <a:p>
                      <a:r>
                        <a:rPr lang="en-US" dirty="0" smtClean="0"/>
                        <a:t>Limited Analysis of Real-World Applications</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buFont typeface="Wingdings" panose="05000000000000000000" pitchFamily="2" charset="2"/>
              <a:buChar char="Ø"/>
            </a:pPr>
            <a:r>
              <a:rPr lang="en-US" dirty="0"/>
              <a:t>Point 1</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2</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3</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4</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5</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normAutofit/>
          </a:bodyPr>
          <a:lstStyle/>
          <a:p>
            <a:pPr marL="577850" indent="-577850">
              <a:buNone/>
            </a:pPr>
            <a:r>
              <a:rPr lang="en-US" sz="2400" dirty="0"/>
              <a:t>[1]. </a:t>
            </a:r>
            <a:r>
              <a:rPr lang="en-US" sz="2400" dirty="0"/>
              <a:t>“Based on Intelligent Advertising Recommendation and Abnormal Advertising Monitoring System in the Field of Machine Learning”. International Journal of Computer Science and Information Technology, vol. 1, no. 1, Dec. 2023, pp. 17-23, https://doi.org/10.62051/ijcsit.v1n1.03. </a:t>
            </a:r>
            <a:endParaRPr lang="en-US" sz="2400" dirty="0" smtClean="0"/>
          </a:p>
          <a:p>
            <a:pPr marL="577850" indent="-577850">
              <a:buNone/>
            </a:pPr>
            <a:r>
              <a:rPr lang="en-US" sz="2400" dirty="0" smtClean="0"/>
              <a:t>[</a:t>
            </a:r>
            <a:r>
              <a:rPr lang="en-US" sz="2400" dirty="0"/>
              <a:t>2] Yu, </a:t>
            </a:r>
            <a:r>
              <a:rPr lang="en-US" sz="2400" dirty="0" err="1"/>
              <a:t>Liqiang</a:t>
            </a:r>
            <a:r>
              <a:rPr lang="en-US" sz="2400" dirty="0"/>
              <a:t>, et al. “Research on Machine Learning With Algorithms and Development”. Journal of Theory and Practice of Engineering Science, vol. 3, no. 12, Dec. 2023, pp. 7-14, doi:10.53469/jtpes.2023.03(12).02. </a:t>
            </a:r>
            <a:endParaRPr lang="en-US" sz="2400" dirty="0" smtClean="0"/>
          </a:p>
          <a:p>
            <a:pPr marL="577850" indent="-577850">
              <a:buNone/>
            </a:pPr>
            <a:r>
              <a:rPr lang="en-US" sz="2400" dirty="0" smtClean="0"/>
              <a:t>[3] </a:t>
            </a:r>
            <a:r>
              <a:rPr lang="en-IN" sz="2400" dirty="0"/>
              <a:t>K. </a:t>
            </a:r>
            <a:r>
              <a:rPr lang="en-IN" sz="2400" dirty="0" err="1"/>
              <a:t>Jin</a:t>
            </a:r>
            <a:r>
              <a:rPr lang="en-IN" sz="2400" dirty="0"/>
              <a:t>, Z. Z. </a:t>
            </a:r>
            <a:r>
              <a:rPr lang="en-IN" sz="2400" dirty="0" err="1"/>
              <a:t>Zhong</a:t>
            </a:r>
            <a:r>
              <a:rPr lang="en-IN" sz="2400" dirty="0"/>
              <a:t> and E. Y. Zhao, "Sustainable Digital Marketing Under Big Data: An AI Random Forest Model Approach," in IEEE Transactions on Engineering Management, vol. 71, pp. 3566-3579, 2024, </a:t>
            </a:r>
            <a:r>
              <a:rPr lang="en-IN" sz="2400" dirty="0" err="1"/>
              <a:t>doi</a:t>
            </a:r>
            <a:r>
              <a:rPr lang="en-IN" sz="2400" dirty="0"/>
              <a:t>: 10.1109/TEM.2023.3348991. </a:t>
            </a:r>
            <a:endParaRPr lang="en-IN" sz="2400" dirty="0" smtClean="0"/>
          </a:p>
          <a:p>
            <a:pPr marL="577850" indent="-577850">
              <a:buNone/>
            </a:pPr>
            <a:r>
              <a:rPr lang="en-IN" sz="2400" dirty="0" smtClean="0"/>
              <a:t>[4] </a:t>
            </a:r>
            <a:r>
              <a:rPr lang="en-IN" sz="2400" dirty="0"/>
              <a:t>“Enhancing Computer Digital Signal Processing through the Utilization of RNN Sequence Algorithms”. International Journal of Computer Science and Information Technology, vol. 1, no. 1, Dec. 2023, pp. 60-68, https://doi.org/10.62051/ijcsit.v1n1.09.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Dashboards of each student</a:t>
            </a:r>
            <a:endParaRPr lang="en-IN" dirty="0"/>
          </a:p>
        </p:txBody>
      </p:sp>
      <p:pic>
        <p:nvPicPr>
          <p:cNvPr id="3" name="Content Placeholder 2"/>
          <p:cNvPicPr>
            <a:picLocks noGrp="1"/>
          </p:cNvPicPr>
          <p:nvPr>
            <p:ph idx="1"/>
          </p:nvPr>
        </p:nvPicPr>
        <p:blipFill>
          <a:blip r:embed="rId2"/>
          <a:stretch>
            <a:fillRect/>
          </a:stretch>
        </p:blipFill>
        <p:spPr>
          <a:xfrm>
            <a:off x="1140884" y="1107038"/>
            <a:ext cx="9592732" cy="4128180"/>
          </a:xfrm>
          <a:prstGeom prst="rect">
            <a:avLst/>
          </a:prstGeom>
          <a:ln w="0">
            <a:noFill/>
          </a:ln>
        </p:spPr>
      </p:pic>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a:t>
            </a:r>
            <a:r>
              <a:rPr lang="en-US"/>
              <a:t>CSD 2024 – 25 </a:t>
            </a:r>
            <a:r>
              <a:rPr lang="en-US" dirty="0"/>
              <a:t>Batch: A – XX</a:t>
            </a:r>
          </a:p>
          <a:p>
            <a:pPr marL="457200" indent="-457200"/>
            <a:r>
              <a:rPr lang="en-US" dirty="0"/>
              <a:t>Under that project data upload literature survey papers, and son on..</a:t>
            </a:r>
          </a:p>
        </p:txBody>
      </p:sp>
      <p:pic>
        <p:nvPicPr>
          <p:cNvPr id="11" name="Picture 10"/>
          <p:cNvPicPr>
            <a:picLocks noChangeAspect="1"/>
          </p:cNvPicPr>
          <p:nvPr/>
        </p:nvPicPr>
        <p:blipFill rotWithShape="1">
          <a:blip r:embed="rId3"/>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3"/>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3"/>
          <a:srcRect l="1625" t="24605" r="78751" b="18256"/>
          <a:stretch>
            <a:fillRect/>
          </a:stretch>
        </p:blipFill>
        <p:spPr>
          <a:xfrm>
            <a:off x="2302331" y="1654925"/>
            <a:ext cx="468086" cy="195943"/>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1130</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Times New Roman</vt:lpstr>
      <vt:lpstr>Wingdings</vt:lpstr>
      <vt:lpstr>Custom Design</vt:lpstr>
      <vt:lpstr>PowerPoint Presentation</vt:lpstr>
      <vt:lpstr>Contents</vt:lpstr>
      <vt:lpstr>Abstract</vt:lpstr>
      <vt:lpstr>Introduction</vt:lpstr>
      <vt:lpstr>Cont…</vt:lpstr>
      <vt:lpstr>Literature Survey</vt:lpstr>
      <vt:lpstr>Proposed System</vt:lpstr>
      <vt:lpstr>Reference</vt:lpstr>
      <vt:lpstr>Git Hub Dashboards of each student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Windows</cp:lastModifiedBy>
  <cp:revision>123</cp:revision>
  <dcterms:created xsi:type="dcterms:W3CDTF">2019-06-11T05:35:00Z</dcterms:created>
  <dcterms:modified xsi:type="dcterms:W3CDTF">2024-12-14T14:05:33Z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64056B87AFBA4D16A0CA55CA16AEB7E2_13</vt:lpwstr>
  </property>
  <property fmtid="{D5CDD505-2E9C-101B-9397-08002B2CF9AE}" pid="3" name="KSOProductBuildVer">
    <vt:lpwstr>1033-12.2.0.19307</vt:lpwstr>
  </property>
</Properties>
</file>