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2"/>
    <p:sldId id="273" r:id="rId3"/>
    <p:sldId id="257" r:id="rId4"/>
    <p:sldId id="295" r:id="rId5"/>
    <p:sldId id="280" r:id="rId6"/>
    <p:sldId id="281" r:id="rId7"/>
    <p:sldId id="336" r:id="rId8"/>
    <p:sldId id="337" r:id="rId9"/>
    <p:sldId id="297" r:id="rId10"/>
    <p:sldId id="276" r:id="rId11"/>
    <p:sldId id="298" r:id="rId12"/>
    <p:sldId id="348" r:id="rId13"/>
    <p:sldId id="338" r:id="rId14"/>
    <p:sldId id="289" r:id="rId15"/>
    <p:sldId id="339" r:id="rId16"/>
    <p:sldId id="313" r:id="rId17"/>
    <p:sldId id="315" r:id="rId18"/>
    <p:sldId id="317" r:id="rId19"/>
    <p:sldId id="340" r:id="rId20"/>
    <p:sldId id="332" r:id="rId21"/>
    <p:sldId id="335" r:id="rId22"/>
    <p:sldId id="342" r:id="rId23"/>
    <p:sldId id="341" r:id="rId24"/>
    <p:sldId id="343" r:id="rId25"/>
    <p:sldId id="344" r:id="rId26"/>
    <p:sldId id="345" r:id="rId27"/>
    <p:sldId id="346" r:id="rId28"/>
    <p:sldId id="349" r:id="rId29"/>
    <p:sldId id="277" r:id="rId30"/>
    <p:sldId id="347" r:id="rId31"/>
    <p:sldId id="278"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45"/>
    <a:srgbClr val="FF6600"/>
    <a:srgbClr val="009900"/>
    <a:srgbClr val="F4AF83"/>
    <a:srgbClr val="006666"/>
    <a:srgbClr val="0099FF"/>
    <a:srgbClr val="008080"/>
    <a:srgbClr val="0F9F7D"/>
    <a:srgbClr val="008000"/>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23-03-2025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 &amp; 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6624"/>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Aircraft Maintenance and Predictive System</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- 02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a:t>
            </a:r>
            <a:r>
              <a:rPr lang="en-US" sz="2600" b="0" dirty="0" err="1">
                <a:effectLst>
                  <a:outerShdw blurRad="38100" dist="38100" dir="2700000" algn="tl">
                    <a:srgbClr val="000000">
                      <a:alpha val="43137"/>
                    </a:srgbClr>
                  </a:outerShdw>
                </a:effectLst>
              </a:rPr>
              <a:t>Vignutha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214G1A33C3</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C </a:t>
            </a:r>
            <a:r>
              <a:rPr lang="en-US" sz="2400" b="0" dirty="0" err="1">
                <a:effectLst>
                  <a:outerShdw blurRad="38100" dist="38100" dir="2700000" algn="tl">
                    <a:srgbClr val="000000">
                      <a:alpha val="43137"/>
                    </a:srgbClr>
                  </a:outerShdw>
                </a:effectLst>
              </a:rPr>
              <a:t>Sasikala</a:t>
            </a:r>
            <a:r>
              <a:rPr lang="en-US" sz="2400" b="0" dirty="0">
                <a:effectLst>
                  <a:outerShdw blurRad="38100" dist="38100" dir="2700000" algn="tl">
                    <a:srgbClr val="000000">
                      <a:alpha val="43137"/>
                    </a:srgbClr>
                  </a:outerShdw>
                </a:effectLst>
              </a:rPr>
              <a:t>, </a:t>
            </a:r>
            <a:r>
              <a:rPr lang="en-US" sz="1400" b="0" dirty="0">
                <a:effectLst>
                  <a:outerShdw blurRad="38100" dist="38100" dir="2700000" algn="tl">
                    <a:srgbClr val="000000">
                      <a:alpha val="43137"/>
                    </a:srgbClr>
                  </a:outerShdw>
                </a:effectLst>
              </a:rPr>
              <a:t>M. Tech., Ph.D. </a:t>
            </a:r>
          </a:p>
          <a:p>
            <a:pPr>
              <a:spcBef>
                <a:spcPts val="200"/>
              </a:spcBef>
            </a:pP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 &amp; 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 Uday Chowdary </a:t>
            </a:r>
          </a:p>
          <a:p>
            <a:pPr>
              <a:spcBef>
                <a:spcPts val="300"/>
              </a:spcBef>
            </a:pPr>
            <a:r>
              <a:rPr lang="en-US" sz="1200" b="0" dirty="0"/>
              <a:t>Roll No. 214G1A33B5</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Sahil</a:t>
            </a:r>
          </a:p>
          <a:p>
            <a:pPr>
              <a:spcBef>
                <a:spcPts val="300"/>
              </a:spcBef>
            </a:pPr>
            <a:r>
              <a:rPr lang="en-US" sz="1200" b="0" dirty="0"/>
              <a:t>Roll No. 224G5A3309</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 Yamini</a:t>
            </a:r>
          </a:p>
          <a:p>
            <a:pPr>
              <a:spcBef>
                <a:spcPts val="300"/>
              </a:spcBef>
            </a:pPr>
            <a:r>
              <a:rPr lang="en-US" sz="1200" b="0" dirty="0"/>
              <a:t>Roll No. 214G1A33C5</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Aircraft Maintenance  and Predictive System</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Work</a:t>
            </a:r>
            <a:endParaRPr lang="en-IN" dirty="0"/>
          </a:p>
        </p:txBody>
      </p:sp>
      <p:sp>
        <p:nvSpPr>
          <p:cNvPr id="6" name="Content Placeholder 2"/>
          <p:cNvSpPr>
            <a:spLocks noGrp="1"/>
          </p:cNvSpPr>
          <p:nvPr>
            <p:ph idx="1"/>
          </p:nvPr>
        </p:nvSpPr>
        <p:spPr>
          <a:xfrm>
            <a:off x="199505" y="1119673"/>
            <a:ext cx="11779135" cy="5372565"/>
          </a:xfrm>
        </p:spPr>
        <p:txBody>
          <a:bodyPr>
            <a:normAutofit lnSpcReduction="10000"/>
          </a:bodyPr>
          <a:lstStyle/>
          <a:p>
            <a:pPr marL="0" indent="0">
              <a:lnSpc>
                <a:spcPct val="150000"/>
              </a:lnSpc>
              <a:buNone/>
            </a:pPr>
            <a:r>
              <a:rPr lang="en-US" sz="2400" dirty="0"/>
              <a:t>The proposed work focuses on developing a machine learning-based predictive maintenance system for aircraft by analyzing real-time sensor data. The process begins with collecting historical data from aircraft components, which is then preprocessed to remove noise and handle missing values. Key parameters influencing equipment failures are identified to improve prediction accuracy. A machine learning model is trained using this data to detect potential failures before they occur. The model is then tested and validated with real-world data to ensure reliability. Once optimized, it is deployed for real-time monitoring, enabling early fault detection and proactive maintenance. Continuous improvements are made to enhance prediction accuracy, reduce downtime, minimize costs, and improve overall safety and efficiency in aircraft maintenance.</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sz="2400" dirty="0"/>
              <a:t>The proposed system implements predictive maintenance using machine learning to anticipate equipment failures before they occur. This system utilizes real-time sensor data and advanced data processing techniques to improve maintenance scheduling and reduce operational costs. It incorporates a Random Forest classifier for accurate failure prediction, achieving a 94% accuracy rate. The system is designed for deployment using </a:t>
            </a:r>
            <a:r>
              <a:rPr lang="en-US" sz="2400" dirty="0" err="1"/>
              <a:t>Streamlit</a:t>
            </a:r>
            <a:r>
              <a:rPr lang="en-US" sz="2400" dirty="0"/>
              <a:t>, ensuring an interactive and user-friendly interface. Additionally, </a:t>
            </a:r>
            <a:r>
              <a:rPr lang="en-US" sz="2400" dirty="0" err="1"/>
              <a:t>MLflow</a:t>
            </a:r>
            <a:r>
              <a:rPr lang="en-US" sz="2400" dirty="0"/>
              <a:t> is integrated to track and monitor the model's performance over time, ensuring continuous improvement. By leveraging these technologies, the proposed system enhances efficiency, minimizes downtime, and optimizes maintenance processes in industrial applications. The tools used in this project include Pandas and NumPy for data processing, </a:t>
            </a:r>
            <a:r>
              <a:rPr lang="en-US" sz="2400" dirty="0" err="1"/>
              <a:t>Scikit</a:t>
            </a:r>
            <a:r>
              <a:rPr lang="en-US" sz="2400" dirty="0"/>
              <a:t>-learn for model training, </a:t>
            </a:r>
            <a:r>
              <a:rPr lang="en-US" sz="2400" dirty="0" err="1"/>
              <a:t>Streamlit</a:t>
            </a:r>
            <a:r>
              <a:rPr lang="en-US" sz="2400" dirty="0"/>
              <a:t> for deployment, and </a:t>
            </a:r>
            <a:r>
              <a:rPr lang="en-US" sz="2400" dirty="0" err="1"/>
              <a:t>MLflow</a:t>
            </a:r>
            <a:r>
              <a:rPr lang="en-US" sz="2400" dirty="0"/>
              <a:t> for model monitoring and tracking.</a:t>
            </a:r>
          </a:p>
          <a:p>
            <a:pPr marL="534988" indent="-360363">
              <a:buNone/>
            </a:pP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5AD9-0CFE-5E75-E355-4B8EF0A97AC1}"/>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E1922827-BA1A-AE1A-934B-C260B55B149C}"/>
              </a:ext>
            </a:extLst>
          </p:cNvPr>
          <p:cNvSpPr>
            <a:spLocks noGrp="1"/>
          </p:cNvSpPr>
          <p:nvPr>
            <p:ph idx="1"/>
          </p:nvPr>
        </p:nvSpPr>
        <p:spPr/>
        <p:txBody>
          <a:bodyPr/>
          <a:lstStyle/>
          <a:p>
            <a:r>
              <a:rPr lang="en-US" b="1" dirty="0"/>
              <a:t>Minimized Downtime:</a:t>
            </a:r>
            <a:r>
              <a:rPr lang="en-US" dirty="0"/>
              <a:t> Predictive maintenance reduces unexpected equipment failures.</a:t>
            </a:r>
          </a:p>
          <a:p>
            <a:r>
              <a:rPr lang="en-US" b="1" dirty="0"/>
              <a:t>Extended Equipment Lifespan:</a:t>
            </a:r>
            <a:r>
              <a:rPr lang="en-US" dirty="0"/>
              <a:t> Timely interventions prevent excessive wear and tear.</a:t>
            </a:r>
          </a:p>
          <a:p>
            <a:r>
              <a:rPr lang="en-US" b="1" dirty="0"/>
              <a:t>Enhanced Worker Safety: </a:t>
            </a:r>
            <a:r>
              <a:rPr lang="en-US" dirty="0"/>
              <a:t>Proactive monitoring reduces risks from sudden breakdowns.</a:t>
            </a:r>
          </a:p>
        </p:txBody>
      </p:sp>
    </p:spTree>
    <p:extLst>
      <p:ext uri="{BB962C8B-B14F-4D97-AF65-F5344CB8AC3E}">
        <p14:creationId xmlns:p14="http://schemas.microsoft.com/office/powerpoint/2010/main" val="124298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2E01-CAA8-642C-19A8-6F7E7CBDF312}"/>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78333E10-C58E-013E-67CE-FE3788E907A8}"/>
              </a:ext>
            </a:extLst>
          </p:cNvPr>
          <p:cNvSpPr>
            <a:spLocks noGrp="1"/>
          </p:cNvSpPr>
          <p:nvPr>
            <p:ph idx="1"/>
          </p:nvPr>
        </p:nvSpPr>
        <p:spPr/>
        <p:txBody>
          <a:bodyPr>
            <a:normAutofit fontScale="62500" lnSpcReduction="20000"/>
          </a:bodyPr>
          <a:lstStyle/>
          <a:p>
            <a:pPr marL="0" indent="0">
              <a:buNone/>
            </a:pPr>
            <a:r>
              <a:rPr lang="en-US" sz="4000" b="1" dirty="0"/>
              <a:t>Hardware:</a:t>
            </a:r>
          </a:p>
          <a:p>
            <a:pPr marL="0" indent="0">
              <a:buNone/>
            </a:pPr>
            <a:r>
              <a:rPr lang="en-US" sz="2800" b="1" kern="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Processor		- I3/Intel Processor</a:t>
            </a: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Disk		- 160GB</a:t>
            </a:r>
            <a:endParaRPr lang="en-IN" sz="3600" dirty="0">
              <a:latin typeface="Calibri" panose="020F0502020204030204" pitchFamily="34" charset="0"/>
              <a:ea typeface="Calibri" panose="020F0502020204030204" pitchFamily="34" charset="0"/>
            </a:endParaRP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3600" dirty="0">
              <a:latin typeface="Calibri" panose="020F0502020204030204" pitchFamily="34" charset="0"/>
              <a:ea typeface="Calibri" panose="020F0502020204030204" pitchFamily="34" charset="0"/>
            </a:endParaRP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Mouse			- Two or Three Button Mouse</a:t>
            </a: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Monitor			- SVGA</a:t>
            </a:r>
            <a:endParaRPr lang="en-IN" sz="3600" dirty="0">
              <a:latin typeface="Calibri" panose="020F0502020204030204" pitchFamily="34" charset="0"/>
              <a:ea typeface="Calibri" panose="020F0502020204030204" pitchFamily="34" charset="0"/>
            </a:endParaRP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- 8GB</a:t>
            </a:r>
            <a:endParaRPr lang="en-IN" sz="4000" dirty="0"/>
          </a:p>
          <a:p>
            <a:pPr marL="0" indent="0">
              <a:buNone/>
            </a:pPr>
            <a:r>
              <a:rPr lang="en-IN" sz="4000" b="1" dirty="0"/>
              <a:t>Software:</a:t>
            </a: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Operating System	                 :  Windows 7/8/10</a:t>
            </a:r>
            <a:endParaRPr lang="en-IN" sz="3600" dirty="0">
              <a:latin typeface="Times New Roman" panose="02020603050405020304" pitchFamily="18" charset="0"/>
              <a:ea typeface="Times New Roman" panose="02020603050405020304" pitchFamily="18" charset="0"/>
            </a:endParaRP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Programming Language	 :  Python</a:t>
            </a:r>
            <a:endParaRPr lang="en-IN" sz="3600" dirty="0">
              <a:latin typeface="Times New Roman" panose="02020603050405020304" pitchFamily="18" charset="0"/>
              <a:ea typeface="Times New Roman" panose="02020603050405020304" pitchFamily="18" charset="0"/>
            </a:endParaRP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Libraries		                 :  </a:t>
            </a:r>
            <a:r>
              <a:rPr lang="en-US" sz="2800" dirty="0" err="1">
                <a:solidFill>
                  <a:srgbClr val="000000"/>
                </a:solidFill>
                <a:latin typeface="Times New Roman" panose="02020603050405020304" pitchFamily="18" charset="0"/>
                <a:ea typeface="Times New Roman" panose="02020603050405020304" pitchFamily="18" charset="0"/>
              </a:rPr>
              <a:t>Pandas,</a:t>
            </a:r>
            <a:r>
              <a:rPr lang="en-US" dirty="0" err="1">
                <a:solidFill>
                  <a:srgbClr val="000000"/>
                </a:solidFill>
                <a:ea typeface="Times New Roman" panose="02020603050405020304" pitchFamily="18" charset="0"/>
              </a:rPr>
              <a:t>Joblib,Streamlit,Randome,Time</a:t>
            </a:r>
            <a:endParaRPr lang="en-US" sz="2800" dirty="0">
              <a:solidFill>
                <a:srgbClr val="000000"/>
              </a:solidFill>
              <a:latin typeface="Times New Roman" panose="02020603050405020304" pitchFamily="18" charset="0"/>
              <a:ea typeface="Times New Roman" panose="02020603050405020304" pitchFamily="18" charset="0"/>
            </a:endParaRP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IDE/Workbench	                 :  VS Code/</a:t>
            </a:r>
            <a:r>
              <a:rPr lang="en-US" sz="2800" dirty="0" err="1">
                <a:solidFill>
                  <a:srgbClr val="000000"/>
                </a:solidFill>
                <a:latin typeface="Times New Roman" panose="02020603050405020304" pitchFamily="18" charset="0"/>
                <a:ea typeface="Times New Roman" panose="02020603050405020304" pitchFamily="18" charset="0"/>
              </a:rPr>
              <a:t>Pycharm</a:t>
            </a:r>
            <a:endParaRPr lang="en-IN" sz="3600" dirty="0">
              <a:latin typeface="Times New Roman" panose="02020603050405020304" pitchFamily="18" charset="0"/>
              <a:ea typeface="Times New Roman" panose="02020603050405020304" pitchFamily="18" charset="0"/>
            </a:endParaRP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Technology		 :  Python 3.8+</a:t>
            </a:r>
            <a:endParaRPr lang="en-IN" sz="3600"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9301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26"/>
            <a:ext cx="12192000" cy="714892"/>
          </a:xfrm>
        </p:spPr>
        <p:txBody>
          <a:bodyPr/>
          <a:lstStyle/>
          <a:p>
            <a:r>
              <a:rPr lang="en-US" dirty="0"/>
              <a:t>UML Diagrams</a:t>
            </a:r>
            <a:endParaRPr lang="en-IN" dirty="0"/>
          </a:p>
        </p:txBody>
      </p:sp>
      <p:sp>
        <p:nvSpPr>
          <p:cNvPr id="3" name="Content Placeholder 2"/>
          <p:cNvSpPr>
            <a:spLocks noGrp="1"/>
          </p:cNvSpPr>
          <p:nvPr>
            <p:ph idx="1"/>
          </p:nvPr>
        </p:nvSpPr>
        <p:spPr>
          <a:xfrm>
            <a:off x="199505" y="1097279"/>
            <a:ext cx="11779135" cy="4693921"/>
          </a:xfrm>
        </p:spPr>
        <p:txBody>
          <a:bodyPr/>
          <a:lstStyle/>
          <a:p>
            <a:pPr marL="0" indent="0">
              <a:buNone/>
            </a:pPr>
            <a:r>
              <a:rPr lang="en-IN" dirty="0"/>
              <a:t> </a:t>
            </a:r>
          </a:p>
        </p:txBody>
      </p:sp>
      <p:sp>
        <p:nvSpPr>
          <p:cNvPr id="6" name="TextBox 5"/>
          <p:cNvSpPr txBox="1"/>
          <p:nvPr/>
        </p:nvSpPr>
        <p:spPr>
          <a:xfrm>
            <a:off x="3705072" y="6038544"/>
            <a:ext cx="4980822"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 Working Flow of Proposed system</a:t>
            </a:r>
          </a:p>
          <a:p>
            <a:endParaRPr lang="en-IN" dirty="0"/>
          </a:p>
        </p:txBody>
      </p:sp>
      <p:pic>
        <p:nvPicPr>
          <p:cNvPr id="5" name="Picture 4">
            <a:extLst>
              <a:ext uri="{FF2B5EF4-FFF2-40B4-BE49-F238E27FC236}">
                <a16:creationId xmlns:a16="http://schemas.microsoft.com/office/drawing/2014/main" id="{233ADC89-EF2A-711F-63DF-D5F295BC3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75" y="1727734"/>
            <a:ext cx="10744200" cy="40329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7CCD-4D38-56BC-8508-56A02F15DA39}"/>
              </a:ext>
            </a:extLst>
          </p:cNvPr>
          <p:cNvSpPr>
            <a:spLocks noGrp="1"/>
          </p:cNvSpPr>
          <p:nvPr>
            <p:ph type="title"/>
          </p:nvPr>
        </p:nvSpPr>
        <p:spPr>
          <a:xfrm>
            <a:off x="0" y="197248"/>
            <a:ext cx="12192000" cy="714892"/>
          </a:xfrm>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026CD1FA-D195-0E29-2495-1AF8C21F8106}"/>
              </a:ext>
            </a:extLst>
          </p:cNvPr>
          <p:cNvSpPr>
            <a:spLocks noGrp="1"/>
          </p:cNvSpPr>
          <p:nvPr>
            <p:ph idx="1"/>
          </p:nvPr>
        </p:nvSpPr>
        <p:spPr/>
        <p:txBody>
          <a:bodyPr>
            <a:normAutofit/>
          </a:bodyPr>
          <a:lstStyle/>
          <a:p>
            <a:pPr marL="0" indent="0">
              <a:buNone/>
            </a:pPr>
            <a:r>
              <a:rPr lang="en-US" dirty="0"/>
              <a:t>                This is an </a:t>
            </a:r>
            <a:r>
              <a:rPr lang="en-US" dirty="0">
                <a:latin typeface="Times New Roman" panose="02020603050405020304" pitchFamily="18" charset="0"/>
                <a:cs typeface="Times New Roman" panose="02020603050405020304" pitchFamily="18" charset="0"/>
              </a:rPr>
              <a:t>behavioral diagram that illustrates the flow of control or data through a </a:t>
            </a:r>
            <a:r>
              <a:rPr lang="en-US" dirty="0"/>
              <a:t>IoT sensors and devices collect real-time data through APIs. The data undergoes preprocessing, including cleaning and filtering, followed by processing for transformation and aggregation. Feature engineering is applied to extract relevant attributes, and data preparation ensures readiness for model training. The machine learning model is trained and validated using cross-validation and hyperparameter tuning. Trained model code is managed through version control and dependency management, with unit testing ensuring reliability. The model is registered and deployed through a structured pipeline. Model serving enables real-time predictions via APIs, with logging and monitoring ensuring performance tracking. Integration tests validate the final application before deployment.</a:t>
            </a:r>
            <a:endParaRPr lang="en-IN" dirty="0"/>
          </a:p>
        </p:txBody>
      </p:sp>
    </p:spTree>
    <p:extLst>
      <p:ext uri="{BB962C8B-B14F-4D97-AF65-F5344CB8AC3E}">
        <p14:creationId xmlns:p14="http://schemas.microsoft.com/office/powerpoint/2010/main" val="1530834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Data Flow</a:t>
            </a:r>
            <a:r>
              <a:rPr lang="en-US" dirty="0">
                <a:solidFill>
                  <a:schemeClr val="bg1"/>
                </a:solidFill>
                <a:sym typeface="+mn-ea"/>
              </a:rPr>
              <a:t> Diagram</a:t>
            </a:r>
          </a:p>
        </p:txBody>
      </p:sp>
      <p:pic>
        <p:nvPicPr>
          <p:cNvPr id="13" name="Content Placeholder 12">
            <a:extLst>
              <a:ext uri="{FF2B5EF4-FFF2-40B4-BE49-F238E27FC236}">
                <a16:creationId xmlns:a16="http://schemas.microsoft.com/office/drawing/2014/main" id="{DE1118AD-3708-D500-02DE-8F89D9923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0621" y="947650"/>
            <a:ext cx="3400147" cy="5604069"/>
          </a:xfrm>
        </p:spPr>
      </p:pic>
      <p:sp>
        <p:nvSpPr>
          <p:cNvPr id="15" name="TextBox 14">
            <a:extLst>
              <a:ext uri="{FF2B5EF4-FFF2-40B4-BE49-F238E27FC236}">
                <a16:creationId xmlns:a16="http://schemas.microsoft.com/office/drawing/2014/main" id="{6FB20568-B78B-D628-A7DF-360131D3B989}"/>
              </a:ext>
            </a:extLst>
          </p:cNvPr>
          <p:cNvSpPr txBox="1"/>
          <p:nvPr/>
        </p:nvSpPr>
        <p:spPr>
          <a:xfrm>
            <a:off x="177553" y="1083075"/>
            <a:ext cx="7989903" cy="5293757"/>
          </a:xfrm>
          <a:prstGeom prst="rect">
            <a:avLst/>
          </a:prstGeom>
          <a:noFill/>
        </p:spPr>
        <p:txBody>
          <a:bodyPr wrap="square">
            <a:spAutoFit/>
          </a:bodyPr>
          <a:lstStyle/>
          <a:p>
            <a:pPr algn="just"/>
            <a:r>
              <a:rPr lang="en-US" sz="2600" dirty="0">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visualize the information flows within a system.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A neat and clear DFD can depict a good amount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of the system requirements graphically. It can be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manual, automated, or a combination of both.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It shows how information enters and leaves the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system, what changes the information and where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information is stored. The purpose of a DFD is to show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the scope and boundaries of a system as a whole.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It may be used as a communications tool between a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systems analyst and any person who plays a part in the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system that acts as the starting point for redesigning a system.</a:t>
            </a:r>
            <a:endParaRPr lang="en-IN" sz="26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ym typeface="+mn-ea"/>
              </a:rPr>
              <a:t>Cont</a:t>
            </a:r>
            <a:r>
              <a:rPr lang="en-US" dirty="0">
                <a:sym typeface="+mn-ea"/>
              </a:rPr>
              <a:t>…</a:t>
            </a:r>
            <a:endParaRPr lang="en-US" dirty="0">
              <a:solidFill>
                <a:schemeClr val="bg1"/>
              </a:solidFill>
              <a:sym typeface="+mn-ea"/>
            </a:endParaRPr>
          </a:p>
        </p:txBody>
      </p:sp>
      <p:sp>
        <p:nvSpPr>
          <p:cNvPr id="3" name="Content Placeholder 2"/>
          <p:cNvSpPr>
            <a:spLocks noGrp="1"/>
          </p:cNvSpPr>
          <p:nvPr>
            <p:ph idx="1"/>
          </p:nvPr>
        </p:nvSpPr>
        <p:spPr/>
        <p:txBody>
          <a:bodyPr/>
          <a:lstStyle/>
          <a:p>
            <a:pPr marL="0" lvl="0" indent="0" algn="just">
              <a:lnSpc>
                <a:spcPct val="150000"/>
              </a:lnSpc>
              <a:buNone/>
            </a:pPr>
            <a:r>
              <a:rPr lang="en-US" b="1" dirty="0">
                <a:sym typeface="+mn-ea"/>
              </a:rPr>
              <a:t>Class Diagram:</a:t>
            </a:r>
            <a:endParaRPr lang="en-US" b="1" dirty="0">
              <a:latin typeface="Times New Roman" panose="02020603050405020304" pitchFamily="18" charset="0"/>
              <a:cs typeface="Times New Roman" panose="02020603050405020304" pitchFamily="18" charset="0"/>
            </a:endParaRPr>
          </a:p>
          <a:p>
            <a:pPr marL="0" indent="0">
              <a:lnSpc>
                <a:spcPct val="150000"/>
              </a:lnSpc>
              <a:buNone/>
            </a:pPr>
            <a:r>
              <a:rPr lang="en-US" dirty="0"/>
              <a:t>Represents the system’s structure, including key components and relationships.</a:t>
            </a:r>
          </a:p>
          <a:p>
            <a:pPr>
              <a:lnSpc>
                <a:spcPct val="150000"/>
              </a:lnSpc>
            </a:pPr>
            <a:r>
              <a:rPr lang="en-US" dirty="0"/>
              <a:t>Classes: Aircraft, Sensor, </a:t>
            </a:r>
            <a:r>
              <a:rPr lang="en-US" dirty="0" err="1"/>
              <a:t>DataProcessor</a:t>
            </a:r>
            <a:r>
              <a:rPr lang="en-US" dirty="0"/>
              <a:t>, </a:t>
            </a:r>
            <a:r>
              <a:rPr lang="en-US" dirty="0" err="1"/>
              <a:t>MLModel</a:t>
            </a:r>
            <a:r>
              <a:rPr lang="en-US" dirty="0"/>
              <a:t>, </a:t>
            </a:r>
            <a:r>
              <a:rPr lang="en-US" dirty="0" err="1"/>
              <a:t>MaintenanceReport</a:t>
            </a:r>
            <a:endParaRPr lang="en-US" dirty="0"/>
          </a:p>
          <a:p>
            <a:pPr>
              <a:lnSpc>
                <a:spcPct val="150000"/>
              </a:lnSpc>
            </a:pPr>
            <a:r>
              <a:rPr lang="en-US" dirty="0"/>
              <a:t>Relationships: Aircraft has Sensors, </a:t>
            </a:r>
            <a:r>
              <a:rPr lang="en-US" dirty="0" err="1"/>
              <a:t>DataProcessor</a:t>
            </a:r>
            <a:r>
              <a:rPr lang="en-US" dirty="0"/>
              <a:t> processes Sensor Data, model predicts Failures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0" indent="0" algn="just">
              <a:lnSpc>
                <a:spcPct val="150000"/>
              </a:lnSpc>
              <a:buNone/>
            </a:pPr>
            <a:r>
              <a:rPr lang="en-US" b="1" dirty="0">
                <a:sym typeface="+mn-ea"/>
              </a:rPr>
              <a:t>Sequence Diagram:</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a:t>Shows the interaction flow between components for predictive maintenance.</a:t>
            </a:r>
          </a:p>
          <a:p>
            <a:pPr>
              <a:lnSpc>
                <a:spcPct val="150000"/>
              </a:lnSpc>
            </a:pPr>
            <a:r>
              <a:rPr lang="en-US" b="1" dirty="0"/>
              <a:t>Steps:</a:t>
            </a:r>
            <a:r>
              <a:rPr lang="en-US" dirty="0"/>
              <a:t> Sensor sends data → Data Processor cleans data → ML Model predicts failure → Alert sent to Engineer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893A-DBC4-7793-3640-8E3A23B9F3C4}"/>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06EC5821-DBB7-A0BB-8AFE-DE1CF1A53FCA}"/>
              </a:ext>
            </a:extLst>
          </p:cNvPr>
          <p:cNvSpPr>
            <a:spLocks noGrp="1"/>
          </p:cNvSpPr>
          <p:nvPr>
            <p:ph idx="1"/>
          </p:nvPr>
        </p:nvSpPr>
        <p:spPr>
          <a:xfrm>
            <a:off x="199505" y="1097279"/>
            <a:ext cx="4203819" cy="385292"/>
          </a:xfrm>
        </p:spPr>
        <p:txBody>
          <a:bodyPr>
            <a:normAutofit fontScale="92500" lnSpcReduction="20000"/>
          </a:bodyPr>
          <a:lstStyle/>
          <a:p>
            <a:r>
              <a:rPr lang="en-US" dirty="0"/>
              <a:t>For </a:t>
            </a:r>
            <a:r>
              <a:rPr lang="en-US" dirty="0" err="1"/>
              <a:t>FrontEnd</a:t>
            </a:r>
            <a:r>
              <a:rPr lang="en-US" dirty="0"/>
              <a:t> Application</a:t>
            </a:r>
            <a:endParaRPr lang="en-IN" dirty="0"/>
          </a:p>
        </p:txBody>
      </p:sp>
      <p:pic>
        <p:nvPicPr>
          <p:cNvPr id="7" name="Picture 6">
            <a:extLst>
              <a:ext uri="{FF2B5EF4-FFF2-40B4-BE49-F238E27FC236}">
                <a16:creationId xmlns:a16="http://schemas.microsoft.com/office/drawing/2014/main" id="{3A099A28-65CB-F9EF-0A27-1797E666A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52" y="1097279"/>
            <a:ext cx="7997544" cy="5527962"/>
          </a:xfrm>
          <a:prstGeom prst="rect">
            <a:avLst/>
          </a:prstGeom>
        </p:spPr>
      </p:pic>
    </p:spTree>
    <p:extLst>
      <p:ext uri="{BB962C8B-B14F-4D97-AF65-F5344CB8AC3E}">
        <p14:creationId xmlns:p14="http://schemas.microsoft.com/office/powerpoint/2010/main" val="416566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199505" y="1097279"/>
            <a:ext cx="11527274" cy="5394960"/>
          </a:xfrm>
        </p:spPr>
        <p:txBody>
          <a:bodyPr>
            <a:normAutofit lnSpcReduction="10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Abstract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Problem Statement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Objectives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Literature survey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Proposed Work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Existing System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Proposed System</a:t>
            </a:r>
          </a:p>
          <a:p>
            <a:pPr marL="0" indent="0">
              <a:lnSpc>
                <a:spcPct val="150000"/>
              </a:lnSpc>
              <a:spcBef>
                <a:spcPts val="500"/>
              </a:spcBef>
              <a:spcAft>
                <a:spcPts val="500"/>
              </a:spcAft>
              <a:buNone/>
            </a:pPr>
            <a:endParaRPr lang="en-US" sz="2400" dirty="0"/>
          </a:p>
        </p:txBody>
      </p:sp>
      <p:sp>
        <p:nvSpPr>
          <p:cNvPr id="6" name="TextBox 5">
            <a:extLst>
              <a:ext uri="{FF2B5EF4-FFF2-40B4-BE49-F238E27FC236}">
                <a16:creationId xmlns:a16="http://schemas.microsoft.com/office/drawing/2014/main" id="{B79F2A43-7D6B-4647-AEE7-36D32AF316F3}"/>
              </a:ext>
            </a:extLst>
          </p:cNvPr>
          <p:cNvSpPr txBox="1"/>
          <p:nvPr/>
        </p:nvSpPr>
        <p:spPr>
          <a:xfrm>
            <a:off x="5607369" y="947651"/>
            <a:ext cx="5980923" cy="5355633"/>
          </a:xfrm>
          <a:prstGeom prst="rect">
            <a:avLst/>
          </a:prstGeom>
          <a:noFill/>
        </p:spPr>
        <p:txBody>
          <a:bodyPr wrap="square">
            <a:sp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Requirements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UML Diagram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Data Flow Diagram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Sample Code</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Screenshots(project)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Queries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DC5F-FBA6-A235-0B78-D07FE3E2CFD4}"/>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45680DCC-01AE-2801-F3A6-9D60AEE82EBB}"/>
              </a:ext>
            </a:extLst>
          </p:cNvPr>
          <p:cNvSpPr>
            <a:spLocks noGrp="1"/>
          </p:cNvSpPr>
          <p:nvPr>
            <p:ph idx="1"/>
          </p:nvPr>
        </p:nvSpPr>
        <p:spPr/>
        <p:txBody>
          <a:bodyPr/>
          <a:lstStyle/>
          <a:p>
            <a:r>
              <a:rPr lang="en-US" dirty="0"/>
              <a:t>For Recommendations:</a:t>
            </a:r>
          </a:p>
        </p:txBody>
      </p:sp>
      <p:pic>
        <p:nvPicPr>
          <p:cNvPr id="5" name="Picture 4">
            <a:extLst>
              <a:ext uri="{FF2B5EF4-FFF2-40B4-BE49-F238E27FC236}">
                <a16:creationId xmlns:a16="http://schemas.microsoft.com/office/drawing/2014/main" id="{3C7871C9-DECA-10B1-74F5-83C72762B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685" y="947650"/>
            <a:ext cx="8167458" cy="5612948"/>
          </a:xfrm>
          <a:prstGeom prst="rect">
            <a:avLst/>
          </a:prstGeom>
        </p:spPr>
      </p:pic>
    </p:spTree>
    <p:extLst>
      <p:ext uri="{BB962C8B-B14F-4D97-AF65-F5344CB8AC3E}">
        <p14:creationId xmlns:p14="http://schemas.microsoft.com/office/powerpoint/2010/main" val="112893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B16D-F3D5-0348-6F81-E68144B5C153}"/>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4C4E67D1-60A0-4190-8317-DB50F9DBFA01}"/>
              </a:ext>
            </a:extLst>
          </p:cNvPr>
          <p:cNvSpPr>
            <a:spLocks noGrp="1"/>
          </p:cNvSpPr>
          <p:nvPr>
            <p:ph idx="1"/>
          </p:nvPr>
        </p:nvSpPr>
        <p:spPr/>
        <p:txBody>
          <a:bodyPr/>
          <a:lstStyle/>
          <a:p>
            <a:r>
              <a:rPr lang="en-US" dirty="0"/>
              <a:t>For Training:</a:t>
            </a:r>
          </a:p>
        </p:txBody>
      </p:sp>
      <p:pic>
        <p:nvPicPr>
          <p:cNvPr id="5" name="Picture 4">
            <a:extLst>
              <a:ext uri="{FF2B5EF4-FFF2-40B4-BE49-F238E27FC236}">
                <a16:creationId xmlns:a16="http://schemas.microsoft.com/office/drawing/2014/main" id="{A55C7ECA-F774-2D3B-54B0-228170761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237" y="947650"/>
            <a:ext cx="9741763" cy="5677591"/>
          </a:xfrm>
          <a:prstGeom prst="rect">
            <a:avLst/>
          </a:prstGeom>
        </p:spPr>
      </p:pic>
    </p:spTree>
    <p:extLst>
      <p:ext uri="{BB962C8B-B14F-4D97-AF65-F5344CB8AC3E}">
        <p14:creationId xmlns:p14="http://schemas.microsoft.com/office/powerpoint/2010/main" val="251007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DAC-161D-10DD-5DB6-9B125343D75D}"/>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65FFBB0F-3845-04E6-8C38-223D5006724C}"/>
              </a:ext>
            </a:extLst>
          </p:cNvPr>
          <p:cNvSpPr>
            <a:spLocks noGrp="1"/>
          </p:cNvSpPr>
          <p:nvPr>
            <p:ph idx="1"/>
          </p:nvPr>
        </p:nvSpPr>
        <p:spPr/>
        <p:txBody>
          <a:bodyPr/>
          <a:lstStyle/>
          <a:p>
            <a:r>
              <a:rPr lang="en-US" dirty="0"/>
              <a:t>For </a:t>
            </a:r>
            <a:r>
              <a:rPr lang="en-US" dirty="0" err="1"/>
              <a:t>Github</a:t>
            </a:r>
            <a:r>
              <a:rPr lang="en-US" dirty="0"/>
              <a:t> Running:</a:t>
            </a:r>
            <a:endParaRPr lang="en-IN" dirty="0"/>
          </a:p>
        </p:txBody>
      </p:sp>
      <p:pic>
        <p:nvPicPr>
          <p:cNvPr id="5" name="Picture 4">
            <a:extLst>
              <a:ext uri="{FF2B5EF4-FFF2-40B4-BE49-F238E27FC236}">
                <a16:creationId xmlns:a16="http://schemas.microsoft.com/office/drawing/2014/main" id="{94B0F1DD-10DD-0E4A-3E56-644B0CC2D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579" y="1022464"/>
            <a:ext cx="8605421" cy="5544589"/>
          </a:xfrm>
          <a:prstGeom prst="rect">
            <a:avLst/>
          </a:prstGeom>
        </p:spPr>
      </p:pic>
    </p:spTree>
    <p:extLst>
      <p:ext uri="{BB962C8B-B14F-4D97-AF65-F5344CB8AC3E}">
        <p14:creationId xmlns:p14="http://schemas.microsoft.com/office/powerpoint/2010/main" val="62178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DD22-046B-4B2A-0181-8C059CF3D391}"/>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A2C5D132-D4D1-CE6F-BE8E-60C8812F4F99}"/>
              </a:ext>
            </a:extLst>
          </p:cNvPr>
          <p:cNvSpPr>
            <a:spLocks noGrp="1"/>
          </p:cNvSpPr>
          <p:nvPr>
            <p:ph idx="1"/>
          </p:nvPr>
        </p:nvSpPr>
        <p:spPr/>
        <p:txBody>
          <a:bodyPr/>
          <a:lstStyle/>
          <a:p>
            <a:r>
              <a:rPr lang="en-US" dirty="0" err="1"/>
              <a:t>MainCode</a:t>
            </a:r>
            <a:r>
              <a:rPr lang="en-US" dirty="0"/>
              <a:t>:</a:t>
            </a:r>
            <a:endParaRPr lang="en-IN" dirty="0"/>
          </a:p>
        </p:txBody>
      </p:sp>
      <p:pic>
        <p:nvPicPr>
          <p:cNvPr id="5" name="Picture 4">
            <a:extLst>
              <a:ext uri="{FF2B5EF4-FFF2-40B4-BE49-F238E27FC236}">
                <a16:creationId xmlns:a16="http://schemas.microsoft.com/office/drawing/2014/main" id="{F432FCA3-7B79-6531-4EEF-BD4569E16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760" y="947651"/>
            <a:ext cx="8330184" cy="5677590"/>
          </a:xfrm>
          <a:prstGeom prst="rect">
            <a:avLst/>
          </a:prstGeom>
        </p:spPr>
      </p:pic>
    </p:spTree>
    <p:extLst>
      <p:ext uri="{BB962C8B-B14F-4D97-AF65-F5344CB8AC3E}">
        <p14:creationId xmlns:p14="http://schemas.microsoft.com/office/powerpoint/2010/main" val="349363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15A5-9C52-4086-8D57-4CB452C79E73}"/>
              </a:ext>
            </a:extLst>
          </p:cNvPr>
          <p:cNvSpPr>
            <a:spLocks noGrp="1"/>
          </p:cNvSpPr>
          <p:nvPr>
            <p:ph type="title"/>
          </p:nvPr>
        </p:nvSpPr>
        <p:spPr/>
        <p:txBody>
          <a:bodyPr/>
          <a:lstStyle/>
          <a:p>
            <a:r>
              <a:rPr lang="en-US" dirty="0"/>
              <a:t>Project Output:</a:t>
            </a:r>
            <a:endParaRPr lang="en-IN" dirty="0"/>
          </a:p>
        </p:txBody>
      </p:sp>
      <p:pic>
        <p:nvPicPr>
          <p:cNvPr id="5" name="Content Placeholder 4">
            <a:extLst>
              <a:ext uri="{FF2B5EF4-FFF2-40B4-BE49-F238E27FC236}">
                <a16:creationId xmlns:a16="http://schemas.microsoft.com/office/drawing/2014/main" id="{30414CDC-DC1C-8591-2C67-C6D88F44C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788" y="1096963"/>
            <a:ext cx="10227076" cy="5395912"/>
          </a:xfrm>
        </p:spPr>
      </p:pic>
    </p:spTree>
    <p:extLst>
      <p:ext uri="{BB962C8B-B14F-4D97-AF65-F5344CB8AC3E}">
        <p14:creationId xmlns:p14="http://schemas.microsoft.com/office/powerpoint/2010/main" val="2142810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2532-74A2-DE0A-EFB7-529DA4491280}"/>
              </a:ext>
            </a:extLst>
          </p:cNvPr>
          <p:cNvSpPr>
            <a:spLocks noGrp="1"/>
          </p:cNvSpPr>
          <p:nvPr>
            <p:ph type="title"/>
          </p:nvPr>
        </p:nvSpPr>
        <p:spPr/>
        <p:txBody>
          <a:bodyPr/>
          <a:lstStyle/>
          <a:p>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9BCFB2FD-1565-1E53-3EB6-FA89865E28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50" y="1096963"/>
            <a:ext cx="10963922" cy="5395912"/>
          </a:xfrm>
        </p:spPr>
      </p:pic>
    </p:spTree>
    <p:extLst>
      <p:ext uri="{BB962C8B-B14F-4D97-AF65-F5344CB8AC3E}">
        <p14:creationId xmlns:p14="http://schemas.microsoft.com/office/powerpoint/2010/main" val="1532131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6D17-5295-E441-58BC-6C9E15E682A7}"/>
              </a:ext>
            </a:extLst>
          </p:cNvPr>
          <p:cNvSpPr>
            <a:spLocks noGrp="1"/>
          </p:cNvSpPr>
          <p:nvPr>
            <p:ph type="title"/>
          </p:nvPr>
        </p:nvSpPr>
        <p:spPr/>
        <p:txBody>
          <a:bodyPr/>
          <a:lstStyle/>
          <a:p>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09E9826E-AA78-5C89-95E6-F1EF3DDCD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862" y="1096963"/>
            <a:ext cx="10513154" cy="5395912"/>
          </a:xfrm>
        </p:spPr>
      </p:pic>
    </p:spTree>
    <p:extLst>
      <p:ext uri="{BB962C8B-B14F-4D97-AF65-F5344CB8AC3E}">
        <p14:creationId xmlns:p14="http://schemas.microsoft.com/office/powerpoint/2010/main" val="3311554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0C66-F0F0-EB22-7D07-49E79790DBCA}"/>
              </a:ext>
            </a:extLst>
          </p:cNvPr>
          <p:cNvSpPr>
            <a:spLocks noGrp="1"/>
          </p:cNvSpPr>
          <p:nvPr>
            <p:ph type="title"/>
          </p:nvPr>
        </p:nvSpPr>
        <p:spPr/>
        <p:txBody>
          <a:bodyPr/>
          <a:lstStyle/>
          <a:p>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D8175968-9B07-20D6-E79F-1C5A6065F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27" y="1096963"/>
            <a:ext cx="11026066" cy="5395912"/>
          </a:xfrm>
        </p:spPr>
      </p:pic>
    </p:spTree>
    <p:extLst>
      <p:ext uri="{BB962C8B-B14F-4D97-AF65-F5344CB8AC3E}">
        <p14:creationId xmlns:p14="http://schemas.microsoft.com/office/powerpoint/2010/main" val="1522682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265A-7E37-FD58-F4AE-364075D12B91}"/>
              </a:ext>
            </a:extLst>
          </p:cNvPr>
          <p:cNvSpPr>
            <a:spLocks noGrp="1"/>
          </p:cNvSpPr>
          <p:nvPr>
            <p:ph type="title"/>
          </p:nvPr>
        </p:nvSpPr>
        <p:spPr/>
        <p:txBody>
          <a:bodyPr/>
          <a:lstStyle/>
          <a:p>
            <a:r>
              <a:rPr lang="en-IN" sz="4400" b="1" kern="100" dirty="0">
                <a:effectLst/>
                <a:latin typeface="Times New Roman" panose="02020603050405020304" pitchFamily="18" charset="0"/>
                <a:ea typeface="Calibri" panose="020F0502020204030204" pitchFamily="34" charset="0"/>
              </a:rPr>
              <a:t>Results and Analysis</a:t>
            </a:r>
            <a:endParaRPr lang="en-IN" dirty="0"/>
          </a:p>
        </p:txBody>
      </p:sp>
      <p:sp>
        <p:nvSpPr>
          <p:cNvPr id="3" name="Content Placeholder 2">
            <a:extLst>
              <a:ext uri="{FF2B5EF4-FFF2-40B4-BE49-F238E27FC236}">
                <a16:creationId xmlns:a16="http://schemas.microsoft.com/office/drawing/2014/main" id="{9C85F5B1-E7A3-EA47-1073-840343669378}"/>
              </a:ext>
            </a:extLst>
          </p:cNvPr>
          <p:cNvSpPr>
            <a:spLocks noGrp="1"/>
          </p:cNvSpPr>
          <p:nvPr>
            <p:ph idx="1"/>
          </p:nvPr>
        </p:nvSpPr>
        <p:spPr/>
        <p:txBody>
          <a:bodyPr/>
          <a:lstStyle/>
          <a:p>
            <a:pPr marL="0" indent="0" algn="just">
              <a:lnSpc>
                <a:spcPct val="107000"/>
              </a:lnSpc>
              <a:spcAft>
                <a:spcPts val="580"/>
              </a:spcAft>
              <a:buNone/>
            </a:pPr>
            <a:r>
              <a:rPr lang="en-IN" sz="3600" b="1" kern="100" dirty="0">
                <a:solidFill>
                  <a:srgbClr val="000000"/>
                </a:solidFill>
                <a:effectLst/>
                <a:latin typeface="Times New Roman" panose="02020603050405020304" pitchFamily="18" charset="0"/>
                <a:ea typeface="Calibri" panose="020F0502020204030204" pitchFamily="34" charset="0"/>
              </a:rPr>
              <a:t> Model Performance: </a:t>
            </a:r>
            <a:endParaRPr lang="en-IN" sz="3600" b="1" kern="100" dirty="0">
              <a:solidFill>
                <a:srgbClr val="000000"/>
              </a:solidFill>
              <a:effectLst/>
              <a:latin typeface="Calibri" panose="020F0502020204030204" pitchFamily="34" charset="0"/>
              <a:ea typeface="Calibri" panose="020F0502020204030204" pitchFamily="34" charset="0"/>
            </a:endParaRPr>
          </a:p>
          <a:p>
            <a:pPr marL="6350" marR="642620" indent="-6350" algn="just">
              <a:lnSpc>
                <a:spcPct val="103000"/>
              </a:lnSpc>
              <a:spcAft>
                <a:spcPts val="860"/>
              </a:spcAft>
            </a:pPr>
            <a:r>
              <a:rPr lang="en-IN" sz="1800" kern="100" dirty="0">
                <a:solidFill>
                  <a:srgbClr val="000000"/>
                </a:solidFill>
                <a:effectLst/>
                <a:latin typeface="Times New Roman" panose="02020603050405020304" pitchFamily="18" charset="0"/>
                <a:ea typeface="Times New Roman" panose="02020603050405020304" pitchFamily="18" charset="0"/>
              </a:rPr>
              <a:t>The Random Forest classifier achieved 94% accuracy, making it the most reliable model for predicting failures. Key observations include:</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642620" lvl="0" indent="-342900" algn="just">
              <a:lnSpc>
                <a:spcPct val="103000"/>
              </a:lnSpc>
              <a:spcAft>
                <a:spcPts val="860"/>
              </a:spcAft>
              <a:buFont typeface="Courier New" panose="02070309020205020404" pitchFamily="49" charset="0"/>
              <a:buChar char="o"/>
            </a:pPr>
            <a:r>
              <a:rPr lang="en-IN" sz="1800" b="1" kern="100" dirty="0">
                <a:solidFill>
                  <a:srgbClr val="000000"/>
                </a:solidFill>
                <a:effectLst/>
                <a:latin typeface="Times New Roman" panose="02020603050405020304" pitchFamily="18" charset="0"/>
                <a:ea typeface="Times New Roman" panose="02020603050405020304" pitchFamily="18" charset="0"/>
              </a:rPr>
              <a:t>Precision (0.91 for failure):</a:t>
            </a:r>
            <a:endParaRPr lang="en-IN" sz="1800" kern="100" dirty="0">
              <a:solidFill>
                <a:srgbClr val="000000"/>
              </a:solidFill>
              <a:effectLst/>
              <a:latin typeface="Calibri" panose="020F0502020204030204" pitchFamily="34" charset="0"/>
              <a:ea typeface="Calibri" panose="020F0502020204030204" pitchFamily="34" charset="0"/>
            </a:endParaRPr>
          </a:p>
          <a:p>
            <a:pPr marL="457200" marR="642620" indent="-6350" algn="just">
              <a:lnSpc>
                <a:spcPct val="103000"/>
              </a:lnSpc>
              <a:spcAft>
                <a:spcPts val="860"/>
              </a:spcAft>
            </a:pPr>
            <a:r>
              <a:rPr lang="en-IN" sz="1800" kern="100" dirty="0">
                <a:solidFill>
                  <a:srgbClr val="000000"/>
                </a:solidFill>
                <a:effectLst/>
                <a:latin typeface="Times New Roman" panose="02020603050405020304" pitchFamily="18" charset="0"/>
                <a:ea typeface="Times New Roman" panose="02020603050405020304" pitchFamily="18" charset="0"/>
              </a:rPr>
              <a:t>Indicates a low false positive rate. </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642620" lvl="0" indent="-342900" algn="just">
              <a:lnSpc>
                <a:spcPct val="103000"/>
              </a:lnSpc>
              <a:spcAft>
                <a:spcPts val="560"/>
              </a:spcAft>
              <a:buFont typeface="Courier New" panose="02070309020205020404" pitchFamily="49" charset="0"/>
              <a:buChar char="o"/>
            </a:pPr>
            <a:r>
              <a:rPr lang="en-IN" sz="1800" b="1" kern="100" dirty="0">
                <a:solidFill>
                  <a:srgbClr val="000000"/>
                </a:solidFill>
                <a:effectLst/>
                <a:latin typeface="Times New Roman" panose="02020603050405020304" pitchFamily="18" charset="0"/>
                <a:ea typeface="Times New Roman" panose="02020603050405020304" pitchFamily="18" charset="0"/>
              </a:rPr>
              <a:t>Recall (0.89 for failures)</a:t>
            </a:r>
            <a:r>
              <a:rPr lang="en-IN" sz="1800" kern="100" dirty="0">
                <a:solidFill>
                  <a:srgbClr val="000000"/>
                </a:solidFill>
                <a:effectLst/>
                <a:latin typeface="Times New Roman" panose="02020603050405020304" pitchFamily="18" charset="0"/>
                <a:ea typeface="Times New Roman" panose="02020603050405020304" pitchFamily="18" charset="0"/>
              </a:rPr>
              <a:t>: Ensures most failure events are correctly captured.</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642620" lvl="0" indent="-342900" algn="just">
              <a:lnSpc>
                <a:spcPct val="103000"/>
              </a:lnSpc>
              <a:spcAft>
                <a:spcPts val="560"/>
              </a:spcAft>
              <a:buFont typeface="Courier New" panose="02070309020205020404" pitchFamily="49" charset="0"/>
              <a:buChar char="o"/>
            </a:pPr>
            <a:r>
              <a:rPr lang="en-IN" sz="1800" b="1" kern="100" dirty="0">
                <a:solidFill>
                  <a:srgbClr val="000000"/>
                </a:solidFill>
                <a:effectLst/>
                <a:latin typeface="Times New Roman" panose="02020603050405020304" pitchFamily="18" charset="0"/>
                <a:ea typeface="Times New Roman" panose="02020603050405020304" pitchFamily="18" charset="0"/>
              </a:rPr>
              <a:t>F1-Score (0.90 for failures)</a:t>
            </a:r>
            <a:r>
              <a:rPr lang="en-IN" sz="1800" kern="100" dirty="0">
                <a:solidFill>
                  <a:srgbClr val="000000"/>
                </a:solidFill>
                <a:effectLst/>
                <a:latin typeface="Times New Roman" panose="02020603050405020304" pitchFamily="18" charset="0"/>
                <a:ea typeface="Times New Roman" panose="02020603050405020304" pitchFamily="18" charset="0"/>
              </a:rPr>
              <a:t>: Balances precision and recall, making the model </a:t>
            </a:r>
          </a:p>
          <a:p>
            <a:pPr marL="0" marR="642620" lvl="0" indent="0" algn="just">
              <a:lnSpc>
                <a:spcPct val="103000"/>
              </a:lnSpc>
              <a:spcAft>
                <a:spcPts val="56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highly effective. </a:t>
            </a:r>
            <a:endParaRPr lang="en-IN" sz="18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pic>
        <p:nvPicPr>
          <p:cNvPr id="4" name="Picture 3">
            <a:extLst>
              <a:ext uri="{FF2B5EF4-FFF2-40B4-BE49-F238E27FC236}">
                <a16:creationId xmlns:a16="http://schemas.microsoft.com/office/drawing/2014/main" id="{1801AFBD-FBCE-C7EA-EE6B-04E89EC3DB2A}"/>
              </a:ext>
            </a:extLst>
          </p:cNvPr>
          <p:cNvPicPr/>
          <p:nvPr/>
        </p:nvPicPr>
        <p:blipFill>
          <a:blip r:embed="rId2"/>
          <a:stretch>
            <a:fillRect/>
          </a:stretch>
        </p:blipFill>
        <p:spPr>
          <a:xfrm>
            <a:off x="8185212" y="2815589"/>
            <a:ext cx="3551253" cy="2945132"/>
          </a:xfrm>
          <a:prstGeom prst="rect">
            <a:avLst/>
          </a:prstGeom>
        </p:spPr>
      </p:pic>
    </p:spTree>
    <p:extLst>
      <p:ext uri="{BB962C8B-B14F-4D97-AF65-F5344CB8AC3E}">
        <p14:creationId xmlns:p14="http://schemas.microsoft.com/office/powerpoint/2010/main" val="4065922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1" y="947651"/>
            <a:ext cx="12045822" cy="5677590"/>
          </a:xfrm>
        </p:spPr>
        <p:txBody>
          <a:bodyPr>
            <a:noAutofit/>
          </a:bodyPr>
          <a:lstStyle/>
          <a:p>
            <a:pPr marL="577850" indent="-403225" algn="just">
              <a:lnSpc>
                <a:spcPct val="150000"/>
              </a:lnSpc>
              <a:spcAft>
                <a:spcPts val="8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[1]. </a:t>
            </a:r>
            <a:r>
              <a:rPr lang="en-US" sz="1800" dirty="0"/>
              <a:t>Jardine, A. K., Lin, D., &amp; </a:t>
            </a:r>
            <a:r>
              <a:rPr lang="en-US" sz="1800" dirty="0" err="1"/>
              <a:t>Banjevic</a:t>
            </a:r>
            <a:r>
              <a:rPr lang="en-US" sz="1800" dirty="0"/>
              <a:t>, D. (2006). A review on machinery diagnostics and prognostics implementing condition-based maintenance. *Mechanical Systems and Signal Processing*, 20(7), 1483-1510.</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577850" indent="-403225" algn="just">
              <a:lnSpc>
                <a:spcPct val="150000"/>
              </a:lnSpc>
              <a:spcAft>
                <a:spcPts val="800"/>
              </a:spcAft>
              <a:buNone/>
            </a:pPr>
            <a:r>
              <a:rPr lang="en-IN" sz="1800" dirty="0">
                <a:ea typeface="Calibri" panose="020F0502020204030204" pitchFamily="34" charset="0"/>
              </a:rPr>
              <a:t>[2]. </a:t>
            </a:r>
            <a:r>
              <a:rPr lang="en-IN" sz="1800" dirty="0"/>
              <a:t>Malhotra, R., &amp; Khanna, M. (2015). A systematic review of machine learning techniques for software fault prediction. *Applied Soft Computing*, 27, 504-518. </a:t>
            </a:r>
          </a:p>
          <a:p>
            <a:pPr marL="577850" indent="-403225" algn="just">
              <a:lnSpc>
                <a:spcPct val="150000"/>
              </a:lnSpc>
              <a:spcAft>
                <a:spcPts val="800"/>
              </a:spcAft>
              <a:buNone/>
            </a:pPr>
            <a:r>
              <a:rPr lang="en-IN" sz="1800" dirty="0"/>
              <a:t>[3].  Zhang, X., &amp; Wang, Y. (2019). Predictive maintenance for aircraft engines using LSTM networks. *Journal of Aerospace Engineering*, 32(4), 04019045.</a:t>
            </a:r>
          </a:p>
          <a:p>
            <a:pPr marL="577850" indent="-403225" algn="just">
              <a:lnSpc>
                <a:spcPct val="150000"/>
              </a:lnSpc>
              <a:spcAft>
                <a:spcPts val="800"/>
              </a:spcAft>
              <a:buNone/>
            </a:pPr>
            <a:r>
              <a:rPr lang="en-IN" sz="1800" dirty="0"/>
              <a:t>[4].  </a:t>
            </a:r>
            <a:r>
              <a:rPr lang="en-IN" sz="1800" dirty="0" err="1"/>
              <a:t>Breiman</a:t>
            </a:r>
            <a:r>
              <a:rPr lang="en-IN" sz="1800" dirty="0"/>
              <a:t>, L. (2001). Random forests. *Machine Learning*, 45(1), 5-32. </a:t>
            </a:r>
          </a:p>
          <a:p>
            <a:pPr marL="577850" indent="-403225" algn="just">
              <a:lnSpc>
                <a:spcPct val="150000"/>
              </a:lnSpc>
              <a:spcAft>
                <a:spcPts val="800"/>
              </a:spcAft>
              <a:buNone/>
            </a:pPr>
            <a:r>
              <a:rPr lang="en-IN" sz="1800" dirty="0"/>
              <a:t>[5].  Scikit-learn: Machine Learning in Python. (2020). Retrieved from https://scikitlearn.org/stable/ </a:t>
            </a:r>
          </a:p>
          <a:p>
            <a:pPr marL="577850" indent="-403225" algn="just">
              <a:lnSpc>
                <a:spcPct val="150000"/>
              </a:lnSpc>
              <a:spcAft>
                <a:spcPts val="800"/>
              </a:spcAft>
              <a:buNone/>
            </a:pPr>
            <a:r>
              <a:rPr lang="en-IN" sz="1800" dirty="0"/>
              <a:t>[6]. </a:t>
            </a:r>
            <a:r>
              <a:rPr lang="en-IN" sz="1800" dirty="0" err="1"/>
              <a:t>Streamlit</a:t>
            </a:r>
            <a:r>
              <a:rPr lang="en-IN" sz="1800" dirty="0"/>
              <a:t>: The fastest way to build and share data apps. (2020). Retrieved from https://streamlit.io/ </a:t>
            </a:r>
          </a:p>
          <a:p>
            <a:pPr marL="577850" indent="-403225" algn="just">
              <a:lnSpc>
                <a:spcPct val="150000"/>
              </a:lnSpc>
              <a:spcAft>
                <a:spcPts val="800"/>
              </a:spcAft>
              <a:buNone/>
            </a:pPr>
            <a:r>
              <a:rPr lang="en-IN" sz="1800" dirty="0"/>
              <a:t>[7]. </a:t>
            </a:r>
            <a:r>
              <a:rPr lang="en-IN" sz="1800" dirty="0" err="1"/>
              <a:t>MLflow</a:t>
            </a:r>
            <a:r>
              <a:rPr lang="en-IN" sz="1800" dirty="0"/>
              <a:t>: A Machine Learning Lifecycle Platform. (2020). Retrieved from https://mlflow.org/</a:t>
            </a:r>
            <a:endParaRPr lang="en-US" sz="1800" dirty="0"/>
          </a:p>
          <a:p>
            <a:pPr marL="577850" indent="-403225">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4" name="Rectangle 2">
            <a:extLst>
              <a:ext uri="{FF2B5EF4-FFF2-40B4-BE49-F238E27FC236}">
                <a16:creationId xmlns:a16="http://schemas.microsoft.com/office/drawing/2014/main" id="{5DF490C1-E836-467D-B03F-2CEA8CDA2B13}"/>
              </a:ext>
            </a:extLst>
          </p:cNvPr>
          <p:cNvSpPr>
            <a:spLocks noGrp="1" noChangeArrowheads="1"/>
          </p:cNvSpPr>
          <p:nvPr>
            <p:ph idx="1"/>
          </p:nvPr>
        </p:nvSpPr>
        <p:spPr bwMode="auto">
          <a:xfrm>
            <a:off x="0" y="1224650"/>
            <a:ext cx="11675969"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Predictive maintenance is crucial for minimizing unplanned downtime and reducing maintenance costs in industrial environments. This project focuses on developing a machine learning-based predictive maintenance system to anticipate equipment failures before they occur. A Random Forest classifier was identified as the optimal </a:t>
            </a:r>
            <a:r>
              <a:rPr kumimoji="0" lang="en-US" altLang="en-US" sz="2400" b="0" i="0" u="none" strike="noStrike" cap="none" normalizeH="0" baseline="0" dirty="0" err="1">
                <a:ln>
                  <a:noFill/>
                </a:ln>
                <a:solidFill>
                  <a:schemeClr val="tx1"/>
                </a:solidFill>
                <a:effectLst/>
              </a:rPr>
              <a:t>model,achieving</a:t>
            </a:r>
            <a:r>
              <a:rPr kumimoji="0" lang="en-US" altLang="en-US" sz="2400" b="0" i="0" u="none" strike="noStrike" cap="none" normalizeH="0" baseline="0" dirty="0">
                <a:ln>
                  <a:noFill/>
                </a:ln>
                <a:solidFill>
                  <a:schemeClr val="tx1"/>
                </a:solidFill>
                <a:effectLst/>
              </a:rPr>
              <a:t> an accuracy of 94% and an F1-score of 0.90. The system is deployed using </a:t>
            </a:r>
            <a:r>
              <a:rPr kumimoji="0" lang="en-US" altLang="en-US" sz="2400" b="0" i="0" u="none" strike="noStrike" cap="none" normalizeH="0" baseline="0" dirty="0" err="1">
                <a:ln>
                  <a:noFill/>
                </a:ln>
                <a:solidFill>
                  <a:schemeClr val="tx1"/>
                </a:solidFill>
                <a:effectLst/>
              </a:rPr>
              <a:t>Streamlit</a:t>
            </a:r>
            <a:r>
              <a:rPr kumimoji="0" lang="en-US" altLang="en-US" sz="2400" b="0" i="0" u="none" strike="noStrike" cap="none" normalizeH="0" baseline="0" dirty="0">
                <a:ln>
                  <a:noFill/>
                </a:ln>
                <a:solidFill>
                  <a:schemeClr val="tx1"/>
                </a:solidFill>
                <a:effectLst/>
              </a:rPr>
              <a:t> for an interactive user interface, while </a:t>
            </a:r>
            <a:r>
              <a:rPr kumimoji="0" lang="en-US" altLang="en-US" sz="2400" b="0" i="0" u="none" strike="noStrike" cap="none" normalizeH="0" baseline="0" dirty="0" err="1">
                <a:ln>
                  <a:noFill/>
                </a:ln>
                <a:solidFill>
                  <a:schemeClr val="tx1"/>
                </a:solidFill>
                <a:effectLst/>
              </a:rPr>
              <a:t>MLflow</a:t>
            </a:r>
            <a:r>
              <a:rPr kumimoji="0" lang="en-US" altLang="en-US" sz="2400" b="0" i="0" u="none" strike="noStrike" cap="none" normalizeH="0" baseline="0" dirty="0">
                <a:ln>
                  <a:noFill/>
                </a:ln>
                <a:solidFill>
                  <a:schemeClr val="tx1"/>
                </a:solidFill>
                <a:effectLst/>
              </a:rPr>
              <a:t> is integrated for efficient monitoring and tracking of model performance. Despite challenges such as data imbalance and real-time processing constraints, the project demonstrates the potential of machine learning in enhancing maintenance decision-making, </a:t>
            </a:r>
            <a:r>
              <a:rPr kumimoji="0" lang="en-US" altLang="en-US" sz="2400" b="0" i="0" u="none" strike="noStrike" cap="none" normalizeH="0" baseline="0" dirty="0" err="1">
                <a:ln>
                  <a:noFill/>
                </a:ln>
                <a:solidFill>
                  <a:schemeClr val="tx1"/>
                </a:solidFill>
                <a:effectLst/>
              </a:rPr>
              <a:t>improvingoperational</a:t>
            </a:r>
            <a:r>
              <a:rPr kumimoji="0" lang="en-US" altLang="en-US" sz="2400" b="0" i="0" u="none" strike="noStrike" cap="none" normalizeH="0" baseline="0" dirty="0">
                <a:ln>
                  <a:noFill/>
                </a:ln>
                <a:solidFill>
                  <a:schemeClr val="tx1"/>
                </a:solidFill>
                <a:effectLst/>
              </a:rPr>
              <a:t> efficiency, and reducing costs in industrial settings.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75EA-A0C4-5ADD-A4BA-6D22FE1D6306}"/>
              </a:ext>
            </a:extLst>
          </p:cNvPr>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Dashboards of each student</a:t>
            </a:r>
            <a:endParaRPr lang="en-IN" dirty="0"/>
          </a:p>
        </p:txBody>
      </p:sp>
      <p:pic>
        <p:nvPicPr>
          <p:cNvPr id="5" name="Content Placeholder 4">
            <a:extLst>
              <a:ext uri="{FF2B5EF4-FFF2-40B4-BE49-F238E27FC236}">
                <a16:creationId xmlns:a16="http://schemas.microsoft.com/office/drawing/2014/main" id="{E7CABC69-BF9B-9CB9-90E5-E8A7B5C9D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884" y="1096963"/>
            <a:ext cx="10999434" cy="5395912"/>
          </a:xfrm>
        </p:spPr>
      </p:pic>
    </p:spTree>
    <p:extLst>
      <p:ext uri="{BB962C8B-B14F-4D97-AF65-F5344CB8AC3E}">
        <p14:creationId xmlns:p14="http://schemas.microsoft.com/office/powerpoint/2010/main" val="1864108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sz="2400" dirty="0"/>
              <a:t>Industries relying on heavy machinery, such as manufacturing, energy, and aerospace, often face significant operational challenges due to unexpected equipment failures. Traditional maintenance strategies, including reactive maintenance, where repairs are made only after a failure occurs, and preventive maintenance, which follows a fixed schedule, are inefficient and costly. These approaches fail to consider the actual condition of the equipment, leading to either under-maintenance, which increases the risk of sudden breakdowns, or over-maintenance, which results in unnecessary operational costs. The primary issue this project addresses is the need for an intelligent, data-driven predictive maintenance system that can anticipate equipment failures before they occur. By leveraging machine learning techniques, this project aims to enhance maintenance decision-making, reduce downtime, improve operational efficiency, and optimize maintenance costs, making industrial processes more reliable and cost-effective.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 Of Project</a:t>
            </a: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sz="2400" dirty="0"/>
              <a:t>The primary objective of this project is to develop a machine-learning pipeline for predictive maintenance. The additional objectives include:</a:t>
            </a:r>
          </a:p>
          <a:p>
            <a:pPr>
              <a:lnSpc>
                <a:spcPct val="150000"/>
              </a:lnSpc>
            </a:pPr>
            <a:r>
              <a:rPr lang="en-US" sz="2400" dirty="0"/>
              <a:t>Enhancing operational efficiency by reducing unplanned downtime and improving maintenance scheduling.</a:t>
            </a:r>
          </a:p>
          <a:p>
            <a:pPr>
              <a:lnSpc>
                <a:spcPct val="150000"/>
              </a:lnSpc>
            </a:pPr>
            <a:r>
              <a:rPr lang="en-US" sz="2400" dirty="0"/>
              <a:t>Minimizing maintenance costs by preventing unnecessary repairs and optimizing resource allocation.</a:t>
            </a:r>
          </a:p>
          <a:p>
            <a:pPr>
              <a:lnSpc>
                <a:spcPct val="150000"/>
              </a:lnSpc>
            </a:pPr>
            <a:r>
              <a:rPr lang="en-US" sz="2400" dirty="0"/>
              <a:t>Ensuring the scalability and adaptability of the system to different industrial applications.</a:t>
            </a:r>
          </a:p>
          <a:p>
            <a:pPr>
              <a:lnSpc>
                <a:spcPct val="150000"/>
              </a:lnSpc>
            </a:pPr>
            <a:r>
              <a:rPr lang="en-US" sz="2400" dirty="0"/>
              <a:t>Providing a user-friendly interface for real-time failure prediction and monitoring. Additional objectives include enhancing operational efficiency by reducing unplanned downtime, improving cost-effectiveness by minimizing unnecessary repairs, and ensuring scalability and transparency of the system for different industrial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5" name="Content Placeholder 4">
            <a:extLst>
              <a:ext uri="{FF2B5EF4-FFF2-40B4-BE49-F238E27FC236}">
                <a16:creationId xmlns:a16="http://schemas.microsoft.com/office/drawing/2014/main" id="{7D8D0E03-6A30-4B10-810E-DE7EDE330A3F}"/>
              </a:ext>
            </a:extLst>
          </p:cNvPr>
          <p:cNvGraphicFramePr>
            <a:graphicFrameLocks noGrp="1"/>
          </p:cNvGraphicFramePr>
          <p:nvPr>
            <p:ph idx="1"/>
            <p:extLst>
              <p:ext uri="{D42A27DB-BD31-4B8C-83A1-F6EECF244321}">
                <p14:modId xmlns:p14="http://schemas.microsoft.com/office/powerpoint/2010/main" val="2910914723"/>
              </p:ext>
            </p:extLst>
          </p:nvPr>
        </p:nvGraphicFramePr>
        <p:xfrm>
          <a:off x="200025" y="1096962"/>
          <a:ext cx="11366332" cy="4480560"/>
        </p:xfrm>
        <a:graphic>
          <a:graphicData uri="http://schemas.openxmlformats.org/drawingml/2006/table">
            <a:tbl>
              <a:tblPr firstRow="1" bandRow="1">
                <a:tableStyleId>{5C22544A-7EE6-4342-B048-85BDC9FD1C3A}</a:tableStyleId>
              </a:tblPr>
              <a:tblGrid>
                <a:gridCol w="715110">
                  <a:extLst>
                    <a:ext uri="{9D8B030D-6E8A-4147-A177-3AD203B41FA5}">
                      <a16:colId xmlns:a16="http://schemas.microsoft.com/office/drawing/2014/main" val="1319549009"/>
                    </a:ext>
                  </a:extLst>
                </a:gridCol>
                <a:gridCol w="1894917">
                  <a:extLst>
                    <a:ext uri="{9D8B030D-6E8A-4147-A177-3AD203B41FA5}">
                      <a16:colId xmlns:a16="http://schemas.microsoft.com/office/drawing/2014/main" val="343662154"/>
                    </a:ext>
                  </a:extLst>
                </a:gridCol>
                <a:gridCol w="2443421">
                  <a:extLst>
                    <a:ext uri="{9D8B030D-6E8A-4147-A177-3AD203B41FA5}">
                      <a16:colId xmlns:a16="http://schemas.microsoft.com/office/drawing/2014/main" val="1374905640"/>
                    </a:ext>
                  </a:extLst>
                </a:gridCol>
                <a:gridCol w="1684483">
                  <a:extLst>
                    <a:ext uri="{9D8B030D-6E8A-4147-A177-3AD203B41FA5}">
                      <a16:colId xmlns:a16="http://schemas.microsoft.com/office/drawing/2014/main" val="3234771556"/>
                    </a:ext>
                  </a:extLst>
                </a:gridCol>
                <a:gridCol w="1684483">
                  <a:extLst>
                    <a:ext uri="{9D8B030D-6E8A-4147-A177-3AD203B41FA5}">
                      <a16:colId xmlns:a16="http://schemas.microsoft.com/office/drawing/2014/main" val="3473630876"/>
                    </a:ext>
                  </a:extLst>
                </a:gridCol>
                <a:gridCol w="1684483">
                  <a:extLst>
                    <a:ext uri="{9D8B030D-6E8A-4147-A177-3AD203B41FA5}">
                      <a16:colId xmlns:a16="http://schemas.microsoft.com/office/drawing/2014/main" val="3870997259"/>
                    </a:ext>
                  </a:extLst>
                </a:gridCol>
                <a:gridCol w="1259435">
                  <a:extLst>
                    <a:ext uri="{9D8B030D-6E8A-4147-A177-3AD203B41FA5}">
                      <a16:colId xmlns:a16="http://schemas.microsoft.com/office/drawing/2014/main" val="3933973108"/>
                    </a:ext>
                  </a:extLst>
                </a:gridCol>
              </a:tblGrid>
              <a:tr h="563562">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a:t>
                      </a:r>
                    </a:p>
                    <a:p>
                      <a:r>
                        <a:rPr lang="en-US" dirty="0"/>
                        <a:t>&amp; Year</a:t>
                      </a:r>
                    </a:p>
                  </a:txBody>
                  <a:tcPr/>
                </a:tc>
                <a:tc>
                  <a:txBody>
                    <a:bodyPr/>
                    <a:lstStyle/>
                    <a:p>
                      <a:r>
                        <a:rPr lang="en-US" dirty="0"/>
                        <a:t>Methodology</a:t>
                      </a:r>
                    </a:p>
                    <a:p>
                      <a:r>
                        <a:rPr lang="en-US" dirty="0"/>
                        <a:t>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271494140"/>
                  </a:ext>
                </a:extLst>
              </a:tr>
              <a:tr h="1798032">
                <a:tc>
                  <a:txBody>
                    <a:bodyPr/>
                    <a:lstStyle/>
                    <a:p>
                      <a:r>
                        <a:rPr lang="en-US" dirty="0"/>
                        <a:t>1</a:t>
                      </a:r>
                    </a:p>
                  </a:txBody>
                  <a:tcPr/>
                </a:tc>
                <a:tc>
                  <a:txBody>
                    <a:bodyPr/>
                    <a:lstStyle/>
                    <a:p>
                      <a:r>
                        <a:rPr lang="en-US" sz="1600" dirty="0"/>
                        <a:t>The Role of CI/CD Pipelines in Modern Data Engineering: Automating Deployments for Analytics and Data Science Teams</a:t>
                      </a:r>
                    </a:p>
                  </a:txBody>
                  <a:tcPr/>
                </a:tc>
                <a:tc>
                  <a:txBody>
                    <a:bodyPr/>
                    <a:lstStyle/>
                    <a:p>
                      <a:r>
                        <a:rPr lang="en-US" dirty="0"/>
                        <a:t>Swathi </a:t>
                      </a:r>
                      <a:r>
                        <a:rPr lang="en-US" dirty="0" err="1"/>
                        <a:t>Garudasu</a:t>
                      </a:r>
                      <a:r>
                        <a:rPr lang="en-US" dirty="0"/>
                        <a:t>, Imran Khan, Murali Mohana Krishna Dandu, Prof. (Dr.) Punit Goel, Prof. (Dr.) Arpit Jain, Aman </a:t>
                      </a:r>
                      <a:r>
                        <a:rPr lang="en-US" dirty="0" err="1"/>
                        <a:t>Shrivastav</a:t>
                      </a:r>
                      <a:endParaRPr lang="en-US" dirty="0"/>
                    </a:p>
                  </a:txBody>
                  <a:tcPr/>
                </a:tc>
                <a:tc>
                  <a:txBody>
                    <a:bodyPr/>
                    <a:lstStyle/>
                    <a:p>
                      <a:r>
                        <a:rPr lang="en-US" dirty="0"/>
                        <a:t>IRE Journals, Volume 5 Issue 3, September 2021</a:t>
                      </a:r>
                    </a:p>
                  </a:txBody>
                  <a:tcPr/>
                </a:tc>
                <a:tc>
                  <a:txBody>
                    <a:bodyPr/>
                    <a:lstStyle/>
                    <a:p>
                      <a:r>
                        <a:rPr lang="en-US" sz="1600" dirty="0"/>
                        <a:t>Literature review, analysis of existing CI/CD tools, and case studies of successful deployments in data engineering</a:t>
                      </a:r>
                    </a:p>
                  </a:txBody>
                  <a:tcPr/>
                </a:tc>
                <a:tc>
                  <a:txBody>
                    <a:bodyPr/>
                    <a:lstStyle/>
                    <a:p>
                      <a:r>
                        <a:rPr lang="en-US" dirty="0"/>
                        <a:t>Implementation of CI/CD in data engineering reduces errors and increases deployment speed.</a:t>
                      </a:r>
                    </a:p>
                  </a:txBody>
                  <a:tcPr/>
                </a:tc>
                <a:tc>
                  <a:txBody>
                    <a:bodyPr/>
                    <a:lstStyle/>
                    <a:p>
                      <a:r>
                        <a:rPr lang="en-US" dirty="0"/>
                        <a:t>Challenges in latency optimization for real-time data processing.</a:t>
                      </a:r>
                    </a:p>
                  </a:txBody>
                  <a:tcPr/>
                </a:tc>
                <a:extLst>
                  <a:ext uri="{0D108BD9-81ED-4DB2-BD59-A6C34878D82A}">
                    <a16:rowId xmlns:a16="http://schemas.microsoft.com/office/drawing/2014/main" val="1211955387"/>
                  </a:ext>
                </a:extLst>
              </a:tr>
              <a:tr h="1583342">
                <a:tc>
                  <a:txBody>
                    <a:bodyPr/>
                    <a:lstStyle/>
                    <a:p>
                      <a:r>
                        <a:rPr lang="en-US" dirty="0"/>
                        <a:t>2</a:t>
                      </a:r>
                    </a:p>
                  </a:txBody>
                  <a:tcPr/>
                </a:tc>
                <a:tc>
                  <a:txBody>
                    <a:bodyPr/>
                    <a:lstStyle/>
                    <a:p>
                      <a:r>
                        <a:rPr lang="en-US" dirty="0"/>
                        <a:t>Enhancing CI/CD Pipelines with Advanced Automation</a:t>
                      </a:r>
                    </a:p>
                  </a:txBody>
                  <a:tcPr/>
                </a:tc>
                <a:tc>
                  <a:txBody>
                    <a:bodyPr/>
                    <a:lstStyle/>
                    <a:p>
                      <a:r>
                        <a:rPr lang="en-US" dirty="0"/>
                        <a:t>Sandeep </a:t>
                      </a:r>
                      <a:r>
                        <a:rPr lang="en-US" dirty="0" err="1"/>
                        <a:t>Chinamanagonda</a:t>
                      </a:r>
                      <a:endParaRPr lang="en-US" dirty="0"/>
                    </a:p>
                  </a:txBody>
                  <a:tcPr/>
                </a:tc>
                <a:tc>
                  <a:txBody>
                    <a:bodyPr/>
                    <a:lstStyle/>
                    <a:p>
                      <a:r>
                        <a:rPr lang="en-US" sz="1600" dirty="0"/>
                        <a:t>International Journal of Novel Research and Development (IJNRD), Volume 5, Issue 4, April 2020</a:t>
                      </a:r>
                    </a:p>
                  </a:txBody>
                  <a:tcPr/>
                </a:tc>
                <a:tc>
                  <a:txBody>
                    <a:bodyPr/>
                    <a:lstStyle/>
                    <a:p>
                      <a:r>
                        <a:rPr lang="en-US" dirty="0"/>
                        <a:t>Literature review and case studies of CI/CD automation practices</a:t>
                      </a:r>
                    </a:p>
                  </a:txBody>
                  <a:tcPr/>
                </a:tc>
                <a:tc>
                  <a:txBody>
                    <a:bodyPr/>
                    <a:lstStyle/>
                    <a:p>
                      <a:r>
                        <a:rPr lang="en-US" sz="1600" dirty="0"/>
                        <a:t>Case studies of companies like Netflix and Etsy demonstrate the benefits of CI/CD automation.</a:t>
                      </a:r>
                    </a:p>
                  </a:txBody>
                  <a:tcPr/>
                </a:tc>
                <a:tc>
                  <a:txBody>
                    <a:bodyPr/>
                    <a:lstStyle/>
                    <a:p>
                      <a:r>
                        <a:rPr lang="en-US" sz="1600" dirty="0"/>
                        <a:t>Challenges in integrating security automation within CI/CD pipelines</a:t>
                      </a:r>
                    </a:p>
                  </a:txBody>
                  <a:tcPr/>
                </a:tc>
                <a:extLst>
                  <a:ext uri="{0D108BD9-81ED-4DB2-BD59-A6C34878D82A}">
                    <a16:rowId xmlns:a16="http://schemas.microsoft.com/office/drawing/2014/main" val="296975861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5" name="Content Placeholder 4">
            <a:extLst>
              <a:ext uri="{FF2B5EF4-FFF2-40B4-BE49-F238E27FC236}">
                <a16:creationId xmlns:a16="http://schemas.microsoft.com/office/drawing/2014/main" id="{7D8D0E03-6A30-4B10-810E-DE7EDE330A3F}"/>
              </a:ext>
            </a:extLst>
          </p:cNvPr>
          <p:cNvGraphicFramePr>
            <a:graphicFrameLocks noGrp="1"/>
          </p:cNvGraphicFramePr>
          <p:nvPr>
            <p:ph idx="1"/>
            <p:extLst>
              <p:ext uri="{D42A27DB-BD31-4B8C-83A1-F6EECF244321}">
                <p14:modId xmlns:p14="http://schemas.microsoft.com/office/powerpoint/2010/main" val="2856192938"/>
              </p:ext>
            </p:extLst>
          </p:nvPr>
        </p:nvGraphicFramePr>
        <p:xfrm>
          <a:off x="200025" y="1096962"/>
          <a:ext cx="11366332" cy="4236720"/>
        </p:xfrm>
        <a:graphic>
          <a:graphicData uri="http://schemas.openxmlformats.org/drawingml/2006/table">
            <a:tbl>
              <a:tblPr firstRow="1" bandRow="1">
                <a:tableStyleId>{5C22544A-7EE6-4342-B048-85BDC9FD1C3A}</a:tableStyleId>
              </a:tblPr>
              <a:tblGrid>
                <a:gridCol w="715110">
                  <a:extLst>
                    <a:ext uri="{9D8B030D-6E8A-4147-A177-3AD203B41FA5}">
                      <a16:colId xmlns:a16="http://schemas.microsoft.com/office/drawing/2014/main" val="1319549009"/>
                    </a:ext>
                  </a:extLst>
                </a:gridCol>
                <a:gridCol w="1894917">
                  <a:extLst>
                    <a:ext uri="{9D8B030D-6E8A-4147-A177-3AD203B41FA5}">
                      <a16:colId xmlns:a16="http://schemas.microsoft.com/office/drawing/2014/main" val="343662154"/>
                    </a:ext>
                  </a:extLst>
                </a:gridCol>
                <a:gridCol w="2443421">
                  <a:extLst>
                    <a:ext uri="{9D8B030D-6E8A-4147-A177-3AD203B41FA5}">
                      <a16:colId xmlns:a16="http://schemas.microsoft.com/office/drawing/2014/main" val="1374905640"/>
                    </a:ext>
                  </a:extLst>
                </a:gridCol>
                <a:gridCol w="1684483">
                  <a:extLst>
                    <a:ext uri="{9D8B030D-6E8A-4147-A177-3AD203B41FA5}">
                      <a16:colId xmlns:a16="http://schemas.microsoft.com/office/drawing/2014/main" val="3234771556"/>
                    </a:ext>
                  </a:extLst>
                </a:gridCol>
                <a:gridCol w="1684483">
                  <a:extLst>
                    <a:ext uri="{9D8B030D-6E8A-4147-A177-3AD203B41FA5}">
                      <a16:colId xmlns:a16="http://schemas.microsoft.com/office/drawing/2014/main" val="3473630876"/>
                    </a:ext>
                  </a:extLst>
                </a:gridCol>
                <a:gridCol w="1684483">
                  <a:extLst>
                    <a:ext uri="{9D8B030D-6E8A-4147-A177-3AD203B41FA5}">
                      <a16:colId xmlns:a16="http://schemas.microsoft.com/office/drawing/2014/main" val="3870997259"/>
                    </a:ext>
                  </a:extLst>
                </a:gridCol>
                <a:gridCol w="1259435">
                  <a:extLst>
                    <a:ext uri="{9D8B030D-6E8A-4147-A177-3AD203B41FA5}">
                      <a16:colId xmlns:a16="http://schemas.microsoft.com/office/drawing/2014/main" val="3933973108"/>
                    </a:ext>
                  </a:extLst>
                </a:gridCol>
              </a:tblGrid>
              <a:tr h="563562">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a:t>
                      </a:r>
                    </a:p>
                    <a:p>
                      <a:r>
                        <a:rPr lang="en-US" dirty="0"/>
                        <a:t>&amp; Year</a:t>
                      </a:r>
                    </a:p>
                  </a:txBody>
                  <a:tcPr/>
                </a:tc>
                <a:tc>
                  <a:txBody>
                    <a:bodyPr/>
                    <a:lstStyle/>
                    <a:p>
                      <a:r>
                        <a:rPr lang="en-US" dirty="0"/>
                        <a:t>Methodology</a:t>
                      </a:r>
                    </a:p>
                    <a:p>
                      <a:r>
                        <a:rPr lang="en-US" dirty="0"/>
                        <a:t>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271494140"/>
                  </a:ext>
                </a:extLst>
              </a:tr>
              <a:tr h="1798032">
                <a:tc>
                  <a:txBody>
                    <a:bodyPr/>
                    <a:lstStyle/>
                    <a:p>
                      <a:r>
                        <a:rPr lang="en-US" dirty="0"/>
                        <a:t>3</a:t>
                      </a:r>
                    </a:p>
                  </a:txBody>
                  <a:tcPr/>
                </a:tc>
                <a:tc>
                  <a:txBody>
                    <a:bodyPr/>
                    <a:lstStyle/>
                    <a:p>
                      <a:r>
                        <a:rPr lang="en-US" sz="1600" dirty="0"/>
                        <a:t>Optimizing Continuous Integration and Continuous Deployment Pipelines with Machine Learning</a:t>
                      </a:r>
                    </a:p>
                  </a:txBody>
                  <a:tcPr/>
                </a:tc>
                <a:tc>
                  <a:txBody>
                    <a:bodyPr/>
                    <a:lstStyle/>
                    <a:p>
                      <a:r>
                        <a:rPr lang="en-US" dirty="0" err="1"/>
                        <a:t>Dileepkumar</a:t>
                      </a:r>
                      <a:r>
                        <a:rPr lang="en-US" dirty="0"/>
                        <a:t> S.R., Juby Mathew</a:t>
                      </a:r>
                    </a:p>
                  </a:txBody>
                  <a:tcPr/>
                </a:tc>
                <a:tc>
                  <a:txBody>
                    <a:bodyPr/>
                    <a:lstStyle/>
                    <a:p>
                      <a:r>
                        <a:rPr lang="en-US" sz="1800" dirty="0"/>
                        <a:t>Advances in Science and Technology Research Journal, 2025, Volume 19(3)</a:t>
                      </a:r>
                    </a:p>
                  </a:txBody>
                  <a:tcPr/>
                </a:tc>
                <a:tc>
                  <a:txBody>
                    <a:bodyPr/>
                    <a:lstStyle/>
                    <a:p>
                      <a:r>
                        <a:rPr lang="en-US" sz="1600" dirty="0"/>
                        <a:t>Performance analysis through build duration, test pass rates, and resource utilization.</a:t>
                      </a:r>
                    </a:p>
                  </a:txBody>
                  <a:tcPr/>
                </a:tc>
                <a:tc>
                  <a:txBody>
                    <a:bodyPr/>
                    <a:lstStyle/>
                    <a:p>
                      <a:r>
                        <a:rPr lang="en-US" sz="1800" dirty="0"/>
                        <a:t>33% decrease in build time and 60% reduction in failure rates.</a:t>
                      </a:r>
                    </a:p>
                  </a:txBody>
                  <a:tcPr/>
                </a:tc>
                <a:tc>
                  <a:txBody>
                    <a:bodyPr/>
                    <a:lstStyle/>
                    <a:p>
                      <a:r>
                        <a:rPr lang="en-US" sz="1800" dirty="0"/>
                        <a:t>Limited scalability of ML models for large CI/CD workflows</a:t>
                      </a:r>
                    </a:p>
                  </a:txBody>
                  <a:tcPr/>
                </a:tc>
                <a:extLst>
                  <a:ext uri="{0D108BD9-81ED-4DB2-BD59-A6C34878D82A}">
                    <a16:rowId xmlns:a16="http://schemas.microsoft.com/office/drawing/2014/main" val="1211955387"/>
                  </a:ext>
                </a:extLst>
              </a:tr>
              <a:tr h="1583342">
                <a:tc>
                  <a:txBody>
                    <a:bodyPr/>
                    <a:lstStyle/>
                    <a:p>
                      <a:r>
                        <a:rPr lang="en-US" dirty="0"/>
                        <a:t>4</a:t>
                      </a:r>
                    </a:p>
                  </a:txBody>
                  <a:tcPr/>
                </a:tc>
                <a:tc>
                  <a:txBody>
                    <a:bodyPr/>
                    <a:lstStyle/>
                    <a:p>
                      <a:r>
                        <a:rPr lang="en-US" dirty="0"/>
                        <a:t>End-to-End CI/CD Pipeline for Machine Learning</a:t>
                      </a:r>
                    </a:p>
                  </a:txBody>
                  <a:tcPr/>
                </a:tc>
                <a:tc>
                  <a:txBody>
                    <a:bodyPr/>
                    <a:lstStyle/>
                    <a:p>
                      <a:r>
                        <a:rPr lang="en-US" dirty="0"/>
                        <a:t>Ram Mohan </a:t>
                      </a:r>
                      <a:r>
                        <a:rPr lang="en-US" dirty="0" err="1"/>
                        <a:t>Vadavalasa</a:t>
                      </a:r>
                      <a:endParaRPr lang="en-US" dirty="0"/>
                    </a:p>
                  </a:txBody>
                  <a:tcPr/>
                </a:tc>
                <a:tc>
                  <a:txBody>
                    <a:bodyPr/>
                    <a:lstStyle/>
                    <a:p>
                      <a:r>
                        <a:rPr lang="en-US" sz="1600" dirty="0"/>
                        <a:t>International Journal of Advance Research, Ideas and Innovations in Technology, 2020</a:t>
                      </a:r>
                    </a:p>
                  </a:txBody>
                  <a:tcPr/>
                </a:tc>
                <a:tc>
                  <a:txBody>
                    <a:bodyPr/>
                    <a:lstStyle/>
                    <a:p>
                      <a:r>
                        <a:rPr lang="en-US" dirty="0"/>
                        <a:t>Review of existing CI/CD tools for machine learning.</a:t>
                      </a:r>
                    </a:p>
                  </a:txBody>
                  <a:tcPr/>
                </a:tc>
                <a:tc>
                  <a:txBody>
                    <a:bodyPr/>
                    <a:lstStyle/>
                    <a:p>
                      <a:r>
                        <a:rPr lang="en-US" sz="1600" dirty="0"/>
                        <a:t>CI/CD for ML requires additional validation, monitoring, and model versioning.</a:t>
                      </a:r>
                    </a:p>
                  </a:txBody>
                  <a:tcPr/>
                </a:tc>
                <a:tc>
                  <a:txBody>
                    <a:bodyPr/>
                    <a:lstStyle/>
                    <a:p>
                      <a:r>
                        <a:rPr lang="en-US" sz="1600" dirty="0"/>
                        <a:t>Challenges in integrating real-time monitoring for ML models</a:t>
                      </a:r>
                    </a:p>
                  </a:txBody>
                  <a:tcPr/>
                </a:tc>
                <a:extLst>
                  <a:ext uri="{0D108BD9-81ED-4DB2-BD59-A6C34878D82A}">
                    <a16:rowId xmlns:a16="http://schemas.microsoft.com/office/drawing/2014/main" val="2969758611"/>
                  </a:ext>
                </a:extLst>
              </a:tr>
            </a:tbl>
          </a:graphicData>
        </a:graphic>
      </p:graphicFrame>
    </p:spTree>
    <p:extLst>
      <p:ext uri="{BB962C8B-B14F-4D97-AF65-F5344CB8AC3E}">
        <p14:creationId xmlns:p14="http://schemas.microsoft.com/office/powerpoint/2010/main" val="39970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119673"/>
            <a:ext cx="11779135" cy="5372565"/>
          </a:xfrm>
        </p:spPr>
        <p:txBody>
          <a:bodyPr>
            <a:normAutofit/>
          </a:bodyPr>
          <a:lstStyle/>
          <a:p>
            <a:pPr>
              <a:lnSpc>
                <a:spcPct val="150000"/>
              </a:lnSpc>
            </a:pPr>
            <a:r>
              <a:rPr lang="en-US" sz="2200" dirty="0"/>
              <a:t>Aircraft maintenance is crucial for safety and efficiency. Traditional methods, like reactive and scheduled maintenance, can be costly and lead to unexpected failures. This project introduces predictive maintenance using machine learning to analyze sensor data and detect issues early. Predicting failures before they happen, reduces downtime and optimizes maintenance schedules. This approach lowers costs, improves reliability, and enhances operational efficiency. It ensures proactive maintenance, minimizing unnecessary repairs. Industries like aviation, manufacturing, and energy benefit from improved safety and resource management.</a:t>
            </a:r>
          </a:p>
        </p:txBody>
      </p:sp>
    </p:spTree>
    <p:extLst>
      <p:ext uri="{BB962C8B-B14F-4D97-AF65-F5344CB8AC3E}">
        <p14:creationId xmlns:p14="http://schemas.microsoft.com/office/powerpoint/2010/main" val="330020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p:spPr>
        <p:txBody>
          <a:bodyPr/>
          <a:lstStyle/>
          <a:p>
            <a:r>
              <a:rPr lang="en-IN" dirty="0"/>
              <a:t>Existing System</a:t>
            </a:r>
          </a:p>
        </p:txBody>
      </p:sp>
      <p:sp>
        <p:nvSpPr>
          <p:cNvPr id="6" name="Rectangle 3">
            <a:extLst>
              <a:ext uri="{FF2B5EF4-FFF2-40B4-BE49-F238E27FC236}">
                <a16:creationId xmlns:a16="http://schemas.microsoft.com/office/drawing/2014/main" id="{C8D69CA9-8D83-4FE4-B2E6-244E96A7AC43}"/>
              </a:ext>
            </a:extLst>
          </p:cNvPr>
          <p:cNvSpPr>
            <a:spLocks noGrp="1" noChangeArrowheads="1"/>
          </p:cNvSpPr>
          <p:nvPr>
            <p:ph idx="1"/>
          </p:nvPr>
        </p:nvSpPr>
        <p:spPr bwMode="auto">
          <a:xfrm>
            <a:off x="14499" y="589212"/>
            <a:ext cx="10996344" cy="4602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Traditional maintenance methods include </a:t>
            </a:r>
            <a:r>
              <a:rPr kumimoji="0" lang="en-US" altLang="en-US" sz="2200" b="1" i="0" u="none" strike="noStrike" cap="none" normalizeH="0" baseline="0" dirty="0">
                <a:ln>
                  <a:noFill/>
                </a:ln>
                <a:solidFill>
                  <a:schemeClr val="tx1"/>
                </a:solidFill>
                <a:effectLst/>
              </a:rPr>
              <a:t>reactive maintenance</a:t>
            </a:r>
            <a:r>
              <a:rPr kumimoji="0" lang="en-US" altLang="en-US" sz="2200" b="0" i="0" u="none" strike="noStrike" cap="none" normalizeH="0" baseline="0" dirty="0">
                <a:ln>
                  <a:noFill/>
                </a:ln>
                <a:solidFill>
                  <a:schemeClr val="tx1"/>
                </a:solidFill>
                <a:effectLst/>
              </a:rPr>
              <a:t>, where equipment is repaired </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only after </a:t>
            </a:r>
            <a:r>
              <a:rPr kumimoji="0" lang="en-US" altLang="en-US" sz="2200" b="0" i="0" u="none" strike="noStrike" cap="none" normalizeH="0" baseline="0" dirty="0" err="1">
                <a:ln>
                  <a:noFill/>
                </a:ln>
                <a:solidFill>
                  <a:schemeClr val="tx1"/>
                </a:solidFill>
                <a:effectLst/>
              </a:rPr>
              <a:t>failure,leading</a:t>
            </a:r>
            <a:r>
              <a:rPr kumimoji="0" lang="en-US" altLang="en-US" sz="2200" b="0" i="0" u="none" strike="noStrike" cap="none" normalizeH="0" baseline="0" dirty="0">
                <a:ln>
                  <a:noFill/>
                </a:ln>
                <a:solidFill>
                  <a:schemeClr val="tx1"/>
                </a:solidFill>
                <a:effectLst/>
              </a:rPr>
              <a:t> to costly downtime and operational disruptions.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Preventive maintenance</a:t>
            </a:r>
            <a:r>
              <a:rPr kumimoji="0" lang="en-US" altLang="en-US" sz="2200" b="0" i="0" u="none" strike="noStrike" cap="none" normalizeH="0" baseline="0" dirty="0">
                <a:ln>
                  <a:noFill/>
                </a:ln>
                <a:solidFill>
                  <a:schemeClr val="tx1"/>
                </a:solidFill>
                <a:effectLst/>
              </a:rPr>
              <a:t> is scheduled at fixed intervals regardless of the equipment's actual </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err="1">
                <a:ln>
                  <a:noFill/>
                </a:ln>
                <a:solidFill>
                  <a:schemeClr val="tx1"/>
                </a:solidFill>
                <a:effectLst/>
              </a:rPr>
              <a:t>condition,resulting</a:t>
            </a:r>
            <a:r>
              <a:rPr kumimoji="0" lang="en-US" altLang="en-US" sz="2200" b="0" i="0" u="none" strike="noStrike" cap="none" normalizeH="0" baseline="0" dirty="0">
                <a:ln>
                  <a:noFill/>
                </a:ln>
                <a:solidFill>
                  <a:schemeClr val="tx1"/>
                </a:solidFill>
                <a:effectLst/>
              </a:rPr>
              <a:t> in unnecessary servicing and inefficiencies.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These methods </a:t>
            </a:r>
            <a:r>
              <a:rPr kumimoji="0" lang="en-US" altLang="en-US" sz="2200" b="1" i="0" u="none" strike="noStrike" cap="none" normalizeH="0" baseline="0" dirty="0">
                <a:ln>
                  <a:noFill/>
                </a:ln>
                <a:solidFill>
                  <a:schemeClr val="tx1"/>
                </a:solidFill>
                <a:effectLst/>
              </a:rPr>
              <a:t>fail to leverage real-time sensor data</a:t>
            </a:r>
            <a:r>
              <a:rPr kumimoji="0" lang="en-US" altLang="en-US" sz="2200" b="0" i="0" u="none" strike="noStrike" cap="none" normalizeH="0" baseline="0" dirty="0">
                <a:ln>
                  <a:noFill/>
                </a:ln>
                <a:solidFill>
                  <a:schemeClr val="tx1"/>
                </a:solidFill>
                <a:effectLst/>
              </a:rPr>
              <a:t>, making it difficult to predict failures </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before they occur.</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Industries face challenges</a:t>
            </a:r>
            <a:r>
              <a:rPr kumimoji="0" lang="en-US" altLang="en-US" sz="2200" b="0" i="0" u="none" strike="noStrike" cap="none" normalizeH="0" baseline="0" dirty="0">
                <a:ln>
                  <a:noFill/>
                </a:ln>
                <a:solidFill>
                  <a:schemeClr val="tx1"/>
                </a:solidFill>
                <a:effectLst/>
              </a:rPr>
              <a:t> such as increased maintenance costs, inefficient resource</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allocation, and the </a:t>
            </a:r>
            <a:r>
              <a:rPr kumimoji="0" lang="en-US" altLang="en-US" sz="2200" b="0" i="0" u="none" strike="noStrike" cap="none" normalizeH="0" baseline="0" dirty="0" err="1">
                <a:ln>
                  <a:noFill/>
                </a:ln>
                <a:solidFill>
                  <a:schemeClr val="tx1"/>
                </a:solidFill>
                <a:effectLst/>
              </a:rPr>
              <a:t>inabilityto</a:t>
            </a:r>
            <a:r>
              <a:rPr kumimoji="0" lang="en-US" altLang="en-US" sz="2200" b="0" i="0" u="none" strike="noStrike" cap="none" normalizeH="0" baseline="0" dirty="0">
                <a:ln>
                  <a:noFill/>
                </a:ln>
                <a:solidFill>
                  <a:schemeClr val="tx1"/>
                </a:solidFill>
                <a:effectLst/>
              </a:rPr>
              <a:t> optimize maintenance schedules effectively. </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TotalTime>
  <Words>2105</Words>
  <Application>Microsoft Office PowerPoint</Application>
  <PresentationFormat>Widescreen</PresentationFormat>
  <Paragraphs>186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Courier New</vt:lpstr>
      <vt:lpstr>Times New Roman</vt:lpstr>
      <vt:lpstr>Wingdings</vt:lpstr>
      <vt:lpstr>Custom Design</vt:lpstr>
      <vt:lpstr>PowerPoint Presentation</vt:lpstr>
      <vt:lpstr>Contents</vt:lpstr>
      <vt:lpstr>Abstract</vt:lpstr>
      <vt:lpstr>Problem statement</vt:lpstr>
      <vt:lpstr>Objective Of Project</vt:lpstr>
      <vt:lpstr>Literature Survey</vt:lpstr>
      <vt:lpstr>Literature Survey</vt:lpstr>
      <vt:lpstr>Introduction</vt:lpstr>
      <vt:lpstr>Existing System</vt:lpstr>
      <vt:lpstr>Proposed Work</vt:lpstr>
      <vt:lpstr>Proposed System</vt:lpstr>
      <vt:lpstr>Contd…</vt:lpstr>
      <vt:lpstr>Requirements:-</vt:lpstr>
      <vt:lpstr>UML Diagrams</vt:lpstr>
      <vt:lpstr>Contd……</vt:lpstr>
      <vt:lpstr>Data Flow Diagram</vt:lpstr>
      <vt:lpstr>Cont…</vt:lpstr>
      <vt:lpstr>Cont…</vt:lpstr>
      <vt:lpstr>Sample Code</vt:lpstr>
      <vt:lpstr>Sample Code</vt:lpstr>
      <vt:lpstr>Sample Code</vt:lpstr>
      <vt:lpstr>Sample Code</vt:lpstr>
      <vt:lpstr>Sample Code</vt:lpstr>
      <vt:lpstr>Project Output:</vt:lpstr>
      <vt:lpstr>Contd….</vt:lpstr>
      <vt:lpstr>Contd…</vt:lpstr>
      <vt:lpstr>Contd….</vt:lpstr>
      <vt:lpstr>Results and Analysis</vt:lpstr>
      <vt:lpstr>References</vt:lpstr>
      <vt:lpstr>Git Hub Dashboards of each student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Tharuni</cp:lastModifiedBy>
  <cp:revision>145</cp:revision>
  <dcterms:created xsi:type="dcterms:W3CDTF">2019-06-11T05:35:00Z</dcterms:created>
  <dcterms:modified xsi:type="dcterms:W3CDTF">2025-03-23T16:06:35Z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3AE0250E4FBA422CA82CE0E8D0C1F46B_13</vt:lpwstr>
  </property>
  <property fmtid="{D5CDD505-2E9C-101B-9397-08002B2CF9AE}" pid="3" name="KSOProductBuildVer">
    <vt:lpwstr>1033-12.2.0.19805</vt:lpwstr>
  </property>
</Properties>
</file>