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73" r:id="rId3"/>
    <p:sldId id="257" r:id="rId4"/>
    <p:sldId id="276" r:id="rId5"/>
    <p:sldId id="280" r:id="rId6"/>
    <p:sldId id="274" r:id="rId7"/>
    <p:sldId id="275" r:id="rId8"/>
    <p:sldId id="277" r:id="rId9"/>
    <p:sldId id="279" r:id="rId10"/>
    <p:sldId id="27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10-04-2025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 &amp; 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Enhancing DevOps Security with AI and ML</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Sahil</a:t>
            </a:r>
          </a:p>
          <a:p>
            <a:pPr>
              <a:spcBef>
                <a:spcPts val="300"/>
              </a:spcBef>
            </a:pPr>
            <a:r>
              <a:rPr lang="en-US" sz="1100" b="0" dirty="0"/>
              <a:t>Roll No. 224G5A3309</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C </a:t>
            </a:r>
            <a:r>
              <a:rPr lang="en-US" sz="2400" b="0" dirty="0" err="1">
                <a:effectLst>
                  <a:outerShdw blurRad="38100" dist="38100" dir="2700000" algn="tl">
                    <a:srgbClr val="000000">
                      <a:alpha val="43137"/>
                    </a:srgbClr>
                  </a:outerShdw>
                </a:effectLst>
              </a:rPr>
              <a:t>Sasikala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 </a:t>
            </a:r>
            <a:r>
              <a:rPr lang="en-US" sz="2400" b="0" baseline="-25000" dirty="0" err="1">
                <a:effectLst>
                  <a:outerShdw blurRad="38100" dist="38100" dir="2700000" algn="tl">
                    <a:srgbClr val="000000">
                      <a:alpha val="43137"/>
                    </a:srgbClr>
                  </a:outerShdw>
                </a:effectLst>
              </a:rPr>
              <a:t>Ph.D</a:t>
            </a:r>
            <a:r>
              <a:rPr lang="en-US" sz="2400" b="0" dirty="0">
                <a:effectLst>
                  <a:outerShdw blurRad="38100" dist="38100" dir="2700000" algn="tl">
                    <a:srgbClr val="000000">
                      <a:alpha val="43137"/>
                    </a:srgbClr>
                  </a:outerShdw>
                </a:effectLst>
              </a:rPr>
              <a:t> </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r>
              <a:rPr lang="en-IN" altLang="en-US" sz="4200" b="0" dirty="0">
                <a:effectLst>
                  <a:outerShdw blurRad="38100" dist="38100" dir="2700000" algn="tl">
                    <a:srgbClr val="000000">
                      <a:alpha val="43137"/>
                    </a:srgbClr>
                  </a:outerShdw>
                </a:effectLst>
              </a:rPr>
              <a:t>AI &amp; ML</a:t>
            </a:r>
            <a:r>
              <a:rPr lang="en-US" sz="4200" b="0" dirty="0">
                <a:effectLst>
                  <a:outerShdw blurRad="38100" dist="38100" dir="2700000" algn="tl">
                    <a:srgbClr val="000000">
                      <a:alpha val="43137"/>
                    </a:srgbClr>
                  </a:outerShdw>
                </a:effectLst>
              </a:rPr>
              <a:t>)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636176" y="1837023"/>
            <a:ext cx="2382924" cy="584534"/>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8800" b="0" dirty="0">
                <a:effectLst>
                  <a:outerShdw blurRad="38100" dist="38100" dir="2700000" algn="tl">
                    <a:srgbClr val="000000">
                      <a:alpha val="43137"/>
                    </a:srgbClr>
                  </a:outerShdw>
                </a:effectLst>
              </a:rPr>
              <a:t>P Uday Chowdary</a:t>
            </a:r>
          </a:p>
          <a:p>
            <a:pPr>
              <a:spcBef>
                <a:spcPts val="300"/>
              </a:spcBef>
            </a:pPr>
            <a:r>
              <a:rPr lang="en-US" sz="4000" b="0" dirty="0"/>
              <a:t>Roll No. 214G1A33B5</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3100" b="0" dirty="0">
                <a:effectLst>
                  <a:outerShdw blurRad="38100" dist="38100" dir="2700000" algn="tl">
                    <a:srgbClr val="000000">
                      <a:alpha val="43137"/>
                    </a:srgbClr>
                  </a:outerShdw>
                </a:effectLst>
              </a:rPr>
              <a:t>K Vignutha Reddy</a:t>
            </a:r>
          </a:p>
          <a:p>
            <a:pPr>
              <a:spcBef>
                <a:spcPts val="300"/>
              </a:spcBef>
            </a:pPr>
            <a:r>
              <a:rPr lang="en-US" sz="1400" b="0" dirty="0">
                <a:effectLst>
                  <a:outerShdw blurRad="38100" dist="38100" dir="2700000" algn="tl">
                    <a:srgbClr val="000000">
                      <a:alpha val="43137"/>
                    </a:srgbClr>
                  </a:outerShdw>
                </a:effectLst>
              </a:rPr>
              <a:t>Roll No. 214G1A32C3</a:t>
            </a:r>
            <a:endParaRPr lang="en-US" sz="14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6600" b="0" dirty="0">
                <a:effectLst>
                  <a:outerShdw blurRad="38100" dist="38100" dir="2700000" algn="tl">
                    <a:srgbClr val="000000">
                      <a:alpha val="43137"/>
                    </a:srgbClr>
                  </a:outerShdw>
                </a:effectLst>
              </a:rPr>
              <a:t>C Yamini</a:t>
            </a:r>
          </a:p>
          <a:p>
            <a:pPr>
              <a:spcBef>
                <a:spcPts val="300"/>
              </a:spcBef>
            </a:pPr>
            <a:r>
              <a:rPr lang="en-US" b="0" dirty="0"/>
              <a:t>Roll No. 214G1A33C5</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t>Enhancing DevOps Security with AI and Machine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3045"/>
            <a:ext cx="12192000" cy="714375"/>
          </a:xfrm>
        </p:spPr>
        <p:txBody>
          <a:bodyPr/>
          <a:lstStyle/>
          <a:p>
            <a:r>
              <a:rPr lang="en-US" b="1" dirty="0">
                <a:solidFill>
                  <a:schemeClr val="accent2">
                    <a:lumMod val="50000"/>
                  </a:schemeClr>
                </a:solidFill>
              </a:rPr>
              <a:t>Abstract :-</a:t>
            </a:r>
            <a:endParaRPr lang="en-IN" b="1" dirty="0">
              <a:solidFill>
                <a:schemeClr val="accent2">
                  <a:lumMod val="50000"/>
                </a:schemeClr>
              </a:solidFill>
            </a:endParaRPr>
          </a:p>
        </p:txBody>
      </p:sp>
      <p:sp>
        <p:nvSpPr>
          <p:cNvPr id="6" name="Content Placeholder 2"/>
          <p:cNvSpPr>
            <a:spLocks noGrp="1"/>
          </p:cNvSpPr>
          <p:nvPr>
            <p:ph idx="4294967295"/>
          </p:nvPr>
        </p:nvSpPr>
        <p:spPr>
          <a:xfrm>
            <a:off x="0" y="947419"/>
            <a:ext cx="11779250" cy="5698913"/>
          </a:xfrm>
        </p:spPr>
        <p:txBody>
          <a:bodyPr>
            <a:noAutofit/>
          </a:bodyPr>
          <a:lstStyle/>
          <a:p>
            <a:pPr marL="457200" indent="0">
              <a:buNone/>
            </a:pPr>
            <a:r>
              <a:rPr lang="en-US" sz="2400" dirty="0"/>
              <a:t>In modern software development and operations, DevOps (a combination of development and operations) has become a key methodology to accelerate delivery, improve quality, and enhance security. Meanwhile, artificial intelligence (AI) and machine learning (ML) are also playing an increasingly important role in cybersecurity, helping to identify and respond to increasingly complex threats. In this article, we'll explore how AI and ML can be integrated into DevOps practices to ensure the security of software development and operations processes. We'll cover best practices, including how to use AI and ML for security-critical tasks such as threat detection, vulnerability management, and authentication. In addition, we will provide several case studies that show how these technologies have been successfully applied in real projects and how they have improved security, reduced risk, and accelerated delivery. Finally, through this article, readers will learn how to fully leverage AI and ML in the DevOps process to improve software security, reduce potential risks, and provide more reliable solutions for modern software development and operations.</a:t>
            </a:r>
          </a:p>
          <a:p>
            <a:pPr marL="457200" indent="0">
              <a:buNone/>
            </a:pPr>
            <a:r>
              <a:rPr lang="en-US" sz="2400" b="1" dirty="0"/>
              <a:t>Keywords</a:t>
            </a:r>
            <a:r>
              <a:rPr lang="en-US" sz="2400" dirty="0"/>
              <a:t>: Data security; DevOps; Machine Learning; Artificial Intelligence.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206432" y="1097279"/>
            <a:ext cx="11779135" cy="5394960"/>
          </a:xfrm>
        </p:spPr>
        <p:txBody>
          <a:bodyPr>
            <a:normAutofit fontScale="55000" lnSpcReduction="20000"/>
          </a:bodyPr>
          <a:lstStyle/>
          <a:p>
            <a:pPr marL="457200" indent="-457200"/>
            <a:r>
              <a:rPr lang="en-US" sz="4500" b="1" dirty="0"/>
              <a:t>Synergy of DevOps and AI/ML</a:t>
            </a:r>
            <a:r>
              <a:rPr lang="en-US" sz="4500" dirty="0"/>
              <a:t>: </a:t>
            </a:r>
            <a:r>
              <a:rPr lang="en-US" sz="3600" dirty="0"/>
              <a:t>DevOps focuses on automation and process improvement, while AI/ML enhances automation for testing, monitoring, and troubleshooting, improving delivery speed, quality, and decision-making.</a:t>
            </a:r>
          </a:p>
          <a:p>
            <a:pPr marL="457200" indent="-457200"/>
            <a:r>
              <a:rPr lang="en-US" sz="4500" b="1" dirty="0"/>
              <a:t>DevOps Fundamentals</a:t>
            </a:r>
            <a:r>
              <a:rPr lang="en-US" sz="3800" dirty="0"/>
              <a:t>: </a:t>
            </a:r>
            <a:r>
              <a:rPr lang="en-US" sz="3600" dirty="0"/>
              <a:t>DevOps integrates development, operations, and quality assurance to shorten software development cycles, enabling faster iteration and collaboration through an automated, shared platform.</a:t>
            </a:r>
          </a:p>
          <a:p>
            <a:pPr marL="457200" indent="-457200"/>
            <a:r>
              <a:rPr lang="en-US" sz="4500" b="1" dirty="0"/>
              <a:t>Shift-Left Approach</a:t>
            </a:r>
            <a:r>
              <a:rPr lang="en-US" sz="4500" dirty="0"/>
              <a:t>: </a:t>
            </a:r>
            <a:r>
              <a:rPr lang="en-US" sz="3600" dirty="0"/>
              <a:t>DevOps promotes shared responsibility for quality by shifting testing and operations considerations earlier in the development cycle, improving productivity and responsiveness to business needs.</a:t>
            </a:r>
          </a:p>
          <a:p>
            <a:pPr marL="457200" indent="-457200"/>
            <a:r>
              <a:rPr lang="en-US" sz="4500" b="1" dirty="0"/>
              <a:t>Importance of Security in DevOps</a:t>
            </a:r>
            <a:r>
              <a:rPr lang="en-US" sz="4500" dirty="0"/>
              <a:t>: </a:t>
            </a:r>
            <a:r>
              <a:rPr lang="en-US" sz="3600" dirty="0"/>
              <a:t>Fast delivery in DevOps can introduce security vulnerabilities, leading to risks like data breaches and reputational damage, necessitating integrated security measures.</a:t>
            </a:r>
          </a:p>
          <a:p>
            <a:pPr marL="457200" indent="-457200"/>
            <a:r>
              <a:rPr lang="en-US" sz="4500" b="1" dirty="0"/>
              <a:t>AI/ML Enhancing DevOps Automation</a:t>
            </a:r>
            <a:r>
              <a:rPr lang="en-US" sz="1800" dirty="0"/>
              <a:t>: </a:t>
            </a:r>
            <a:r>
              <a:rPr lang="en-US" sz="3600" dirty="0"/>
              <a:t>AI/ML tools automate processes such as code reviews, code analysis, unit testing, and troubleshooting, reducing manual intervention and improving efficiency.</a:t>
            </a:r>
          </a:p>
          <a:p>
            <a:pPr marL="457200" indent="-457200"/>
            <a:r>
              <a:rPr lang="en-US" sz="4500" b="1" dirty="0"/>
              <a:t>Automated Code Review</a:t>
            </a:r>
            <a:r>
              <a:rPr lang="en-US" sz="4500" dirty="0"/>
              <a:t>: </a:t>
            </a:r>
            <a:r>
              <a:rPr lang="en-US" sz="3600" dirty="0"/>
              <a:t>AI/ML tools analyze code to detect defects, enforce standards, and distribute review workloads, leading to earlier detection of issues and improved code quality.</a:t>
            </a:r>
          </a:p>
          <a:p>
            <a:pPr marL="457200" indent="-457200"/>
            <a:r>
              <a:rPr lang="en-US" sz="4500" b="1" dirty="0"/>
              <a:t>Intelligent Code Analysis</a:t>
            </a:r>
            <a:r>
              <a:rPr lang="en-US" sz="4500" dirty="0"/>
              <a:t>:</a:t>
            </a:r>
            <a:r>
              <a:rPr lang="en-US" sz="1800" dirty="0"/>
              <a:t> </a:t>
            </a:r>
            <a:r>
              <a:rPr lang="en-US" sz="3600" dirty="0"/>
              <a:t>AI-powered tools analyze large code repositories to identify performance issues, resource leaks, and race conditions while recommending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endParaRPr lang="en-IN" dirty="0"/>
          </a:p>
        </p:txBody>
      </p:sp>
      <p:sp>
        <p:nvSpPr>
          <p:cNvPr id="3" name="Content Placeholder 2"/>
          <p:cNvSpPr>
            <a:spLocks noGrp="1"/>
          </p:cNvSpPr>
          <p:nvPr>
            <p:ph idx="1"/>
          </p:nvPr>
        </p:nvSpPr>
        <p:spPr/>
        <p:txBody>
          <a:bodyPr>
            <a:normAutofit/>
          </a:bodyPr>
          <a:lstStyle/>
          <a:p>
            <a:r>
              <a:rPr lang="en-US" sz="2400" b="1" dirty="0"/>
              <a:t>DevOps Security Challenges</a:t>
            </a:r>
            <a:r>
              <a:rPr lang="en-US" sz="1800" dirty="0"/>
              <a:t>: </a:t>
            </a:r>
            <a:r>
              <a:rPr lang="en-US" sz="2000" dirty="0"/>
              <a:t>Security automation tools are limited, as certain vulnerabilities (e.g., access control or business logic issues) still require manual oversight, emphasizing the need for human expertise</a:t>
            </a:r>
            <a:r>
              <a:rPr lang="en-US" sz="1800" dirty="0"/>
              <a:t>.</a:t>
            </a:r>
          </a:p>
          <a:p>
            <a:r>
              <a:rPr lang="en-US" sz="2400" b="1" dirty="0"/>
              <a:t>Real-World Case Study - </a:t>
            </a:r>
            <a:r>
              <a:rPr lang="en-US" sz="2400" b="1" dirty="0" err="1"/>
              <a:t>CircleCI</a:t>
            </a:r>
            <a:r>
              <a:rPr lang="en-US" sz="2400" dirty="0"/>
              <a:t>:</a:t>
            </a:r>
            <a:r>
              <a:rPr lang="en-US" sz="1800" dirty="0"/>
              <a:t> </a:t>
            </a:r>
            <a:r>
              <a:rPr lang="en-US" sz="2000" dirty="0"/>
              <a:t>A security incident at </a:t>
            </a:r>
            <a:r>
              <a:rPr lang="en-US" sz="2000" dirty="0" err="1"/>
              <a:t>CircleCI</a:t>
            </a:r>
            <a:r>
              <a:rPr lang="en-US" sz="2000" dirty="0"/>
              <a:t> underscored the importance of quick responses, transparency, and user education in limiting risks and rebuilding trust</a:t>
            </a:r>
            <a:r>
              <a:rPr lang="en-US" sz="1800" dirty="0"/>
              <a:t>.</a:t>
            </a:r>
          </a:p>
          <a:p>
            <a:r>
              <a:rPr lang="en-US" sz="2400" b="1" dirty="0"/>
              <a:t>Continuous Improvement</a:t>
            </a:r>
            <a:r>
              <a:rPr lang="en-US" sz="2000" dirty="0"/>
              <a:t>: Following security incidents, DevOps providers and teams must continuously enhance security measures to prevent future vulnerabilities</a:t>
            </a:r>
            <a:r>
              <a:rPr lang="en-US" sz="1800" dirty="0"/>
              <a:t>.</a:t>
            </a:r>
          </a:p>
          <a:p>
            <a:r>
              <a:rPr lang="en-US" sz="2400" b="1" dirty="0"/>
              <a:t>DevOps Challenges</a:t>
            </a:r>
            <a:r>
              <a:rPr lang="en-US" sz="2400" dirty="0"/>
              <a:t>:</a:t>
            </a:r>
            <a:r>
              <a:rPr lang="en-US" sz="1800" dirty="0"/>
              <a:t> </a:t>
            </a:r>
            <a:r>
              <a:rPr lang="en-US" sz="2000" dirty="0"/>
              <a:t>Enterprises face issues such as a skills shortage, unclear transformation goals, inadequate automation, and technical complexities like </a:t>
            </a:r>
            <a:r>
              <a:rPr lang="en-US" sz="2000" dirty="0" err="1"/>
              <a:t>microservices</a:t>
            </a:r>
            <a:r>
              <a:rPr lang="en-US" sz="2000" dirty="0"/>
              <a:t> and toolchain integration.</a:t>
            </a:r>
          </a:p>
          <a:p>
            <a:r>
              <a:rPr lang="en-US" sz="2400" b="1" dirty="0"/>
              <a:t>DevOps Skills Gap</a:t>
            </a:r>
            <a:r>
              <a:rPr lang="en-US" sz="2400" dirty="0"/>
              <a:t>: </a:t>
            </a:r>
            <a:r>
              <a:rPr lang="en-US" sz="2000" dirty="0"/>
              <a:t>A lack of domain experts with both technical and soft skills hinders DevOps adoption, especially in complex environments with evolving technologies.</a:t>
            </a:r>
          </a:p>
          <a:p>
            <a:r>
              <a:rPr lang="en-US" sz="2400" b="1" dirty="0"/>
              <a:t>Cultural and Organizational Impact</a:t>
            </a:r>
            <a:r>
              <a:rPr lang="en-US" sz="2400" dirty="0"/>
              <a:t>: </a:t>
            </a:r>
            <a:r>
              <a:rPr lang="en-US" sz="2000" dirty="0"/>
              <a:t>Successful DevOps adoption requires prioritizing cultural and organizational changes, not just focusing on metrics like efficiency and delivery speed.</a:t>
            </a:r>
          </a:p>
          <a:p>
            <a:r>
              <a:rPr lang="en-US" sz="2400" b="1" dirty="0"/>
              <a:t>Balancing Security and Efficiency</a:t>
            </a:r>
            <a:r>
              <a:rPr lang="en-US" sz="2400" dirty="0"/>
              <a:t>: </a:t>
            </a:r>
            <a:r>
              <a:rPr lang="en-US" sz="2000" dirty="0"/>
              <a:t>Integrating AI/ML into DevOps enables continuous monitoring, threat detection, and compliance, reducing long-term costs and improving software reliability and security.</a:t>
            </a:r>
            <a:endParaRPr lang="en-IN" sz="2000" dirty="0"/>
          </a:p>
        </p:txBody>
      </p:sp>
    </p:spTree>
    <p:extLst>
      <p:ext uri="{BB962C8B-B14F-4D97-AF65-F5344CB8AC3E}">
        <p14:creationId xmlns:p14="http://schemas.microsoft.com/office/powerpoint/2010/main" val="296730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a:t>LiteratureSurvey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980786600"/>
              </p:ext>
            </p:extLst>
          </p:nvPr>
        </p:nvGraphicFramePr>
        <p:xfrm>
          <a:off x="118533" y="1087120"/>
          <a:ext cx="11666030" cy="4114800"/>
        </p:xfrm>
        <a:graphic>
          <a:graphicData uri="http://schemas.openxmlformats.org/drawingml/2006/table">
            <a:tbl>
              <a:tblPr firstRow="1" bandRow="1">
                <a:tableStyleId>{5C22544A-7EE6-4342-B048-85BDC9FD1C3A}</a:tableStyleId>
              </a:tblPr>
              <a:tblGrid>
                <a:gridCol w="516945">
                  <a:extLst>
                    <a:ext uri="{9D8B030D-6E8A-4147-A177-3AD203B41FA5}">
                      <a16:colId xmlns:a16="http://schemas.microsoft.com/office/drawing/2014/main" val="20000"/>
                    </a:ext>
                  </a:extLst>
                </a:gridCol>
                <a:gridCol w="2012640">
                  <a:extLst>
                    <a:ext uri="{9D8B030D-6E8A-4147-A177-3AD203B41FA5}">
                      <a16:colId xmlns:a16="http://schemas.microsoft.com/office/drawing/2014/main" val="20001"/>
                    </a:ext>
                  </a:extLst>
                </a:gridCol>
                <a:gridCol w="1525861">
                  <a:extLst>
                    <a:ext uri="{9D8B030D-6E8A-4147-A177-3AD203B41FA5}">
                      <a16:colId xmlns:a16="http://schemas.microsoft.com/office/drawing/2014/main" val="20002"/>
                    </a:ext>
                  </a:extLst>
                </a:gridCol>
                <a:gridCol w="1544584">
                  <a:extLst>
                    <a:ext uri="{9D8B030D-6E8A-4147-A177-3AD203B41FA5}">
                      <a16:colId xmlns:a16="http://schemas.microsoft.com/office/drawing/2014/main" val="20003"/>
                    </a:ext>
                  </a:extLst>
                </a:gridCol>
                <a:gridCol w="1900305">
                  <a:extLst>
                    <a:ext uri="{9D8B030D-6E8A-4147-A177-3AD203B41FA5}">
                      <a16:colId xmlns:a16="http://schemas.microsoft.com/office/drawing/2014/main" val="20004"/>
                    </a:ext>
                  </a:extLst>
                </a:gridCol>
                <a:gridCol w="2209222">
                  <a:extLst>
                    <a:ext uri="{9D8B030D-6E8A-4147-A177-3AD203B41FA5}">
                      <a16:colId xmlns:a16="http://schemas.microsoft.com/office/drawing/2014/main" val="20005"/>
                    </a:ext>
                  </a:extLst>
                </a:gridCol>
                <a:gridCol w="1956473">
                  <a:extLst>
                    <a:ext uri="{9D8B030D-6E8A-4147-A177-3AD203B41FA5}">
                      <a16:colId xmlns:a16="http://schemas.microsoft.com/office/drawing/2014/main" val="20006"/>
                    </a:ext>
                  </a:extLst>
                </a:gridCol>
              </a:tblGrid>
              <a:tr h="579826">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 &amp; Year</a:t>
                      </a:r>
                    </a:p>
                  </a:txBody>
                  <a:tcPr/>
                </a:tc>
                <a:tc>
                  <a:txBody>
                    <a:bodyPr/>
                    <a:lstStyle/>
                    <a:p>
                      <a:r>
                        <a:rPr lang="en-US" dirty="0"/>
                        <a:t>Methodology 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10000"/>
                  </a:ext>
                </a:extLst>
              </a:tr>
              <a:tr h="2070806">
                <a:tc>
                  <a:txBody>
                    <a:bodyPr/>
                    <a:lstStyle/>
                    <a:p>
                      <a:r>
                        <a:rPr lang="en-US" dirty="0"/>
                        <a:t>1.</a:t>
                      </a:r>
                    </a:p>
                  </a:txBody>
                  <a:tcPr/>
                </a:tc>
                <a:tc>
                  <a:txBody>
                    <a:bodyPr/>
                    <a:lstStyle/>
                    <a:p>
                      <a:r>
                        <a:rPr lang="en-US" dirty="0"/>
                        <a:t>Intelligent Advertising Recommendation and Abnormal Advertising Monitoring System in the Field of Machine Learning</a:t>
                      </a:r>
                    </a:p>
                  </a:txBody>
                  <a:tcPr/>
                </a:tc>
                <a:tc>
                  <a:txBody>
                    <a:bodyPr/>
                    <a:lstStyle/>
                    <a:p>
                      <a:r>
                        <a:rPr lang="da-DK" sz="1800" b="0" i="0" kern="1200" dirty="0">
                          <a:solidFill>
                            <a:schemeClr val="dk1"/>
                          </a:solidFill>
                          <a:effectLst/>
                          <a:latin typeface="+mn-lt"/>
                          <a:ea typeface="+mn-ea"/>
                          <a:cs typeface="+mn-cs"/>
                        </a:rPr>
                        <a:t>Grace M C , Zhou W , Jiang X , et al</a:t>
                      </a:r>
                      <a:endParaRPr lang="en-US" dirty="0"/>
                    </a:p>
                  </a:txBody>
                  <a:tcPr/>
                </a:tc>
                <a:tc>
                  <a:txBody>
                    <a:bodyPr/>
                    <a:lstStyle/>
                    <a:p>
                      <a:r>
                        <a:rPr lang="en-US" dirty="0"/>
                        <a:t>International Journal of Computer Science and Information Technology, </a:t>
                      </a:r>
                      <a:r>
                        <a:rPr lang="en-US" dirty="0" err="1"/>
                        <a:t>vol</a:t>
                      </a:r>
                      <a:r>
                        <a:rPr lang="en-US" dirty="0"/>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Machine Learning Techniques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kern="1200" dirty="0">
                          <a:solidFill>
                            <a:schemeClr val="dk1"/>
                          </a:solidFill>
                          <a:effectLst/>
                          <a:latin typeface="+mn-lt"/>
                          <a:ea typeface="+mn-ea"/>
                          <a:cs typeface="+mn-cs"/>
                        </a:rPr>
                        <a:t>Intelligent advertising recommendation, Click rate prediction, Abnormal advertising monitoring, Machine learning</a:t>
                      </a:r>
                      <a:endParaRPr lang="en-US" dirty="0"/>
                    </a:p>
                  </a:txBody>
                  <a:tcPr/>
                </a:tc>
                <a:tc>
                  <a:txBody>
                    <a:bodyPr/>
                    <a:lstStyle/>
                    <a:p>
                      <a:r>
                        <a:rPr lang="en-US" dirty="0"/>
                        <a:t>Exploring</a:t>
                      </a:r>
                      <a:r>
                        <a:rPr lang="en-US" baseline="0" dirty="0"/>
                        <a:t> </a:t>
                      </a:r>
                      <a:r>
                        <a:rPr lang="en-IN" dirty="0"/>
                        <a:t>Abnormal Detection Precision</a:t>
                      </a:r>
                      <a:endParaRPr lang="en-US" dirty="0"/>
                    </a:p>
                  </a:txBody>
                  <a:tcPr/>
                </a:tc>
                <a:extLst>
                  <a:ext uri="{0D108BD9-81ED-4DB2-BD59-A6C34878D82A}">
                    <a16:rowId xmlns:a16="http://schemas.microsoft.com/office/drawing/2014/main" val="10001"/>
                  </a:ext>
                </a:extLst>
              </a:tr>
              <a:tr h="331329">
                <a:tc>
                  <a:txBody>
                    <a:bodyPr/>
                    <a:lstStyle/>
                    <a:p>
                      <a:r>
                        <a:rPr lang="en-US" dirty="0"/>
                        <a:t>2</a:t>
                      </a:r>
                    </a:p>
                  </a:txBody>
                  <a:tcPr/>
                </a:tc>
                <a:tc>
                  <a:txBody>
                    <a:bodyPr/>
                    <a:lstStyle/>
                    <a:p>
                      <a:r>
                        <a:rPr lang="en-US" dirty="0"/>
                        <a:t>“Research on Machine Learning With Algorithms and Development</a:t>
                      </a:r>
                    </a:p>
                  </a:txBody>
                  <a:tcPr/>
                </a:tc>
                <a:tc>
                  <a:txBody>
                    <a:bodyPr/>
                    <a:lstStyle/>
                    <a:p>
                      <a:r>
                        <a:rPr lang="en-IN" dirty="0"/>
                        <a:t>Yu, </a:t>
                      </a:r>
                      <a:r>
                        <a:rPr lang="en-IN" dirty="0" err="1"/>
                        <a:t>Liqiang</a:t>
                      </a:r>
                      <a:r>
                        <a:rPr lang="en-IN" dirty="0"/>
                        <a:t>,  et al</a:t>
                      </a:r>
                      <a:endParaRPr lang="en-US" dirty="0"/>
                    </a:p>
                  </a:txBody>
                  <a:tcPr/>
                </a:tc>
                <a:tc>
                  <a:txBody>
                    <a:bodyPr/>
                    <a:lstStyle/>
                    <a:p>
                      <a:r>
                        <a:rPr lang="en-US" dirty="0"/>
                        <a:t>Theory and Practice of Engineering Science, vol. 3</a:t>
                      </a:r>
                    </a:p>
                  </a:txBody>
                  <a:tcPr/>
                </a:tc>
                <a:tc>
                  <a:txBody>
                    <a:bodyPr/>
                    <a:lstStyle/>
                    <a:p>
                      <a:r>
                        <a:rPr lang="en-US" dirty="0"/>
                        <a:t>Machine Learning Techniques</a:t>
                      </a:r>
                    </a:p>
                  </a:txBody>
                  <a:tcPr/>
                </a:tc>
                <a:tc>
                  <a:txBody>
                    <a:bodyPr/>
                    <a:lstStyle/>
                    <a:p>
                      <a:r>
                        <a:rPr lang="en-IN" sz="1800" b="0" i="0" kern="1200" dirty="0">
                          <a:solidFill>
                            <a:schemeClr val="dk1"/>
                          </a:solidFill>
                          <a:effectLst/>
                          <a:latin typeface="+mn-lt"/>
                          <a:ea typeface="+mn-ea"/>
                          <a:cs typeface="+mn-cs"/>
                        </a:rPr>
                        <a:t>Machine Learning, Algorithm, Development</a:t>
                      </a:r>
                      <a:endParaRPr lang="en-US" dirty="0"/>
                    </a:p>
                  </a:txBody>
                  <a:tcPr/>
                </a:tc>
                <a:tc>
                  <a:txBody>
                    <a:bodyPr/>
                    <a:lstStyle/>
                    <a:p>
                      <a:r>
                        <a:rPr lang="en-US" dirty="0"/>
                        <a:t>Limited Analysis of Real-World Applications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r>
              <a:rPr lang="en-US" sz="2400" b="1" dirty="0"/>
              <a:t>AI/ML-Driven Automation in DevOps </a:t>
            </a:r>
            <a:r>
              <a:rPr lang="en-US" b="1" dirty="0"/>
              <a:t>:</a:t>
            </a:r>
            <a:r>
              <a:rPr lang="en-US" dirty="0"/>
              <a:t>-</a:t>
            </a:r>
            <a:r>
              <a:rPr lang="en-US" sz="2000" dirty="0"/>
              <a:t>AI/ML enhances DevOps processes by automating code reviews, testing, threat detection, and performance monitoring, ensuring faster delivery and higher-quality software.</a:t>
            </a:r>
          </a:p>
          <a:p>
            <a:r>
              <a:rPr lang="en-US" sz="2400" b="1" dirty="0"/>
              <a:t>Critical Role of Security in DevOps :-</a:t>
            </a:r>
            <a:r>
              <a:rPr lang="en-US" sz="2000" dirty="0"/>
              <a:t>Security must be integrated into DevOps to mitigate risks like data breaches and ensure compliance with regulations, balancing speed with safety.</a:t>
            </a:r>
          </a:p>
          <a:p>
            <a:r>
              <a:rPr lang="en-US" sz="2400" b="1" dirty="0"/>
              <a:t>Self-Healing Systems :-</a:t>
            </a:r>
            <a:r>
              <a:rPr lang="en-US" sz="2000" dirty="0"/>
              <a:t>AI/ML enables self-healing tests and systems that adapt to changes, improving system reliability and reducing manual intervention.</a:t>
            </a:r>
          </a:p>
          <a:p>
            <a:r>
              <a:rPr lang="en-US" sz="2400" b="1" dirty="0"/>
              <a:t>Real-Time Threat Detection and Monitoring :-</a:t>
            </a:r>
            <a:r>
              <a:rPr lang="en-US" sz="2000" dirty="0"/>
              <a:t>AI-powered tools identify anomalies, monitor systems continuously, and alert teams to potential vulnerabilities, strengthening security frameworks.</a:t>
            </a:r>
          </a:p>
          <a:p>
            <a:r>
              <a:rPr lang="en-US" sz="2400" b="1" dirty="0"/>
              <a:t>Future of AI/ML in DevOps Security :-</a:t>
            </a:r>
            <a:r>
              <a:rPr lang="en-US" sz="2000" dirty="0"/>
              <a:t>AI/ML adoption will continue to grow, addressing challenges like skill shortages, and fostering a collaborative culture focused on innovation and security.</a:t>
            </a:r>
          </a:p>
          <a:p>
            <a:r>
              <a:rPr lang="en-US" sz="2400" b="1" dirty="0"/>
              <a:t>Predictive Analytics for Resource Optimization :-</a:t>
            </a:r>
            <a:r>
              <a:rPr lang="en-US" sz="2000" dirty="0"/>
              <a:t>AI/ML leverages predictive analytics to optimize resource allocation, reduce downtime, and forecast system requirements, enhancing overall efficiency in DevOps workflows.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marL="577850" indent="-577850">
              <a:buNone/>
            </a:pPr>
            <a:r>
              <a:rPr lang="en-US" sz="2400" dirty="0"/>
              <a:t>[1] “</a:t>
            </a:r>
            <a:r>
              <a:rPr lang="en-IN" sz="2400" dirty="0"/>
              <a:t>Applying DevOps Practices of Continuous Automation for Machine Learning” </a:t>
            </a:r>
            <a:r>
              <a:rPr lang="en-IN" sz="2400" dirty="0" err="1"/>
              <a:t>byIoannis</a:t>
            </a:r>
            <a:r>
              <a:rPr lang="en-IN" sz="2400" dirty="0"/>
              <a:t> </a:t>
            </a:r>
            <a:r>
              <a:rPr lang="en-IN" sz="2400" dirty="0" err="1"/>
              <a:t>Karamitsos</a:t>
            </a:r>
            <a:r>
              <a:rPr lang="en-IN" sz="2400" dirty="0"/>
              <a:t> 1, Saeed Albarhami 1 and Charalampos Apostolopoulos – 2020.</a:t>
            </a:r>
            <a:endParaRPr lang="en-US" sz="2400" dirty="0"/>
          </a:p>
          <a:p>
            <a:pPr marL="577850" indent="-577850">
              <a:buNone/>
            </a:pPr>
            <a:r>
              <a:rPr lang="en-US" sz="2400" dirty="0"/>
              <a:t>[2] “</a:t>
            </a:r>
            <a:r>
              <a:rPr lang="en-IN" sz="2400" dirty="0"/>
              <a:t>AI-Powered DevOps and MLOps Frameworks: Enhancing Collaboration, Automation, and Scalability in Machine Learning Pipelines” By Sumanth </a:t>
            </a:r>
            <a:r>
              <a:rPr lang="en-IN" sz="2400" dirty="0" err="1"/>
              <a:t>Tatineni</a:t>
            </a:r>
            <a:r>
              <a:rPr lang="en-IN" sz="2400" dirty="0"/>
              <a:t>, DevOps Engineer at Idexcel Inc, USA Venkat Raviteja Boppana, Sr Consultant, Solution at Avanade, US - 2021</a:t>
            </a:r>
            <a:r>
              <a:rPr lang="en-US" sz="2400" b="1" dirty="0">
                <a:solidFill>
                  <a:srgbClr val="000000"/>
                </a:solidFill>
                <a:latin typeface="Arial" panose="020B0604020202020204" pitchFamily="34" charset="0"/>
              </a:rPr>
              <a:t>.</a:t>
            </a:r>
            <a:endParaRPr lang="en-US" sz="2400" dirty="0"/>
          </a:p>
          <a:p>
            <a:pPr marL="577850" indent="-577850">
              <a:buNone/>
            </a:pPr>
            <a:r>
              <a:rPr lang="en-US" sz="2400" dirty="0"/>
              <a:t>[3] “</a:t>
            </a:r>
            <a:r>
              <a:rPr lang="en-IN" sz="2400" dirty="0"/>
              <a:t>AI-Powered Continuous Deployment: Leveraging Machine Learning for Predictive Monitoring and Anomaly Detection in DevOps Environments” by Venkata Mohit Tamanampudi, DevOps Automation Engineer, JPMorgan Chase, Wilmington, US – 2022.</a:t>
            </a:r>
            <a:endParaRPr lang="en-US" sz="2400" dirty="0"/>
          </a:p>
          <a:p>
            <a:pPr marL="577850" indent="-577850">
              <a:buNone/>
            </a:pPr>
            <a:r>
              <a:rPr lang="en-US" sz="2400" dirty="0"/>
              <a:t>[4] “</a:t>
            </a:r>
            <a:r>
              <a:rPr lang="en-IN" sz="2400" dirty="0"/>
              <a:t>AI-driven DevOps: Leveraging machine learning for automated software deployment and maintenance” by Oyekunle Claudius Oyeniran1, </a:t>
            </a:r>
            <a:r>
              <a:rPr lang="en-IN" sz="2400" dirty="0" err="1"/>
              <a:t>Adebunmi</a:t>
            </a:r>
            <a:r>
              <a:rPr lang="en-IN" sz="2400" dirty="0"/>
              <a:t> Okechukwu </a:t>
            </a:r>
            <a:r>
              <a:rPr lang="en-IN" sz="2400" dirty="0" err="1"/>
              <a:t>Adewusi</a:t>
            </a:r>
            <a:r>
              <a:rPr lang="en-IN" sz="2400" dirty="0"/>
              <a:t>, Adams Gbolahan Adeleke, Lucy Anthony Akwawa4, &amp; Chidimma Francisca </a:t>
            </a:r>
            <a:r>
              <a:rPr lang="en-IN" sz="2400" dirty="0" err="1"/>
              <a:t>Azubuko</a:t>
            </a:r>
            <a:r>
              <a:rPr lang="en-IN" sz="2400" dirty="0"/>
              <a:t> - 2023.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pic>
        <p:nvPicPr>
          <p:cNvPr id="15" name="Content Placeholder 14">
            <a:extLst>
              <a:ext uri="{FF2B5EF4-FFF2-40B4-BE49-F238E27FC236}">
                <a16:creationId xmlns:a16="http://schemas.microsoft.com/office/drawing/2014/main" id="{2D7D244F-DB45-3DAE-2294-0F0FEBF242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1049" y="1096963"/>
            <a:ext cx="10315575" cy="4865687"/>
          </a:xfr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1220</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Times New Roman</vt:lpstr>
      <vt:lpstr>Wingdings</vt:lpstr>
      <vt:lpstr>Custom Design</vt:lpstr>
      <vt:lpstr>PowerPoint Presentation</vt:lpstr>
      <vt:lpstr>Contents</vt:lpstr>
      <vt:lpstr>Abstract :-</vt:lpstr>
      <vt:lpstr>Introduction</vt:lpstr>
      <vt:lpstr>Cont…</vt:lpstr>
      <vt:lpstr>LiteratureSurvey</vt:lpstr>
      <vt:lpstr>Proposed System</vt:lpstr>
      <vt:lpstr>References</vt:lpstr>
      <vt:lpstr>Git Hub Dashboards of each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Tharuni</cp:lastModifiedBy>
  <cp:revision>134</cp:revision>
  <dcterms:created xsi:type="dcterms:W3CDTF">2019-06-11T05:35:00Z</dcterms:created>
  <dcterms:modified xsi:type="dcterms:W3CDTF">2025-04-10T14:17:17Z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64056B87AFBA4D16A0CA55CA16AEB7E2_13</vt:lpwstr>
  </property>
  <property fmtid="{D5CDD505-2E9C-101B-9397-08002B2CF9AE}" pid="3" name="KSOProductBuildVer">
    <vt:lpwstr>1033-12.2.0.19307</vt:lpwstr>
  </property>
</Properties>
</file>