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3" r:id="rId3"/>
    <p:sldId id="283" r:id="rId4"/>
    <p:sldId id="276" r:id="rId5"/>
    <p:sldId id="275" r:id="rId6"/>
    <p:sldId id="284" r:id="rId7"/>
    <p:sldId id="288" r:id="rId8"/>
    <p:sldId id="285" r:id="rId9"/>
    <p:sldId id="286" r:id="rId10"/>
    <p:sldId id="287" r:id="rId11"/>
    <p:sldId id="289" r:id="rId12"/>
    <p:sldId id="277" r:id="rId13"/>
    <p:sldId id="282" r:id="rId14"/>
    <p:sldId id="279" r:id="rId15"/>
    <p:sldId id="27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/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/>
          <p:cNvSpPr txBox="1"/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/>
          <p:cNvSpPr txBox="1"/>
          <p:nvPr userDrawn="1"/>
        </p:nvSpPr>
        <p:spPr>
          <a:xfrm>
            <a:off x="777239" y="6642828"/>
            <a:ext cx="5654039" cy="21517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(AI &amp; ML)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6431278" y="6641866"/>
            <a:ext cx="5322917" cy="216133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 userDrawn="1"/>
        </p:nvSpPr>
        <p:spPr>
          <a:xfrm>
            <a:off x="1" y="-16624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System with </a:t>
            </a:r>
            <a:r>
              <a:rPr lang="en-US" sz="1500" b="1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MLOps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/>
          <p:cNvSpPr txBox="1"/>
          <p:nvPr userDrawn="1"/>
        </p:nvSpPr>
        <p:spPr>
          <a:xfrm>
            <a:off x="0" y="6642828"/>
            <a:ext cx="777239" cy="2151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- 02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/>
          <p:nvPr/>
        </p:nvSpPr>
        <p:spPr>
          <a:xfrm>
            <a:off x="6422622" y="1729086"/>
            <a:ext cx="193110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Vignutha</a:t>
            </a: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214G1A33C3</a:t>
            </a:r>
          </a:p>
        </p:txBody>
      </p:sp>
      <p:sp>
        <p:nvSpPr>
          <p:cNvPr id="6" name="Subtitle 11"/>
          <p:cNvSpPr txBox="1"/>
          <p:nvPr/>
        </p:nvSpPr>
        <p:spPr>
          <a:xfrm>
            <a:off x="2853523" y="2540245"/>
            <a:ext cx="6762302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b="0" i="1" dirty="0"/>
              <a:t>Under the guidance of</a:t>
            </a:r>
          </a:p>
          <a:p>
            <a:pPr>
              <a:spcBef>
                <a:spcPts val="200"/>
              </a:spcBef>
            </a:pPr>
            <a:r>
              <a:rPr lang="en-US" sz="24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 </a:t>
            </a:r>
            <a:r>
              <a:rPr lang="en-US" sz="24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Sasikala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 Tech., Ph.D.</a:t>
            </a:r>
            <a:endParaRPr lang="en-IN" sz="1200" b="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ubtitle 11"/>
          <p:cNvSpPr txBox="1"/>
          <p:nvPr/>
        </p:nvSpPr>
        <p:spPr>
          <a:xfrm>
            <a:off x="1734924" y="5095548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</a:t>
            </a:r>
            <a:r>
              <a:rPr lang="en-IN" alt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&amp; ML</a:t>
            </a: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2" name="Subtitle 11"/>
          <p:cNvSpPr txBox="1"/>
          <p:nvPr/>
        </p:nvSpPr>
        <p:spPr>
          <a:xfrm>
            <a:off x="3151357" y="1729086"/>
            <a:ext cx="2382925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Uday Chowdary P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214G1A33B5</a:t>
            </a:r>
          </a:p>
        </p:txBody>
      </p:sp>
      <p:sp>
        <p:nvSpPr>
          <p:cNvPr id="13" name="Subtitle 11"/>
          <p:cNvSpPr txBox="1"/>
          <p:nvPr/>
        </p:nvSpPr>
        <p:spPr>
          <a:xfrm>
            <a:off x="8353726" y="1729086"/>
            <a:ext cx="383827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Sahil</a:t>
            </a: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224G5A3309</a:t>
            </a:r>
          </a:p>
        </p:txBody>
      </p:sp>
      <p:sp>
        <p:nvSpPr>
          <p:cNvPr id="14" name="Subtitle 11"/>
          <p:cNvSpPr txBox="1"/>
          <p:nvPr/>
        </p:nvSpPr>
        <p:spPr>
          <a:xfrm>
            <a:off x="747356" y="1729086"/>
            <a:ext cx="1959831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Yamini</a:t>
            </a: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214G1A33C5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System with </a:t>
            </a: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MLOps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562" y="3263766"/>
            <a:ext cx="1843673" cy="16854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B2C88-7A5F-5CEA-5BF1-8BA6CE9BC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80"/>
            <a:ext cx="11779135" cy="111090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Modeling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LSTM Model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F9E8A35-C253-EA79-8860-89AAE8EA78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8000" y="3810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C88388C-AFE1-865D-B03B-5BE28B5B5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208180"/>
            <a:ext cx="9534525" cy="426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18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E2D7-CA2D-5C32-8E8A-D65CF116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334"/>
            <a:ext cx="12192000" cy="710216"/>
          </a:xfrm>
        </p:spPr>
        <p:txBody>
          <a:bodyPr/>
          <a:lstStyle/>
          <a:p>
            <a:r>
              <a:rPr lang="en-US" dirty="0"/>
              <a:t>Sample Output:-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7440B-EC84-C028-242B-B18FD174D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971550"/>
            <a:ext cx="8782049" cy="5521325"/>
          </a:xfrm>
        </p:spPr>
      </p:pic>
    </p:spTree>
    <p:extLst>
      <p:ext uri="{BB962C8B-B14F-4D97-AF65-F5344CB8AC3E}">
        <p14:creationId xmlns:p14="http://schemas.microsoft.com/office/powerpoint/2010/main" val="331942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443789"/>
            <a:ext cx="11779135" cy="5048449"/>
          </a:xfrm>
        </p:spPr>
        <p:txBody>
          <a:bodyPr>
            <a:normAutofit/>
          </a:bodyPr>
          <a:lstStyle/>
          <a:p>
            <a:pPr marL="577850" indent="-577850">
              <a:buNone/>
            </a:pPr>
            <a:r>
              <a:rPr lang="en-IN" dirty="0"/>
              <a:t>[1]M. </a:t>
            </a:r>
            <a:r>
              <a:rPr lang="en-IN" dirty="0" err="1"/>
              <a:t>Lepp¨anen</a:t>
            </a:r>
            <a:r>
              <a:rPr lang="en-IN" dirty="0"/>
              <a:t>, S. </a:t>
            </a:r>
            <a:r>
              <a:rPr lang="en-IN" dirty="0" err="1"/>
              <a:t>M¨akinen</a:t>
            </a:r>
            <a:r>
              <a:rPr lang="en-IN" dirty="0"/>
              <a:t>, M. </a:t>
            </a:r>
            <a:r>
              <a:rPr lang="en-IN" dirty="0" err="1"/>
              <a:t>Pagels</a:t>
            </a:r>
            <a:r>
              <a:rPr lang="en-IN" dirty="0"/>
              <a:t>, V.P. </a:t>
            </a:r>
            <a:r>
              <a:rPr lang="en-IN" dirty="0" err="1"/>
              <a:t>Eloranta</a:t>
            </a:r>
            <a:r>
              <a:rPr lang="en-IN" dirty="0"/>
              <a:t>, J. </a:t>
            </a:r>
            <a:r>
              <a:rPr lang="en-IN" dirty="0" err="1"/>
              <a:t>Itkonen</a:t>
            </a:r>
            <a:r>
              <a:rPr lang="en-IN" dirty="0"/>
              <a:t>, M.V. </a:t>
            </a:r>
            <a:r>
              <a:rPr lang="en-IN" dirty="0" err="1"/>
              <a:t>M¨antyl¨a</a:t>
            </a:r>
            <a:r>
              <a:rPr lang="en-IN" dirty="0"/>
              <a:t>, T. M¨ </a:t>
            </a:r>
            <a:r>
              <a:rPr lang="en-IN" dirty="0" err="1"/>
              <a:t>annist</a:t>
            </a:r>
            <a:r>
              <a:rPr lang="en-IN" dirty="0"/>
              <a:t>¨ o, The highways and country roads to continuous deployment, </a:t>
            </a:r>
            <a:r>
              <a:rPr lang="en-IN" dirty="0" err="1"/>
              <a:t>Ieee</a:t>
            </a:r>
            <a:r>
              <a:rPr lang="en-IN" dirty="0"/>
              <a:t> software 32 (2) (2015) 64–72. </a:t>
            </a:r>
          </a:p>
          <a:p>
            <a:pPr marL="577850" indent="-577850">
              <a:buNone/>
            </a:pPr>
            <a:endParaRPr lang="en-IN" dirty="0"/>
          </a:p>
          <a:p>
            <a:pPr marL="577850" indent="-577850">
              <a:buNone/>
            </a:pPr>
            <a:r>
              <a:rPr lang="en-IN" dirty="0"/>
              <a:t>[2] L. Chen, Continuous delivery: Huge benefits, but challenges too, IEEE Software 32 (2) (2015) 50–54. </a:t>
            </a:r>
          </a:p>
          <a:p>
            <a:pPr marL="577850" indent="-577850">
              <a:buNone/>
            </a:pPr>
            <a:endParaRPr lang="en-IN" dirty="0"/>
          </a:p>
          <a:p>
            <a:pPr marL="577850" indent="-577850">
              <a:buNone/>
            </a:pPr>
            <a:r>
              <a:rPr lang="en-IN" dirty="0"/>
              <a:t>[3] V. Mohan, L. ben </a:t>
            </a:r>
            <a:r>
              <a:rPr lang="en-IN" dirty="0" err="1"/>
              <a:t>Othmane</a:t>
            </a:r>
            <a:r>
              <a:rPr lang="en-IN" dirty="0"/>
              <a:t>, </a:t>
            </a:r>
            <a:r>
              <a:rPr lang="en-IN" dirty="0" err="1"/>
              <a:t>Secdevops</a:t>
            </a:r>
            <a:r>
              <a:rPr lang="en-IN" dirty="0"/>
              <a:t>: Is it a marketing buzzword? mapping research on security in </a:t>
            </a:r>
            <a:r>
              <a:rPr lang="en-IN" dirty="0" err="1"/>
              <a:t>devops</a:t>
            </a:r>
            <a:r>
              <a:rPr lang="en-IN" dirty="0"/>
              <a:t>, in: 2016 11th international con </a:t>
            </a:r>
            <a:r>
              <a:rPr lang="en-IN" dirty="0" err="1"/>
              <a:t>ference</a:t>
            </a:r>
            <a:r>
              <a:rPr lang="en-IN" dirty="0"/>
              <a:t> on availability, reliability and security (ARES), IEEE, 2016, pp. 542–547.</a:t>
            </a:r>
            <a:endParaRPr lang="en-IN" b="0" i="0" dirty="0">
              <a:solidFill>
                <a:srgbClr val="333333"/>
              </a:solidFill>
              <a:effectLst/>
            </a:endParaRPr>
          </a:p>
          <a:p>
            <a:pPr marL="577850" indent="-5778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491916"/>
            <a:ext cx="11779135" cy="5000322"/>
          </a:xfrm>
        </p:spPr>
        <p:txBody>
          <a:bodyPr>
            <a:normAutofit/>
          </a:bodyPr>
          <a:lstStyle/>
          <a:p>
            <a:pPr marL="577850" indent="-577850">
              <a:buNone/>
            </a:pPr>
            <a:r>
              <a:rPr lang="en-US" dirty="0"/>
              <a:t>[4]Adler, M., &amp; </a:t>
            </a:r>
            <a:r>
              <a:rPr lang="en-US" dirty="0" err="1"/>
              <a:t>Ziglio</a:t>
            </a:r>
            <a:r>
              <a:rPr lang="en-US" dirty="0"/>
              <a:t>, E. (1996). Gazing into the oracle: The Delphi method and its application to social policy and public health. Jessica Kingsley Publishers.</a:t>
            </a:r>
          </a:p>
          <a:p>
            <a:pPr marL="577850" indent="-577850">
              <a:buNone/>
            </a:pPr>
            <a:r>
              <a:rPr lang="en-US" dirty="0"/>
              <a:t> </a:t>
            </a:r>
          </a:p>
          <a:p>
            <a:pPr marL="577850" indent="-577850">
              <a:buNone/>
            </a:pPr>
            <a:r>
              <a:rPr lang="en-US" dirty="0"/>
              <a:t>[5]Bi, R., Davidson, R., </a:t>
            </a:r>
            <a:r>
              <a:rPr lang="en-US" dirty="0" err="1"/>
              <a:t>Kam</a:t>
            </a:r>
            <a:r>
              <a:rPr lang="en-US" dirty="0"/>
              <a:t>, B., &amp; </a:t>
            </a:r>
            <a:r>
              <a:rPr lang="en-US" dirty="0" err="1"/>
              <a:t>Smyrnios</a:t>
            </a:r>
            <a:r>
              <a:rPr lang="en-US" dirty="0"/>
              <a:t>, K. (2013). Developing organizational agility through it and supply chain capability. Journal of Global Information Management, 21(4), 38–55. </a:t>
            </a:r>
          </a:p>
          <a:p>
            <a:pPr marL="577850" indent="-577850">
              <a:buNone/>
            </a:pPr>
            <a:endParaRPr lang="en-US" dirty="0"/>
          </a:p>
          <a:p>
            <a:pPr marL="577850" indent="-577850">
              <a:buNone/>
            </a:pPr>
            <a:r>
              <a:rPr lang="en-US" dirty="0"/>
              <a:t>[6]Bolger, F., &amp; Wright, G. (1994). Assessing the quality of expert judgment: Issues and analysis. Decision support systems, 11(1), 1-24. </a:t>
            </a:r>
          </a:p>
        </p:txBody>
      </p:sp>
    </p:spTree>
    <p:extLst>
      <p:ext uri="{BB962C8B-B14F-4D97-AF65-F5344CB8AC3E}">
        <p14:creationId xmlns:p14="http://schemas.microsoft.com/office/powerpoint/2010/main" val="333396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3062"/>
            <a:ext cx="12192000" cy="714892"/>
          </a:xfrm>
        </p:spPr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 panose="02020603050405020304"/>
              </a:rPr>
              <a:t>Git Hub Dashboards of each student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>
            <a:fillRect/>
          </a:stretch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>
            <a:fillRect/>
          </a:stretch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>
            <a:fillRect/>
          </a:stretch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0E7EE7-A044-C703-3B1C-2E8467F52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" y="1096963"/>
            <a:ext cx="10591800" cy="5395912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9508"/>
            <a:ext cx="12192000" cy="714892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335741"/>
            <a:ext cx="11655911" cy="5156498"/>
          </a:xfrm>
        </p:spPr>
        <p:txBody>
          <a:bodyPr>
            <a:normAutofit/>
          </a:bodyPr>
          <a:lstStyle/>
          <a:p>
            <a:pPr marL="462280" indent="-46228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Review-0 Comments</a:t>
            </a:r>
          </a:p>
          <a:p>
            <a:pPr marL="462280" indent="-46228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2280" indent="-46228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Proposed Work </a:t>
            </a:r>
          </a:p>
          <a:p>
            <a:pPr marL="462280" indent="-46228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References</a:t>
            </a:r>
          </a:p>
          <a:p>
            <a:pPr marL="462280" indent="-46228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2280" indent="-46228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2759"/>
            <a:ext cx="12192000" cy="714892"/>
          </a:xfrm>
        </p:spPr>
        <p:txBody>
          <a:bodyPr/>
          <a:lstStyle/>
          <a:p>
            <a:r>
              <a:rPr lang="en-US" dirty="0"/>
              <a:t>Review-0 Comments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4094" y="1515035"/>
            <a:ext cx="10452847" cy="2788024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Title justification</a:t>
            </a:r>
          </a:p>
          <a:p>
            <a:pPr>
              <a:lnSpc>
                <a:spcPct val="160000"/>
              </a:lnSpc>
            </a:pPr>
            <a:r>
              <a:rPr lang="en-US" dirty="0"/>
              <a:t>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126080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9DD4AF-0789-FD7E-A0B6-C7FE1F0DBE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" y="1361393"/>
            <a:ext cx="1219200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DevOps is a culture and practice that integrates development and operations teams to deliver software faster and more reliably. It uses automation, CI/CD, Infrastructure as Code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IaC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and monitoring to streamline workflows, improve collaboration, and enhance system performance.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today’s industrial era, unexpected equipment failures lead to costly downtime and disrupted productivity. Traditional maintenance approaches, like reactive and preventive methods, often fail to predict failures accurately or incur high costs.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Predictive Maintenance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PdM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systems, powered by machine learning (ML), address this by analyzing real-time and historical data from IoT sensors to predict failures, enabling proactive maintenance. However, scaling such systems presents challenges like handling large datasets, ensuring reliability, and continuous monitoring.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PdM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MLOps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(Machine Learning Operations) overcomes these challenges by streamlining model development, deployment, and monitoring. This approach ensures scalability, reliability, and improved operational efficiency, reducing downtime in industrial environments.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Architecture  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75" y="1727734"/>
            <a:ext cx="10744200" cy="4764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9505" y="947651"/>
            <a:ext cx="11779135" cy="5544588"/>
          </a:xfrm>
        </p:spPr>
        <p:txBody>
          <a:bodyPr>
            <a:normAutofit/>
          </a:bodyPr>
          <a:lstStyle/>
          <a:p>
            <a:r>
              <a:rPr lang="en-IN" b="1" dirty="0"/>
              <a:t>Data Collection and Ingestion</a:t>
            </a:r>
            <a:endParaRPr lang="en-IN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3133" y="1662543"/>
            <a:ext cx="1219199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gathering data from multiple sources and preparing it for analysis.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Sensors: Real-time monitoring of parameters.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Logs: Tracking performance and activities.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Data: Transaction records, workflows.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Structured: JSON,CSV.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Unstructured: Text files, images, video streams.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data integration.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ingestion and storage.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assurance through preprocessing.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73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9505" y="947651"/>
            <a:ext cx="11779135" cy="5544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Data Preprocessing</a:t>
            </a:r>
          </a:p>
          <a:p>
            <a:pPr marL="0" indent="0">
              <a:buNone/>
            </a:pPr>
            <a:r>
              <a:rPr lang="en-IN" dirty="0"/>
              <a:t>Transform raw data into a usable format for machine learning.</a:t>
            </a:r>
          </a:p>
          <a:p>
            <a:pPr marL="0" indent="0">
              <a:buNone/>
            </a:pPr>
            <a:r>
              <a:rPr lang="en-IN" b="1" dirty="0"/>
              <a:t>Steps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Cleaning: Remove noise, duplicates, and inconsistencies.</a:t>
            </a:r>
          </a:p>
          <a:p>
            <a:pPr lvl="1"/>
            <a:r>
              <a:rPr lang="en-IN" dirty="0"/>
              <a:t>Handling Missing Values: Impute or drop incomplete data points.</a:t>
            </a:r>
          </a:p>
          <a:p>
            <a:pPr lvl="1"/>
            <a:r>
              <a:rPr lang="en-IN" dirty="0"/>
              <a:t>Normalization and Scaling: Prepare data for uniform analysis.</a:t>
            </a:r>
          </a:p>
          <a:p>
            <a:pPr marL="0" indent="0">
              <a:buNone/>
            </a:pPr>
            <a:r>
              <a:rPr lang="en-IN" b="1" dirty="0"/>
              <a:t>Feature Engineering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Extracting relevant metrics like temperature, vibration, etc.</a:t>
            </a:r>
          </a:p>
          <a:p>
            <a:pPr lvl="1"/>
            <a:r>
              <a:rPr lang="en-IN" dirty="0"/>
              <a:t>Creating new variables to enhance model performance.</a:t>
            </a:r>
          </a:p>
          <a:p>
            <a:pPr marL="0" indent="0">
              <a:buNone/>
            </a:pPr>
            <a:r>
              <a:rPr lang="en-IN" b="1" dirty="0"/>
              <a:t>Tools</a:t>
            </a:r>
            <a:r>
              <a:rPr lang="en-IN" dirty="0"/>
              <a:t>: Python libraries (Pandas, </a:t>
            </a:r>
            <a:r>
              <a:rPr lang="en-IN" dirty="0" err="1"/>
              <a:t>NumPy</a:t>
            </a:r>
            <a:r>
              <a:rPr lang="en-IN" dirty="0"/>
              <a:t>, </a:t>
            </a:r>
            <a:r>
              <a:rPr lang="en-IN" dirty="0" err="1"/>
              <a:t>Scikit</a:t>
            </a:r>
            <a:r>
              <a:rPr lang="en-IN" dirty="0"/>
              <a:t>-learn).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5375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9505" y="947651"/>
            <a:ext cx="11779135" cy="55445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Machine Learning Model Development</a:t>
            </a:r>
            <a:endParaRPr lang="en-US" b="1" dirty="0"/>
          </a:p>
          <a:p>
            <a:pPr marL="0" indent="0">
              <a:buNone/>
            </a:pPr>
            <a:r>
              <a:rPr lang="en-IN" b="1" dirty="0"/>
              <a:t>Key Activities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Model Training: Develop regression, classification models.</a:t>
            </a:r>
          </a:p>
          <a:p>
            <a:pPr lvl="1"/>
            <a:r>
              <a:rPr lang="en-IN" dirty="0"/>
              <a:t>Algorithms:</a:t>
            </a:r>
          </a:p>
          <a:p>
            <a:pPr lvl="2"/>
            <a:r>
              <a:rPr lang="en-IN" dirty="0"/>
              <a:t>LSTM: For Dealing with time-series data from sensors.</a:t>
            </a:r>
          </a:p>
          <a:p>
            <a:pPr lvl="1"/>
            <a:r>
              <a:rPr lang="en-IN" dirty="0"/>
              <a:t>Hyperparameter Tuning: Optimize performance through techniques like grid search.</a:t>
            </a:r>
          </a:p>
          <a:p>
            <a:pPr marL="0" indent="0">
              <a:buNone/>
            </a:pPr>
            <a:r>
              <a:rPr lang="en-IN" b="1" dirty="0"/>
              <a:t>Model Validation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Cross-validation to test accuracy.</a:t>
            </a:r>
          </a:p>
          <a:p>
            <a:pPr lvl="1"/>
            <a:r>
              <a:rPr lang="en-IN" dirty="0"/>
              <a:t>Metrics: Precision, recall, F1 score.</a:t>
            </a:r>
          </a:p>
          <a:p>
            <a:pPr marL="0" indent="0">
              <a:buNone/>
            </a:pPr>
            <a:r>
              <a:rPr lang="en-IN" b="1" dirty="0"/>
              <a:t>Outcome</a:t>
            </a:r>
            <a:r>
              <a:rPr lang="en-IN" dirty="0"/>
              <a:t>: Models ready for deployment and decision-making.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263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66374" y="947651"/>
            <a:ext cx="11779135" cy="5677590"/>
          </a:xfrm>
        </p:spPr>
        <p:txBody>
          <a:bodyPr>
            <a:normAutofit/>
          </a:bodyPr>
          <a:lstStyle/>
          <a:p>
            <a:r>
              <a:rPr lang="en-IN" b="1" dirty="0" err="1"/>
              <a:t>MLOps</a:t>
            </a:r>
            <a:r>
              <a:rPr lang="en-IN" b="1" dirty="0"/>
              <a:t> and Continuous Learning</a:t>
            </a:r>
            <a:endParaRPr lang="en-IN" dirty="0"/>
          </a:p>
          <a:p>
            <a:pPr marL="0" indent="0">
              <a:buNone/>
            </a:pPr>
            <a:r>
              <a:rPr lang="en-IN" b="1" dirty="0" err="1"/>
              <a:t>MLOps</a:t>
            </a:r>
            <a:r>
              <a:rPr lang="en-IN" b="1" dirty="0"/>
              <a:t> Integration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CI/CD Pipelines: Automate workflows for training and deployment.</a:t>
            </a:r>
          </a:p>
          <a:p>
            <a:pPr lvl="1"/>
            <a:r>
              <a:rPr lang="en-IN" dirty="0"/>
              <a:t>Tools: Version control (Git), monitoring frameworks.</a:t>
            </a:r>
          </a:p>
          <a:p>
            <a:pPr lvl="1"/>
            <a:r>
              <a:rPr lang="en-IN" dirty="0"/>
              <a:t>Benefits: Reduced deployment time, consistent updates.</a:t>
            </a:r>
          </a:p>
          <a:p>
            <a:pPr marL="0" indent="0">
              <a:buNone/>
            </a:pPr>
            <a:r>
              <a:rPr lang="en-IN" b="1" dirty="0"/>
              <a:t>Continuous Learning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Feedback Loop: Use predictions to refine models.</a:t>
            </a:r>
          </a:p>
          <a:p>
            <a:pPr lvl="1"/>
            <a:r>
              <a:rPr lang="en-IN" dirty="0"/>
              <a:t>Continuous Retraining: Adapt to new data patterns.</a:t>
            </a:r>
          </a:p>
          <a:p>
            <a:pPr marL="0" indent="0">
              <a:buNone/>
            </a:pPr>
            <a:r>
              <a:rPr lang="en-IN" b="1" dirty="0"/>
              <a:t>Monitoring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Real-time tracking of model performance.</a:t>
            </a:r>
          </a:p>
          <a:p>
            <a:pPr lvl="1"/>
            <a:r>
              <a:rPr lang="en-IN" dirty="0"/>
              <a:t>Metrics: Accuracy drift, prediction latency.</a:t>
            </a:r>
          </a:p>
          <a:p>
            <a:pPr marL="0" indent="0">
              <a:buNone/>
            </a:pPr>
            <a:r>
              <a:rPr lang="en-IN" b="1" dirty="0"/>
              <a:t>Goal</a:t>
            </a:r>
            <a:r>
              <a:rPr lang="en-IN" dirty="0"/>
              <a:t>: Ensure sustainable, evolving, and reliable AI systems.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910393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905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Review-0 Comments</vt:lpstr>
      <vt:lpstr>Introduction</vt:lpstr>
      <vt:lpstr>Proposed System</vt:lpstr>
      <vt:lpstr>Proposed System</vt:lpstr>
      <vt:lpstr>Proposed System</vt:lpstr>
      <vt:lpstr>Proposed System</vt:lpstr>
      <vt:lpstr>Proposed System</vt:lpstr>
      <vt:lpstr>Proposed System</vt:lpstr>
      <vt:lpstr>Sample Output:-</vt:lpstr>
      <vt:lpstr>References</vt:lpstr>
      <vt:lpstr>References</vt:lpstr>
      <vt:lpstr>Git Hub Dashboards of each student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Tharuni</cp:lastModifiedBy>
  <cp:revision>195</cp:revision>
  <dcterms:created xsi:type="dcterms:W3CDTF">2019-06-11T05:35:00Z</dcterms:created>
  <dcterms:modified xsi:type="dcterms:W3CDTF">2024-12-29T16:44:43Z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64056B87AFBA4D16A0CA55CA16AEB7E2_13</vt:lpwstr>
  </property>
  <property fmtid="{D5CDD505-2E9C-101B-9397-08002B2CF9AE}" pid="3" name="KSOProductBuildVer">
    <vt:lpwstr>1033-12.2.0.19307</vt:lpwstr>
  </property>
</Properties>
</file>