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1"/>
  </p:notesMasterIdLst>
  <p:handoutMasterIdLst>
    <p:handoutMasterId r:id="rId22"/>
  </p:handoutMasterIdLst>
  <p:sldIdLst>
    <p:sldId id="257" r:id="rId3"/>
    <p:sldId id="281" r:id="rId4"/>
    <p:sldId id="271" r:id="rId5"/>
    <p:sldId id="259" r:id="rId6"/>
    <p:sldId id="262" r:id="rId7"/>
    <p:sldId id="263" r:id="rId8"/>
    <p:sldId id="264" r:id="rId9"/>
    <p:sldId id="272" r:id="rId10"/>
    <p:sldId id="273" r:id="rId11"/>
    <p:sldId id="274" r:id="rId12"/>
    <p:sldId id="270" r:id="rId13"/>
    <p:sldId id="279" r:id="rId14"/>
    <p:sldId id="268" r:id="rId15"/>
    <p:sldId id="277" r:id="rId16"/>
    <p:sldId id="280" r:id="rId17"/>
    <p:sldId id="265" r:id="rId18"/>
    <p:sldId id="27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3625" y="4729395"/>
            <a:ext cx="5223497" cy="1689499"/>
          </a:xfrm>
        </p:spPr>
        <p:txBody>
          <a:bodyPr/>
          <a:lstStyle/>
          <a:p>
            <a:r>
              <a:rPr lang="en-US" sz="1800" dirty="0" smtClean="0"/>
              <a:t>Presenter : Yamini Sehrawat</a:t>
            </a:r>
          </a:p>
          <a:p>
            <a:r>
              <a:rPr lang="en-US" sz="1800" dirty="0" smtClean="0"/>
              <a:t>NUID : 001617219</a:t>
            </a:r>
          </a:p>
          <a:p>
            <a:r>
              <a:rPr lang="en-US" sz="1800" dirty="0" smtClean="0"/>
              <a:t>Course: Application Engineering Development 5100</a:t>
            </a:r>
          </a:p>
          <a:p>
            <a:r>
              <a:rPr lang="en-US" sz="1800" dirty="0" smtClean="0"/>
              <a:t>Department : Information Systems</a:t>
            </a:r>
          </a:p>
          <a:p>
            <a:r>
              <a:rPr lang="en-US" sz="1800" dirty="0" smtClean="0"/>
              <a:t>Professor : Kal Bugrara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2707" y="337279"/>
            <a:ext cx="10972800" cy="1551482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Smart </a:t>
            </a:r>
            <a:r>
              <a:rPr lang="en-US" dirty="0">
                <a:solidFill>
                  <a:srgbClr val="C00000"/>
                </a:solidFill>
              </a:rPr>
              <a:t>Healthcare Platform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Doctor  </a:t>
            </a:r>
            <a:r>
              <a:rPr lang="en-US" sz="4400" dirty="0">
                <a:solidFill>
                  <a:srgbClr val="C00000"/>
                </a:solidFill>
              </a:rPr>
              <a:t>Work Area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checkup and review past medical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Lab Assistant 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patient to other doctors and respond to referred patient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pharmacy with the  prescription request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pick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from the pharmacy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drug surveys request from the Pharmaceutical Companies and 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drugs back to the pharmaceutical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3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7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1731" y="430768"/>
            <a:ext cx="23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Doctor Work Area : Patient Medical Record</a:t>
            </a:r>
            <a:endParaRPr lang="en-US" sz="1600" b="1" i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0" name="TextBox 9"/>
          <p:cNvSpPr txBox="1"/>
          <p:nvPr/>
        </p:nvSpPr>
        <p:spPr>
          <a:xfrm>
            <a:off x="8626839" y="487180"/>
            <a:ext cx="26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Doctor Work Area: Medication feedback to Pharmaceutical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507" y="59960"/>
            <a:ext cx="6006059" cy="6081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Patient Work Area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90" y="668129"/>
            <a:ext cx="10972800" cy="169239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Track Vital signs at any given time, can see medical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Report to Doctors for any health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Medication response to pharmaceutical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78"/>
            <a:ext cx="12192000" cy="4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353331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Admin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84221"/>
            <a:ext cx="10885357" cy="447306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Create </a:t>
            </a:r>
            <a:r>
              <a:rPr lang="en-US" sz="2000" dirty="0"/>
              <a:t>employee accounts such as Medical Representative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Creating </a:t>
            </a:r>
            <a:r>
              <a:rPr lang="en-US" sz="2000" dirty="0"/>
              <a:t>medicines for the pharmaceutical </a:t>
            </a:r>
            <a:r>
              <a:rPr lang="en-US" sz="2000" dirty="0" smtClean="0"/>
              <a:t>company</a:t>
            </a:r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823" y="2600223"/>
            <a:ext cx="6947941" cy="577692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Safety Officer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37170"/>
            <a:ext cx="10490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Drug Approval Request to </a:t>
            </a:r>
            <a:r>
              <a:rPr lang="en-US" dirty="0"/>
              <a:t>the </a:t>
            </a:r>
            <a:r>
              <a:rPr lang="en-US" dirty="0" smtClean="0"/>
              <a:t>Health Official Authority.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Pharmaceutical drug survey to doctors and Pharmacies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Customer medication response handling, </a:t>
            </a:r>
            <a:r>
              <a:rPr lang="en-US" dirty="0"/>
              <a:t>, the issues </a:t>
            </a:r>
            <a:r>
              <a:rPr lang="en-US" dirty="0" smtClean="0"/>
              <a:t>pertaining </a:t>
            </a:r>
            <a:r>
              <a:rPr lang="en-US" dirty="0"/>
              <a:t>to drugs and </a:t>
            </a:r>
            <a:r>
              <a:rPr lang="en-US" dirty="0" smtClean="0"/>
              <a:t>making </a:t>
            </a:r>
            <a:r>
              <a:rPr lang="en-US" dirty="0"/>
              <a:t>a decision if the drugs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valid </a:t>
            </a:r>
            <a:r>
              <a:rPr lang="en-US" dirty="0"/>
              <a:t>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353331" cy="11430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84221"/>
            <a:ext cx="10885357" cy="447306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823" y="2600223"/>
            <a:ext cx="6947941" cy="577692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66" y="0"/>
            <a:ext cx="1224446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3981" y="476806"/>
            <a:ext cx="257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Medication safety Officer:  Approved drug survey.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56" y="0"/>
            <a:ext cx="12259456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61357" y="610339"/>
            <a:ext cx="2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Medication Safety Officer: Work Area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610" y="0"/>
            <a:ext cx="3672590" cy="45077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35" y="307298"/>
            <a:ext cx="10275757" cy="184978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Create </a:t>
            </a:r>
            <a:r>
              <a:rPr lang="en-US" sz="2000" dirty="0"/>
              <a:t>employee accounts such as </a:t>
            </a:r>
            <a:r>
              <a:rPr lang="en-US" sz="2000" dirty="0" smtClean="0"/>
              <a:t>Sales Person 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Manage Prescribed Drugs, sell the prescribed drugs to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Manage approved medicines</a:t>
            </a:r>
            <a:r>
              <a:rPr lang="en-US" sz="2000" dirty="0"/>
              <a:t>,</a:t>
            </a:r>
            <a:r>
              <a:rPr lang="en-US" sz="2000" dirty="0" smtClean="0"/>
              <a:t> medicines reviews for the pharmaceutical drug survey request.</a:t>
            </a:r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8"/>
            <a:ext cx="12192000" cy="4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145" y="1071797"/>
            <a:ext cx="10972800" cy="3979888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Efficient utilization of Medical resources </a:t>
            </a:r>
          </a:p>
          <a:p>
            <a:pPr lvl="1" algn="just"/>
            <a:r>
              <a:rPr lang="en-US" sz="1600" dirty="0" smtClean="0"/>
              <a:t>Proactive health monitoring of sensitive patients.</a:t>
            </a:r>
          </a:p>
          <a:p>
            <a:pPr lvl="1" algn="just"/>
            <a:r>
              <a:rPr lang="en-US" sz="1600" dirty="0" smtClean="0"/>
              <a:t>How to maximize doctor’s time</a:t>
            </a:r>
          </a:p>
          <a:p>
            <a:pPr marL="585216" lvl="1" indent="0" algn="just">
              <a:buNone/>
            </a:pPr>
            <a:endParaRPr lang="en-US" sz="16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Medication feedback system</a:t>
            </a:r>
          </a:p>
          <a:p>
            <a:pPr lvl="1" algn="just"/>
            <a:r>
              <a:rPr lang="en-US" sz="1600" dirty="0" smtClean="0"/>
              <a:t>Patient’s feedback</a:t>
            </a:r>
          </a:p>
          <a:p>
            <a:pPr lvl="1" algn="just"/>
            <a:r>
              <a:rPr lang="en-US" sz="1600" dirty="0" smtClean="0"/>
              <a:t>Doctor’s assessment </a:t>
            </a:r>
          </a:p>
          <a:p>
            <a:pPr lvl="1" algn="just"/>
            <a:r>
              <a:rPr lang="en-US" sz="1600" dirty="0" smtClean="0"/>
              <a:t>Pharmaceutical company’s reaction</a:t>
            </a:r>
          </a:p>
          <a:p>
            <a:pPr lvl="1" algn="just"/>
            <a:r>
              <a:rPr lang="en-US" sz="1600" dirty="0" smtClean="0"/>
              <a:t>FDA supervising  over medication response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Centralized patient history database </a:t>
            </a:r>
          </a:p>
          <a:p>
            <a:pPr marL="457200" lvl="1" indent="0" algn="just">
              <a:buNone/>
            </a:pPr>
            <a:endParaRPr lang="en-US" sz="1600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73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79685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 Model</a:t>
            </a:r>
            <a:endParaRPr lang="en-US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4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 Features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IOT feature to enable patients to track vital stats at any given time and get informed when to visit doctor.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Maintain centralized Patient Medical History.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Pharmaceutical Companies to send drugs for approval </a:t>
            </a:r>
            <a:r>
              <a:rPr lang="en-US" sz="2000" dirty="0"/>
              <a:t>to Health official Authority(FDA) 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Force callback options given to Health official Authority(FDA) for some disputed drug.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Patient Referred to other doctor for better treatment.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Direct pick of drug from pharmacy by the patients as prescribed by the Physician.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Options to interact with Pharmaceutical companies on feedback of medication.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Approved Medication survey by the pharmaceutical companies.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enterprises in the network. Create Enterprise admins accounts.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Hospital Enterprise, Pharmaceutical Enterprise and Pharmacy Enterprise.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 Health Official Authority.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Admin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Organizations and  their respective roles in the enterprises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Patient accounts if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drug information for pharmaceutical is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Official Authority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analysis,  inquire medicine approval request and approve/disapprove medicines.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on Medications usage.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0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Continued..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US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medical checkup and review past medical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Lab Assistant and Nurse concerning patient checkup.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patient to other doctors and respond to referred patient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feedback to Pharmaceutical company.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Assistant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patient vital stats and update patient records per visit upon requests from doctors.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Prescribed treatment to the patient as directed by doctors.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9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Continued..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000" dirty="0" smtClean="0"/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vital stats and act proactively.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feedback to Pharmaceutical and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Medical record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Safety Officer(Pharmaceutical)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medications for approval to health official Authority.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approved medication and send approved drugs for survey to Pharmacy and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on medications and take required actions – callback or validate the medication.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 Person(Pharmacy)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prescribed medications.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medication survey feedback to pharmaceutical.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3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866" y="0"/>
            <a:ext cx="5376472" cy="5781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System Admin Work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61" y="389744"/>
            <a:ext cx="10972800" cy="193223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in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Create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in the Networks such as for Hospitals, Pharmaceuticals,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supreme authority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Health Official Authority (FDA)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approving, disapproving the medicines and to callback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necessary.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020"/>
            <a:ext cx="12192000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62" y="89941"/>
            <a:ext cx="7962275" cy="6381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Health Official Authority Work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49" y="409015"/>
            <a:ext cx="11095220" cy="1647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Analysis – approve/disapprove drugs  after enquiring the usage and the risks involved as per the set guidelines.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Medication Issues, callback drugs if pharmaceutical companies not taking 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433"/>
            <a:ext cx="12151563" cy="4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715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Wingdings 2</vt:lpstr>
      <vt:lpstr>Wingdings 3</vt:lpstr>
      <vt:lpstr>Medical design template</vt:lpstr>
      <vt:lpstr>Smart Healthcare Platform </vt:lpstr>
      <vt:lpstr>OBJECTIVE</vt:lpstr>
      <vt:lpstr>PowerPoint Presentation</vt:lpstr>
      <vt:lpstr>Key Features</vt:lpstr>
      <vt:lpstr>Use Cases</vt:lpstr>
      <vt:lpstr>Continued..</vt:lpstr>
      <vt:lpstr>Continued..</vt:lpstr>
      <vt:lpstr>System Admin Work Area</vt:lpstr>
      <vt:lpstr>Health Official Authority Work Area</vt:lpstr>
      <vt:lpstr> Doctor  Work Area </vt:lpstr>
      <vt:lpstr>PowerPoint Presentation</vt:lpstr>
      <vt:lpstr>PowerPoint Presentation</vt:lpstr>
      <vt:lpstr>Patient Work Area </vt:lpstr>
      <vt:lpstr>Pharmaceutical Admin Work Area</vt:lpstr>
      <vt:lpstr>PowerPoint Presentation</vt:lpstr>
      <vt:lpstr>PowerPoint Presentation</vt:lpstr>
      <vt:lpstr>Pharmacy Work Area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2015-12-07T04:15:54Z</dcterms:created>
  <dcterms:modified xsi:type="dcterms:W3CDTF">2015-12-13T00:30:57Z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