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1"/>
  </p:notesMasterIdLst>
  <p:handoutMasterIdLst>
    <p:handoutMasterId r:id="rId22"/>
  </p:handoutMasterIdLst>
  <p:sldIdLst>
    <p:sldId id="257" r:id="rId3"/>
    <p:sldId id="281" r:id="rId4"/>
    <p:sldId id="271" r:id="rId5"/>
    <p:sldId id="259" r:id="rId6"/>
    <p:sldId id="262" r:id="rId7"/>
    <p:sldId id="263" r:id="rId8"/>
    <p:sldId id="264" r:id="rId9"/>
    <p:sldId id="272" r:id="rId10"/>
    <p:sldId id="273" r:id="rId11"/>
    <p:sldId id="274" r:id="rId12"/>
    <p:sldId id="270" r:id="rId13"/>
    <p:sldId id="279" r:id="rId14"/>
    <p:sldId id="268" r:id="rId15"/>
    <p:sldId id="277" r:id="rId16"/>
    <p:sldId id="280" r:id="rId17"/>
    <p:sldId id="265" r:id="rId18"/>
    <p:sldId id="278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12/10/2015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3625" y="4729395"/>
            <a:ext cx="5223497" cy="1689499"/>
          </a:xfrm>
        </p:spPr>
        <p:txBody>
          <a:bodyPr/>
          <a:lstStyle/>
          <a:p>
            <a:r>
              <a:rPr lang="en-US" sz="1800" dirty="0" smtClean="0"/>
              <a:t>Presenter : Yamini </a:t>
            </a:r>
            <a:r>
              <a:rPr lang="en-US" sz="1800" dirty="0" smtClean="0"/>
              <a:t>Sehrawat</a:t>
            </a:r>
          </a:p>
          <a:p>
            <a:r>
              <a:rPr lang="en-US" sz="1800" dirty="0" smtClean="0"/>
              <a:t>NUID : 001617219</a:t>
            </a:r>
            <a:endParaRPr lang="en-US" sz="1800" dirty="0" smtClean="0"/>
          </a:p>
          <a:p>
            <a:r>
              <a:rPr lang="en-US" sz="1800" dirty="0" smtClean="0"/>
              <a:t>Course: Application Engineering Development </a:t>
            </a:r>
            <a:r>
              <a:rPr lang="en-US" sz="1800" dirty="0" smtClean="0"/>
              <a:t>5100</a:t>
            </a:r>
          </a:p>
          <a:p>
            <a:r>
              <a:rPr lang="en-US" sz="1800" dirty="0" smtClean="0"/>
              <a:t>Department : Information Systems</a:t>
            </a:r>
            <a:endParaRPr lang="en-US" sz="1800" dirty="0" smtClean="0"/>
          </a:p>
          <a:p>
            <a:r>
              <a:rPr lang="en-US" sz="1800" dirty="0" smtClean="0"/>
              <a:t>Professor : Kal </a:t>
            </a:r>
            <a:r>
              <a:rPr lang="en-US" sz="1800" dirty="0" smtClean="0"/>
              <a:t>Bugrara</a:t>
            </a:r>
          </a:p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62707" y="337279"/>
            <a:ext cx="10972800" cy="1551482"/>
          </a:xfrm>
        </p:spPr>
        <p:txBody>
          <a:bodyPr/>
          <a:lstStyle/>
          <a:p>
            <a:r>
              <a:rPr lang="en-US" cap="none" dirty="0" smtClean="0">
                <a:solidFill>
                  <a:srgbClr val="C00000"/>
                </a:solidFill>
              </a:rPr>
              <a:t>iCare</a:t>
            </a:r>
            <a:r>
              <a:rPr lang="en-US" cap="none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dirty="0">
                <a:solidFill>
                  <a:srgbClr val="C00000"/>
                </a:solidFill>
              </a:rPr>
              <a:t>Smart Healthcare Platform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/>
            </a:r>
            <a:br>
              <a:rPr lang="en-US" sz="4400" dirty="0" smtClean="0">
                <a:solidFill>
                  <a:srgbClr val="C00000"/>
                </a:solidFill>
              </a:rPr>
            </a:br>
            <a:r>
              <a:rPr lang="en-US" sz="4400" dirty="0" smtClean="0">
                <a:solidFill>
                  <a:srgbClr val="C00000"/>
                </a:solidFill>
              </a:rPr>
              <a:t>Doctor  </a:t>
            </a:r>
            <a:r>
              <a:rPr lang="en-US" sz="4400" dirty="0">
                <a:solidFill>
                  <a:srgbClr val="C00000"/>
                </a:solidFill>
              </a:rPr>
              <a:t>Work Area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checkup and review past medical history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Lab Assistant 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patient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patient to other doctors and respond to referred patient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pharmacy with the  prescription request for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pick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 from the pharmacy in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drug surveys request from the Pharmaceutical Companies and also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issue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to the drugs back to the pharmaceutical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2000" dirty="0" smtClean="0"/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138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endParaRPr lang="en-US" sz="2000" dirty="0" smtClean="0"/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179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91731" y="430768"/>
            <a:ext cx="23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Doctor Work Area : Patient Medical Record</a:t>
            </a:r>
            <a:endParaRPr lang="en-US" sz="1600" b="1" i="1" spc="50" dirty="0">
              <a:ln w="0"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2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10" name="TextBox 9"/>
          <p:cNvSpPr txBox="1"/>
          <p:nvPr/>
        </p:nvSpPr>
        <p:spPr>
          <a:xfrm>
            <a:off x="8626839" y="487180"/>
            <a:ext cx="2600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Doctor Work Area: Medication feedback to Pharmaceutical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05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507" y="59960"/>
            <a:ext cx="6006059" cy="60816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Patient Work Area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590" y="668129"/>
            <a:ext cx="10972800" cy="169239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Track Vital signs at any given time, can see medical history.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Report to Doctors for any health issues.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Medication response to pharmaceutical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6078"/>
            <a:ext cx="12192000" cy="469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2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353331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Pharmaceutical Admin Work Area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734" y="1184221"/>
            <a:ext cx="10885357" cy="4473065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Create </a:t>
            </a:r>
            <a:r>
              <a:rPr lang="en-US" sz="2000" dirty="0"/>
              <a:t>employee accounts such as Medical Representative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Creating </a:t>
            </a:r>
            <a:r>
              <a:rPr lang="en-US" sz="2000" dirty="0"/>
              <a:t>medicines for the pharmaceutical </a:t>
            </a:r>
            <a:r>
              <a:rPr lang="en-US" sz="2000" dirty="0" smtClean="0"/>
              <a:t>company</a:t>
            </a:r>
          </a:p>
          <a:p>
            <a:pPr marL="13716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9823" y="2600223"/>
            <a:ext cx="6947941" cy="577692"/>
          </a:xfrm>
          <a:prstGeom prst="rect">
            <a:avLst/>
          </a:prstGeom>
        </p:spPr>
        <p:txBody>
          <a:bodyPr vert="horz" anchor="ctr">
            <a:normAutofit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Safety Officer Work Area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437170"/>
            <a:ext cx="104906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Drug Approval Request to </a:t>
            </a:r>
            <a:r>
              <a:rPr lang="en-US" dirty="0"/>
              <a:t>the </a:t>
            </a:r>
            <a:r>
              <a:rPr lang="en-US" dirty="0" smtClean="0"/>
              <a:t>Health Official Authority.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Pharmaceutical drug survey to doctors and Pharmacies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Customer medication response handling, </a:t>
            </a:r>
            <a:r>
              <a:rPr lang="en-US" dirty="0"/>
              <a:t>, the issues </a:t>
            </a:r>
            <a:r>
              <a:rPr lang="en-US" dirty="0" smtClean="0"/>
              <a:t>pertaining </a:t>
            </a:r>
            <a:r>
              <a:rPr lang="en-US" dirty="0"/>
              <a:t>to drugs and </a:t>
            </a:r>
            <a:r>
              <a:rPr lang="en-US" dirty="0" smtClean="0"/>
              <a:t>making </a:t>
            </a:r>
            <a:r>
              <a:rPr lang="en-US" dirty="0"/>
              <a:t>a decision if the drugs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valid </a:t>
            </a:r>
            <a:r>
              <a:rPr lang="en-US" dirty="0"/>
              <a:t>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7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353331" cy="1143000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734" y="1184221"/>
            <a:ext cx="10885357" cy="4473065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9823" y="2600223"/>
            <a:ext cx="6947941" cy="577692"/>
          </a:xfrm>
          <a:prstGeom prst="rect">
            <a:avLst/>
          </a:prstGeom>
        </p:spPr>
        <p:txBody>
          <a:bodyPr vert="horz" anchor="ctr">
            <a:normAutofit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466" y="0"/>
            <a:ext cx="1224446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73981" y="476806"/>
            <a:ext cx="2578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Medication safety Officer:  Approved drug survey.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75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456" y="0"/>
            <a:ext cx="12259456" cy="6857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61357" y="610339"/>
            <a:ext cx="2705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Medication Safety Officer: Work Area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6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610" y="0"/>
            <a:ext cx="3672590" cy="45077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Pharmacy Work Area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935" y="307298"/>
            <a:ext cx="10275757" cy="1849785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Create </a:t>
            </a:r>
            <a:r>
              <a:rPr lang="en-US" sz="2000" dirty="0"/>
              <a:t>employee accounts such as </a:t>
            </a:r>
            <a:r>
              <a:rPr lang="en-US" sz="2000" dirty="0" smtClean="0"/>
              <a:t>Sales Person 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Manage Prescribed Drugs, sell the prescribed drugs to patients.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Manage approved medicines</a:t>
            </a:r>
            <a:r>
              <a:rPr lang="en-US" sz="2000" dirty="0"/>
              <a:t>,</a:t>
            </a:r>
            <a:r>
              <a:rPr lang="en-US" sz="2000" dirty="0" smtClean="0"/>
              <a:t> medicines reviews for the pharmaceutical drug survey request.</a:t>
            </a:r>
          </a:p>
          <a:p>
            <a:pPr marL="13716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148"/>
            <a:ext cx="12192000" cy="47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3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145" y="1071797"/>
            <a:ext cx="10972800" cy="3979888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1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OBJECTIVE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 smtClean="0"/>
              <a:t>Efficient utilization of Medical resources </a:t>
            </a:r>
          </a:p>
          <a:p>
            <a:pPr lvl="1" algn="just"/>
            <a:r>
              <a:rPr lang="en-US" sz="1600" dirty="0" smtClean="0"/>
              <a:t>Proactive health monitoring of sensitive patients.</a:t>
            </a:r>
          </a:p>
          <a:p>
            <a:pPr lvl="1" algn="just"/>
            <a:r>
              <a:rPr lang="en-US" sz="1600" dirty="0" smtClean="0"/>
              <a:t>How to maximize doctor’s time</a:t>
            </a:r>
          </a:p>
          <a:p>
            <a:pPr marL="585216" lvl="1" indent="0" algn="just">
              <a:buNone/>
            </a:pPr>
            <a:endParaRPr lang="en-US" sz="16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 smtClean="0"/>
              <a:t>Medication feedback system</a:t>
            </a:r>
          </a:p>
          <a:p>
            <a:pPr lvl="1" algn="just"/>
            <a:r>
              <a:rPr lang="en-US" sz="1600" dirty="0" smtClean="0"/>
              <a:t>Patient’s feedback</a:t>
            </a:r>
          </a:p>
          <a:p>
            <a:pPr lvl="1" algn="just"/>
            <a:r>
              <a:rPr lang="en-US" sz="1600" dirty="0" smtClean="0"/>
              <a:t>Doctor’s assessment </a:t>
            </a:r>
          </a:p>
          <a:p>
            <a:pPr lvl="1" algn="just"/>
            <a:r>
              <a:rPr lang="en-US" sz="1600" dirty="0" smtClean="0"/>
              <a:t>Pharmaceutical company’s reaction</a:t>
            </a:r>
          </a:p>
          <a:p>
            <a:pPr lvl="1" algn="just"/>
            <a:r>
              <a:rPr lang="en-US" sz="1600" dirty="0" smtClean="0"/>
              <a:t>FDA supervising  over medication response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 smtClean="0"/>
              <a:t>Centralized patient history database </a:t>
            </a:r>
          </a:p>
          <a:p>
            <a:pPr marL="457200" lvl="1" indent="0" algn="just">
              <a:buNone/>
            </a:pPr>
            <a:endParaRPr lang="en-US" sz="1600" dirty="0" smtClean="0"/>
          </a:p>
          <a:p>
            <a:pPr lvl="1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73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79685"/>
            <a:ext cx="209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 Model</a:t>
            </a:r>
            <a:endParaRPr lang="en-US" b="1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344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Key Features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IOT feature to enable patients to track vital stats at any given time and get informed when to visit doctor.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Maintain centralized Patient Medical History.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Pharmaceutical Companies to send drugs for approval </a:t>
            </a:r>
            <a:r>
              <a:rPr lang="en-US" sz="2000" dirty="0"/>
              <a:t>to Health official Authority(FDA) .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Force callback options given to Health official Authority(FDA) for some disputed drug.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Patient Referred to other doctor for better treatment.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Direct pick of drug from pharmacy by the patients as prescribed by the Physician.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Options to interact with Pharmaceutical companies on feedback of medication.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Approved Medication survey by the pharmaceutical companies.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Use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enterprises in the network. Create Enterprise admins accounts.</a:t>
            </a:r>
          </a:p>
          <a:p>
            <a:pPr marL="13716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Enterprises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Hospital Enterprise, Pharmaceutical Enterprise and Pharmacy Enterprise.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 Health Official Authority.</a:t>
            </a:r>
          </a:p>
          <a:p>
            <a:pPr marL="13716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Admin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Organizations and  their respective roles in the enterprises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Patient accounts if required.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drug information for pharmaceutical is required.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Official Authority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Medication analysis,  inquire medicine approval request and approve/disapprove medicines.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 on Medications usage.</a:t>
            </a:r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40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Continued..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000" dirty="0" smtClean="0"/>
              <a:t>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  <a:r>
              <a:rPr lang="en-US" sz="20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medical checkup and review past medical history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Lab Assistant and Nurse concerning patient checkup.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 patient to other doctors and respond to referred patient request.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Medication feedback to Pharmaceutical company.</a:t>
            </a:r>
          </a:p>
          <a:p>
            <a:pPr marL="13716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Assistant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patient vital stats and update patient records per visit upon requests from doctors.</a:t>
            </a:r>
          </a:p>
          <a:p>
            <a:pPr marL="13716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Prescribed treatment to the patient as directed by doctors.</a:t>
            </a:r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96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Continued..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sz="2000" dirty="0" smtClean="0"/>
              <a:t> 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vital stats and act proactively.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Medication feedback to Pharmaceutical and doctors.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Medical record</a:t>
            </a:r>
          </a:p>
          <a:p>
            <a:pPr marL="13716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Safety Officer(Pharmaceutical)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medications for approval to health official Authority.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approved medication and send approved drugs for survey to Pharmacy and doctors.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 on medications and take required actions – callback or validate the medication.</a:t>
            </a:r>
          </a:p>
          <a:p>
            <a:pPr marL="13716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 Person(Pharmacy)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prescribed medications.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medication survey feedback to pharmaceutical.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736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2866" y="0"/>
            <a:ext cx="5376472" cy="57818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System Admin Work Area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561" y="389744"/>
            <a:ext cx="10972800" cy="1932232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in the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 Create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Enterprises in the Networks such as for Hospitals, Pharmaceuticals,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Pharmacy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supreme authority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Health Official Authority (FDA)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approving, disapproving the medicines and to callback the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medicines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necessary.</a:t>
            </a:r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6020"/>
            <a:ext cx="12192000" cy="46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4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862" y="89941"/>
            <a:ext cx="7962275" cy="63814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Health Official Authority Work Area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49" y="409015"/>
            <a:ext cx="11095220" cy="1647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Medication Analysis – approve/disapprove drugs  after enquiring the usage and the risks involved as per the set guidelines.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Medication Issues, callback drugs if pharmaceutical companies not taking action.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6433"/>
            <a:ext cx="12151563" cy="48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0</TotalTime>
  <Words>717</Words>
  <Application>Microsoft Office PowerPoint</Application>
  <PresentationFormat>Widescreen</PresentationFormat>
  <Paragraphs>111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Wingdings 2</vt:lpstr>
      <vt:lpstr>Wingdings 3</vt:lpstr>
      <vt:lpstr>Medical design template</vt:lpstr>
      <vt:lpstr>iCare : Smart Healthcare Platform </vt:lpstr>
      <vt:lpstr>OBJECTIVE</vt:lpstr>
      <vt:lpstr>PowerPoint Presentation</vt:lpstr>
      <vt:lpstr>Key Features</vt:lpstr>
      <vt:lpstr>Use Cases</vt:lpstr>
      <vt:lpstr>Continued..</vt:lpstr>
      <vt:lpstr>Continued..</vt:lpstr>
      <vt:lpstr>System Admin Work Area</vt:lpstr>
      <vt:lpstr>Health Official Authority Work Area</vt:lpstr>
      <vt:lpstr> Doctor  Work Area </vt:lpstr>
      <vt:lpstr>PowerPoint Presentation</vt:lpstr>
      <vt:lpstr>PowerPoint Presentation</vt:lpstr>
      <vt:lpstr>Patient Work Area </vt:lpstr>
      <vt:lpstr>Pharmaceutical Admin Work Area</vt:lpstr>
      <vt:lpstr>PowerPoint Presentation</vt:lpstr>
      <vt:lpstr>PowerPoint Presentation</vt:lpstr>
      <vt:lpstr>Pharmacy Work Area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2015-12-07T04:15:54Z</dcterms:created>
  <dcterms:modified xsi:type="dcterms:W3CDTF">2015-12-11T02:54:02Z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TC034605299991</vt:lpwstr>
  </property>
</Properties>
</file>