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9" r:id="rId6"/>
    <p:sldId id="259" r:id="rId7"/>
    <p:sldId id="260" r:id="rId8"/>
    <p:sldId id="262" r:id="rId9"/>
    <p:sldId id="263" r:id="rId10"/>
    <p:sldId id="264" r:id="rId11"/>
    <p:sldId id="265" r:id="rId12"/>
    <p:sldId id="266" r:id="rId13"/>
    <p:sldId id="270" r:id="rId14"/>
    <p:sldId id="276" r:id="rId15"/>
    <p:sldId id="271" r:id="rId16"/>
    <p:sldId id="277" r:id="rId17"/>
    <p:sldId id="272" r:id="rId18"/>
    <p:sldId id="273" r:id="rId19"/>
    <p:sldId id="274" r:id="rId20"/>
    <p:sldId id="275"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4/27/2016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4/27/2016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4/27/2016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4/27/2016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4/27/2016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671403"/>
            <a:ext cx="8361229" cy="1293382"/>
          </a:xfrm>
        </p:spPr>
        <p:txBody>
          <a:bodyPr/>
          <a:lstStyle/>
          <a:p>
            <a:r>
              <a:rPr lang="en-US" sz="2800" b="1" dirty="0" smtClean="0">
                <a:solidFill>
                  <a:srgbClr val="FF0000"/>
                </a:solidFill>
              </a:rPr>
              <a:t>Database MANAGEMENT AND SYSTEMS </a:t>
            </a:r>
            <a:br>
              <a:rPr lang="en-US" sz="2800" b="1" dirty="0" smtClean="0">
                <a:solidFill>
                  <a:srgbClr val="FF0000"/>
                </a:solidFill>
              </a:rPr>
            </a:br>
            <a:r>
              <a:rPr lang="en-US" sz="2800" b="1" dirty="0" smtClean="0">
                <a:solidFill>
                  <a:srgbClr val="FF0000"/>
                </a:solidFill>
              </a:rPr>
              <a:t>Final project</a:t>
            </a:r>
            <a:endParaRPr lang="en-US" sz="2800" b="1" dirty="0">
              <a:solidFill>
                <a:srgbClr val="FF0000"/>
              </a:solidFill>
            </a:endParaRPr>
          </a:p>
        </p:txBody>
      </p:sp>
      <p:sp>
        <p:nvSpPr>
          <p:cNvPr id="3" name="Subtitle 2"/>
          <p:cNvSpPr>
            <a:spLocks noGrp="1"/>
          </p:cNvSpPr>
          <p:nvPr>
            <p:ph type="subTitle" idx="1"/>
          </p:nvPr>
        </p:nvSpPr>
        <p:spPr>
          <a:xfrm>
            <a:off x="2679906" y="3567659"/>
            <a:ext cx="6831673" cy="1474857"/>
          </a:xfrm>
        </p:spPr>
        <p:txBody>
          <a:bodyPr>
            <a:normAutofit fontScale="92500" lnSpcReduction="10000"/>
          </a:bodyPr>
          <a:lstStyle/>
          <a:p>
            <a:r>
              <a:rPr lang="en-US" dirty="0" smtClean="0"/>
              <a:t>                               </a:t>
            </a:r>
            <a:r>
              <a:rPr lang="en-US" b="1" dirty="0" smtClean="0">
                <a:solidFill>
                  <a:srgbClr val="0070C0"/>
                </a:solidFill>
              </a:rPr>
              <a:t>Submitted by:  Group 14</a:t>
            </a:r>
          </a:p>
          <a:p>
            <a:r>
              <a:rPr lang="en-US" b="1" dirty="0" smtClean="0">
                <a:solidFill>
                  <a:srgbClr val="0070C0"/>
                </a:solidFill>
              </a:rPr>
              <a:t>                                    Members: Yamini Sehrawat</a:t>
            </a:r>
          </a:p>
          <a:p>
            <a:r>
              <a:rPr lang="en-US" b="1" dirty="0" smtClean="0">
                <a:solidFill>
                  <a:srgbClr val="0070C0"/>
                </a:solidFill>
              </a:rPr>
              <a:t>                                                </a:t>
            </a:r>
            <a:r>
              <a:rPr lang="en-US" b="1" dirty="0" err="1" smtClean="0">
                <a:solidFill>
                  <a:srgbClr val="0070C0"/>
                </a:solidFill>
              </a:rPr>
              <a:t>Palak</a:t>
            </a:r>
            <a:r>
              <a:rPr lang="en-US" b="1" dirty="0" smtClean="0">
                <a:solidFill>
                  <a:srgbClr val="0070C0"/>
                </a:solidFill>
              </a:rPr>
              <a:t> Gupta</a:t>
            </a:r>
          </a:p>
          <a:p>
            <a:r>
              <a:rPr lang="en-US" b="1" dirty="0" smtClean="0">
                <a:solidFill>
                  <a:srgbClr val="0070C0"/>
                </a:solidFill>
              </a:rPr>
              <a:t>                                                              Ankita </a:t>
            </a:r>
            <a:r>
              <a:rPr lang="en-US" b="1" dirty="0" err="1" smtClean="0">
                <a:solidFill>
                  <a:srgbClr val="0070C0"/>
                </a:solidFill>
              </a:rPr>
              <a:t>Pandharpurkar</a:t>
            </a:r>
            <a:endParaRPr lang="en-US" b="1" dirty="0">
              <a:solidFill>
                <a:srgbClr val="0070C0"/>
              </a:solidFill>
            </a:endParaRPr>
          </a:p>
        </p:txBody>
      </p:sp>
    </p:spTree>
    <p:extLst>
      <p:ext uri="{BB962C8B-B14F-4D97-AF65-F5344CB8AC3E}">
        <p14:creationId xmlns:p14="http://schemas.microsoft.com/office/powerpoint/2010/main" val="3144664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6852" y="385996"/>
            <a:ext cx="9601200" cy="505919"/>
          </a:xfrm>
        </p:spPr>
        <p:txBody>
          <a:bodyPr>
            <a:normAutofit/>
          </a:bodyPr>
          <a:lstStyle/>
          <a:p>
            <a:r>
              <a:rPr lang="en-US" sz="2800" b="1" dirty="0" smtClean="0">
                <a:solidFill>
                  <a:srgbClr val="FF0000"/>
                </a:solidFill>
              </a:rPr>
              <a:t>Parents</a:t>
            </a:r>
            <a:endParaRPr lang="en-US" sz="2400" dirty="0">
              <a:solidFill>
                <a:srgbClr val="FF0000"/>
              </a:solidFill>
            </a:endParaRPr>
          </a:p>
        </p:txBody>
      </p:sp>
      <p:sp>
        <p:nvSpPr>
          <p:cNvPr id="4" name="Content Placeholder 3"/>
          <p:cNvSpPr>
            <a:spLocks noGrp="1"/>
          </p:cNvSpPr>
          <p:nvPr>
            <p:ph idx="4294967295"/>
          </p:nvPr>
        </p:nvSpPr>
        <p:spPr>
          <a:xfrm>
            <a:off x="1166734" y="839450"/>
            <a:ext cx="9601200" cy="5793698"/>
          </a:xfrm>
        </p:spPr>
        <p:txBody>
          <a:bodyPr>
            <a:normAutofit fontScale="92500" lnSpcReduction="10000"/>
          </a:bodyPr>
          <a:lstStyle/>
          <a:p>
            <a:pPr marL="0" lvl="0" indent="0">
              <a:buNone/>
            </a:pPr>
            <a:r>
              <a:rPr lang="en-US" b="1" dirty="0" smtClean="0">
                <a:solidFill>
                  <a:srgbClr val="0070C0"/>
                </a:solidFill>
                <a:sym typeface="Wingdings" panose="05000000000000000000" pitchFamily="2" charset="2"/>
              </a:rPr>
              <a:t> </a:t>
            </a:r>
            <a:r>
              <a:rPr lang="en-US" b="1" dirty="0" smtClean="0">
                <a:solidFill>
                  <a:srgbClr val="0070C0"/>
                </a:solidFill>
              </a:rPr>
              <a:t>What </a:t>
            </a:r>
            <a:r>
              <a:rPr lang="en-US" b="1" dirty="0">
                <a:solidFill>
                  <a:srgbClr val="0070C0"/>
                </a:solidFill>
              </a:rPr>
              <a:t>all special programs they have for special children. This is specifically important for parents of sensitive children.</a:t>
            </a:r>
          </a:p>
          <a:p>
            <a:pPr marL="0" indent="0">
              <a:buNone/>
            </a:pPr>
            <a:r>
              <a:rPr lang="en-US" b="1" dirty="0">
                <a:solidFill>
                  <a:srgbClr val="0070C0"/>
                </a:solidFill>
              </a:rPr>
              <a:t> </a:t>
            </a:r>
            <a:r>
              <a:rPr lang="en-US" dirty="0" smtClean="0"/>
              <a:t>Select </a:t>
            </a:r>
            <a:r>
              <a:rPr lang="en-US" dirty="0"/>
              <a:t>* from [</a:t>
            </a:r>
            <a:r>
              <a:rPr lang="en-US" dirty="0" err="1"/>
              <a:t>dbo</a:t>
            </a:r>
            <a:r>
              <a:rPr lang="en-US" dirty="0"/>
              <a:t>].[</a:t>
            </a:r>
            <a:r>
              <a:rPr lang="en-US" dirty="0" err="1"/>
              <a:t>dimSpecialProgram</a:t>
            </a:r>
            <a:r>
              <a:rPr lang="en-US" dirty="0"/>
              <a:t>];</a:t>
            </a:r>
          </a:p>
          <a:p>
            <a:pPr marL="0" indent="0">
              <a:buNone/>
            </a:pPr>
            <a:r>
              <a:rPr lang="en-US" b="1" dirty="0" smtClean="0">
                <a:solidFill>
                  <a:srgbClr val="0070C0"/>
                </a:solidFill>
                <a:sym typeface="Wingdings" panose="05000000000000000000" pitchFamily="2" charset="2"/>
              </a:rPr>
              <a:t></a:t>
            </a:r>
            <a:r>
              <a:rPr lang="en-US" b="1" dirty="0">
                <a:solidFill>
                  <a:srgbClr val="0070C0"/>
                </a:solidFill>
              </a:rPr>
              <a:t>What all courses student is enrolled in the school</a:t>
            </a:r>
            <a:r>
              <a:rPr lang="en-US" b="1" dirty="0" smtClean="0">
                <a:solidFill>
                  <a:srgbClr val="0070C0"/>
                </a:solidFill>
              </a:rPr>
              <a:t>:  For </a:t>
            </a:r>
            <a:r>
              <a:rPr lang="en-US" b="1" dirty="0">
                <a:solidFill>
                  <a:srgbClr val="0070C0"/>
                </a:solidFill>
              </a:rPr>
              <a:t>example, to check for a student with ID </a:t>
            </a:r>
            <a:r>
              <a:rPr lang="en-US" b="1" dirty="0" smtClean="0">
                <a:solidFill>
                  <a:srgbClr val="0070C0"/>
                </a:solidFill>
              </a:rPr>
              <a:t>12, Along with Grades in the courses.</a:t>
            </a:r>
          </a:p>
          <a:p>
            <a:pPr marL="0" indent="0">
              <a:buNone/>
            </a:pPr>
            <a:r>
              <a:rPr lang="en-US" dirty="0" smtClean="0"/>
              <a:t>select </a:t>
            </a:r>
            <a:r>
              <a:rPr lang="en-US" dirty="0"/>
              <a:t>* from [</a:t>
            </a:r>
            <a:r>
              <a:rPr lang="en-US" dirty="0" err="1"/>
              <a:t>dbo</a:t>
            </a:r>
            <a:r>
              <a:rPr lang="en-US" dirty="0"/>
              <a:t>].[</a:t>
            </a:r>
            <a:r>
              <a:rPr lang="en-US" dirty="0" err="1"/>
              <a:t>factStudentCourse</a:t>
            </a:r>
            <a:r>
              <a:rPr lang="en-US" dirty="0"/>
              <a:t>] where </a:t>
            </a:r>
            <a:r>
              <a:rPr lang="en-US" dirty="0" err="1"/>
              <a:t>StudentID</a:t>
            </a:r>
            <a:r>
              <a:rPr lang="en-US" dirty="0"/>
              <a:t>=12;</a:t>
            </a:r>
          </a:p>
          <a:p>
            <a:pPr marL="0" indent="0">
              <a:spcBef>
                <a:spcPts val="0"/>
              </a:spcBef>
              <a:spcAft>
                <a:spcPts val="0"/>
              </a:spcAft>
              <a:buNone/>
            </a:pPr>
            <a:r>
              <a:rPr lang="en-US" dirty="0" smtClean="0"/>
              <a:t>Select </a:t>
            </a:r>
            <a:r>
              <a:rPr lang="en-US" dirty="0"/>
              <a:t>* from </a:t>
            </a:r>
            <a:r>
              <a:rPr lang="en-US" dirty="0" smtClean="0"/>
              <a:t>[</a:t>
            </a:r>
            <a:r>
              <a:rPr lang="en-US" dirty="0" err="1"/>
              <a:t>dbo</a:t>
            </a:r>
            <a:r>
              <a:rPr lang="en-US" dirty="0"/>
              <a:t>].[</a:t>
            </a:r>
            <a:r>
              <a:rPr lang="en-US" dirty="0" err="1"/>
              <a:t>factStudentCourseGrade</a:t>
            </a:r>
            <a:r>
              <a:rPr lang="en-US" dirty="0"/>
              <a:t>] as </a:t>
            </a:r>
            <a:r>
              <a:rPr lang="en-US" dirty="0" smtClean="0"/>
              <a:t>c</a:t>
            </a:r>
          </a:p>
          <a:p>
            <a:pPr marL="0" indent="0">
              <a:spcBef>
                <a:spcPts val="0"/>
              </a:spcBef>
              <a:spcAft>
                <a:spcPts val="0"/>
              </a:spcAft>
              <a:buNone/>
            </a:pPr>
            <a:r>
              <a:rPr lang="en-US" dirty="0" smtClean="0"/>
              <a:t>join [</a:t>
            </a:r>
            <a:r>
              <a:rPr lang="en-US" dirty="0" err="1" smtClean="0"/>
              <a:t>dbo</a:t>
            </a:r>
            <a:r>
              <a:rPr lang="en-US" dirty="0"/>
              <a:t>].[</a:t>
            </a:r>
            <a:r>
              <a:rPr lang="en-US" dirty="0" err="1"/>
              <a:t>factStudentCourse</a:t>
            </a:r>
            <a:r>
              <a:rPr lang="en-US" dirty="0"/>
              <a:t>] as </a:t>
            </a:r>
            <a:r>
              <a:rPr lang="en-US" dirty="0" err="1" smtClean="0"/>
              <a:t>sc</a:t>
            </a:r>
            <a:r>
              <a:rPr lang="en-US" dirty="0" smtClean="0"/>
              <a:t> </a:t>
            </a:r>
            <a:r>
              <a:rPr lang="en-US" dirty="0"/>
              <a:t>On </a:t>
            </a:r>
            <a:r>
              <a:rPr lang="en-US" dirty="0" err="1"/>
              <a:t>c.StudentCourseID</a:t>
            </a:r>
            <a:r>
              <a:rPr lang="en-US" dirty="0"/>
              <a:t>=</a:t>
            </a:r>
            <a:r>
              <a:rPr lang="en-US" dirty="0" err="1"/>
              <a:t>sc.StudentCourseID</a:t>
            </a:r>
            <a:endParaRPr lang="en-US" dirty="0"/>
          </a:p>
          <a:p>
            <a:pPr marL="0" indent="0">
              <a:spcBef>
                <a:spcPts val="0"/>
              </a:spcBef>
              <a:spcAft>
                <a:spcPts val="0"/>
              </a:spcAft>
              <a:buNone/>
            </a:pPr>
            <a:r>
              <a:rPr lang="en-US" dirty="0" smtClean="0"/>
              <a:t>Where </a:t>
            </a:r>
            <a:r>
              <a:rPr lang="en-US" dirty="0" err="1"/>
              <a:t>sc.studentID</a:t>
            </a:r>
            <a:r>
              <a:rPr lang="en-US" dirty="0"/>
              <a:t> = 12</a:t>
            </a:r>
            <a:r>
              <a:rPr lang="en-US" dirty="0" smtClean="0"/>
              <a:t> </a:t>
            </a:r>
          </a:p>
          <a:p>
            <a:pPr lvl="0">
              <a:buFont typeface="Wingdings" panose="05000000000000000000" pitchFamily="2" charset="2"/>
              <a:buChar char="à"/>
            </a:pPr>
            <a:r>
              <a:rPr lang="en-US" b="1" dirty="0" smtClean="0">
                <a:solidFill>
                  <a:srgbClr val="0070C0"/>
                </a:solidFill>
              </a:rPr>
              <a:t>Is </a:t>
            </a:r>
            <a:r>
              <a:rPr lang="en-US" b="1" dirty="0">
                <a:solidFill>
                  <a:srgbClr val="0070C0"/>
                </a:solidFill>
              </a:rPr>
              <a:t>student has been accounted for violating any discipline rule in the school. If yes, what action has been taken against the student</a:t>
            </a:r>
            <a:r>
              <a:rPr lang="en-US" b="1" dirty="0" smtClean="0">
                <a:solidFill>
                  <a:srgbClr val="0070C0"/>
                </a:solidFill>
              </a:rPr>
              <a:t>?</a:t>
            </a:r>
          </a:p>
          <a:p>
            <a:pPr marL="0" indent="0">
              <a:spcBef>
                <a:spcPts val="0"/>
              </a:spcBef>
              <a:spcAft>
                <a:spcPts val="0"/>
              </a:spcAft>
              <a:buNone/>
            </a:pPr>
            <a:r>
              <a:rPr lang="en-US" dirty="0" smtClean="0"/>
              <a:t>Select </a:t>
            </a:r>
            <a:r>
              <a:rPr lang="en-US" dirty="0" err="1"/>
              <a:t>fd.StudentID</a:t>
            </a:r>
            <a:r>
              <a:rPr lang="en-US" dirty="0"/>
              <a:t>, </a:t>
            </a:r>
            <a:r>
              <a:rPr lang="en-US" dirty="0" err="1"/>
              <a:t>fd.DisciplineEventCodeID</a:t>
            </a:r>
            <a:r>
              <a:rPr lang="en-US" dirty="0"/>
              <a:t>, </a:t>
            </a:r>
          </a:p>
          <a:p>
            <a:pPr marL="0" indent="0">
              <a:spcBef>
                <a:spcPts val="0"/>
              </a:spcBef>
              <a:spcAft>
                <a:spcPts val="0"/>
              </a:spcAft>
              <a:buNone/>
            </a:pPr>
            <a:r>
              <a:rPr lang="en-US" dirty="0" err="1"/>
              <a:t>de.DisciplineEventDesc</a:t>
            </a:r>
            <a:r>
              <a:rPr lang="en-US" dirty="0"/>
              <a:t>, </a:t>
            </a:r>
            <a:r>
              <a:rPr lang="en-US" dirty="0" err="1"/>
              <a:t>fd.DisciplineActionCodeID</a:t>
            </a:r>
            <a:r>
              <a:rPr lang="en-US" dirty="0"/>
              <a:t>, </a:t>
            </a:r>
          </a:p>
          <a:p>
            <a:pPr marL="0" indent="0">
              <a:spcBef>
                <a:spcPts val="0"/>
              </a:spcBef>
              <a:spcAft>
                <a:spcPts val="0"/>
              </a:spcAft>
              <a:buNone/>
            </a:pPr>
            <a:r>
              <a:rPr lang="en-US" dirty="0" err="1"/>
              <a:t>da.DisciplineActionDesc</a:t>
            </a:r>
            <a:r>
              <a:rPr lang="en-US" dirty="0"/>
              <a:t>, </a:t>
            </a:r>
            <a:r>
              <a:rPr lang="en-US" dirty="0" err="1"/>
              <a:t>fd.EventDate</a:t>
            </a:r>
            <a:r>
              <a:rPr lang="en-US" dirty="0"/>
              <a:t>, </a:t>
            </a:r>
            <a:r>
              <a:rPr lang="en-US" dirty="0" err="1"/>
              <a:t>fd.ActionDate</a:t>
            </a:r>
            <a:endParaRPr lang="en-US" dirty="0"/>
          </a:p>
          <a:p>
            <a:pPr marL="0" indent="0">
              <a:spcBef>
                <a:spcPts val="0"/>
              </a:spcBef>
              <a:spcAft>
                <a:spcPts val="0"/>
              </a:spcAft>
              <a:buNone/>
            </a:pPr>
            <a:r>
              <a:rPr lang="en-US" dirty="0"/>
              <a:t>from [</a:t>
            </a:r>
            <a:r>
              <a:rPr lang="en-US" dirty="0" err="1"/>
              <a:t>dbo</a:t>
            </a:r>
            <a:r>
              <a:rPr lang="en-US" dirty="0"/>
              <a:t>].[</a:t>
            </a:r>
            <a:r>
              <a:rPr lang="en-US" dirty="0" err="1"/>
              <a:t>factDiscipline</a:t>
            </a:r>
            <a:r>
              <a:rPr lang="en-US" dirty="0"/>
              <a:t>] as </a:t>
            </a:r>
            <a:r>
              <a:rPr lang="en-US" dirty="0" err="1"/>
              <a:t>fd</a:t>
            </a:r>
            <a:endParaRPr lang="en-US" dirty="0"/>
          </a:p>
          <a:p>
            <a:pPr marL="0" indent="0">
              <a:spcBef>
                <a:spcPts val="0"/>
              </a:spcBef>
              <a:spcAft>
                <a:spcPts val="0"/>
              </a:spcAft>
              <a:buNone/>
            </a:pPr>
            <a:r>
              <a:rPr lang="en-US" dirty="0"/>
              <a:t>join [</a:t>
            </a:r>
            <a:r>
              <a:rPr lang="en-US" dirty="0" err="1"/>
              <a:t>dbo</a:t>
            </a:r>
            <a:r>
              <a:rPr lang="en-US" dirty="0"/>
              <a:t>].[</a:t>
            </a:r>
            <a:r>
              <a:rPr lang="en-US" dirty="0" err="1"/>
              <a:t>dimDisciplineEventCode</a:t>
            </a:r>
            <a:r>
              <a:rPr lang="en-US" dirty="0"/>
              <a:t>] as de </a:t>
            </a:r>
          </a:p>
          <a:p>
            <a:pPr marL="0" indent="0">
              <a:spcBef>
                <a:spcPts val="0"/>
              </a:spcBef>
              <a:spcAft>
                <a:spcPts val="0"/>
              </a:spcAft>
              <a:buNone/>
            </a:pPr>
            <a:r>
              <a:rPr lang="en-US" dirty="0"/>
              <a:t>on </a:t>
            </a:r>
            <a:r>
              <a:rPr lang="en-US" dirty="0" err="1"/>
              <a:t>de.DisciplineEventCodeID</a:t>
            </a:r>
            <a:r>
              <a:rPr lang="en-US" dirty="0"/>
              <a:t> = </a:t>
            </a:r>
            <a:r>
              <a:rPr lang="en-US" dirty="0" err="1"/>
              <a:t>fd.DisciplineEventCodeID</a:t>
            </a:r>
            <a:endParaRPr lang="en-US" dirty="0"/>
          </a:p>
          <a:p>
            <a:pPr marL="0" indent="0">
              <a:spcBef>
                <a:spcPts val="0"/>
              </a:spcBef>
              <a:spcAft>
                <a:spcPts val="0"/>
              </a:spcAft>
              <a:buNone/>
            </a:pPr>
            <a:r>
              <a:rPr lang="en-US" dirty="0"/>
              <a:t>join [</a:t>
            </a:r>
            <a:r>
              <a:rPr lang="en-US" dirty="0" err="1"/>
              <a:t>dbo</a:t>
            </a:r>
            <a:r>
              <a:rPr lang="en-US" dirty="0"/>
              <a:t>].[</a:t>
            </a:r>
            <a:r>
              <a:rPr lang="en-US" dirty="0" err="1"/>
              <a:t>dimDisciplineActionCode</a:t>
            </a:r>
            <a:r>
              <a:rPr lang="en-US" dirty="0"/>
              <a:t>] as da </a:t>
            </a:r>
          </a:p>
          <a:p>
            <a:pPr marL="0" indent="0">
              <a:spcBef>
                <a:spcPts val="0"/>
              </a:spcBef>
              <a:spcAft>
                <a:spcPts val="0"/>
              </a:spcAft>
              <a:buNone/>
            </a:pPr>
            <a:r>
              <a:rPr lang="en-US" dirty="0"/>
              <a:t>on </a:t>
            </a:r>
            <a:r>
              <a:rPr lang="en-US" dirty="0" err="1"/>
              <a:t>da.DisciplineActionCodeID</a:t>
            </a:r>
            <a:r>
              <a:rPr lang="en-US" dirty="0"/>
              <a:t> = </a:t>
            </a:r>
            <a:r>
              <a:rPr lang="en-US" dirty="0" err="1"/>
              <a:t>fd.DisciplineActionCodeID</a:t>
            </a:r>
            <a:endParaRPr lang="en-US" dirty="0"/>
          </a:p>
          <a:p>
            <a:pPr marL="0" indent="0">
              <a:spcBef>
                <a:spcPts val="0"/>
              </a:spcBef>
              <a:spcAft>
                <a:spcPts val="0"/>
              </a:spcAft>
              <a:buNone/>
            </a:pPr>
            <a:r>
              <a:rPr lang="en-US" dirty="0"/>
              <a:t>where </a:t>
            </a:r>
            <a:r>
              <a:rPr lang="en-US" dirty="0" err="1"/>
              <a:t>StudentID</a:t>
            </a:r>
            <a:r>
              <a:rPr lang="en-US" dirty="0"/>
              <a:t>=11</a:t>
            </a:r>
            <a:endParaRPr lang="en-US" b="1" dirty="0" smtClean="0">
              <a:solidFill>
                <a:srgbClr val="0070C0"/>
              </a:solidFill>
            </a:endParaRPr>
          </a:p>
          <a:p>
            <a:pPr lvl="0">
              <a:buFont typeface="Wingdings" panose="05000000000000000000" pitchFamily="2" charset="2"/>
              <a:buChar char="à"/>
            </a:pPr>
            <a:endParaRPr lang="en-US" dirty="0"/>
          </a:p>
          <a:p>
            <a:pPr lvl="0">
              <a:buFont typeface="Wingdings" panose="05000000000000000000" pitchFamily="2" charset="2"/>
              <a:buChar char="à"/>
            </a:pPr>
            <a:endParaRPr lang="en-US" dirty="0"/>
          </a:p>
          <a:p>
            <a:pPr marL="0" indent="0">
              <a:buNone/>
            </a:pPr>
            <a:endParaRPr lang="en-US" dirty="0" smtClean="0"/>
          </a:p>
          <a:p>
            <a:pPr marL="0" indent="0">
              <a:spcBef>
                <a:spcPts val="0"/>
              </a:spcBef>
              <a:spcAft>
                <a:spcPts val="0"/>
              </a:spcAft>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0549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(SSAS) cube </a:t>
            </a:r>
          </a:p>
        </p:txBody>
      </p:sp>
      <p:sp>
        <p:nvSpPr>
          <p:cNvPr id="3" name="Content Placeholder 2"/>
          <p:cNvSpPr>
            <a:spLocks noGrp="1"/>
          </p:cNvSpPr>
          <p:nvPr>
            <p:ph idx="1"/>
          </p:nvPr>
        </p:nvSpPr>
        <p:spPr/>
        <p:txBody>
          <a:bodyPr/>
          <a:lstStyle/>
          <a:p>
            <a:r>
              <a:rPr lang="en-US" dirty="0" smtClean="0"/>
              <a:t>Absences</a:t>
            </a:r>
          </a:p>
          <a:p>
            <a:r>
              <a:rPr lang="en-US" dirty="0" smtClean="0"/>
              <a:t>Discipline Behavior</a:t>
            </a:r>
          </a:p>
          <a:p>
            <a:r>
              <a:rPr lang="en-US" dirty="0" smtClean="0"/>
              <a:t>Academic Performance</a:t>
            </a:r>
          </a:p>
          <a:p>
            <a:r>
              <a:rPr lang="en-US" dirty="0" smtClean="0"/>
              <a:t>Special Programs</a:t>
            </a:r>
            <a:endParaRPr lang="en-US" dirty="0"/>
          </a:p>
        </p:txBody>
      </p:sp>
    </p:spTree>
    <p:extLst>
      <p:ext uri="{BB962C8B-B14F-4D97-AF65-F5344CB8AC3E}">
        <p14:creationId xmlns:p14="http://schemas.microsoft.com/office/powerpoint/2010/main" val="940997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a:t>
            </a:r>
            <a:endParaRPr lang="en-US" dirty="0"/>
          </a:p>
        </p:txBody>
      </p:sp>
      <p:sp>
        <p:nvSpPr>
          <p:cNvPr id="3" name="Content Placeholder 2"/>
          <p:cNvSpPr>
            <a:spLocks noGrp="1"/>
          </p:cNvSpPr>
          <p:nvPr>
            <p:ph idx="1"/>
          </p:nvPr>
        </p:nvSpPr>
        <p:spPr/>
        <p:txBody>
          <a:bodyPr/>
          <a:lstStyle/>
          <a:p>
            <a:r>
              <a:rPr lang="en-US" dirty="0" smtClean="0"/>
              <a:t>Absences</a:t>
            </a:r>
          </a:p>
          <a:p>
            <a:r>
              <a:rPr lang="en-US" dirty="0" smtClean="0"/>
              <a:t>Discipline Behavior</a:t>
            </a:r>
          </a:p>
          <a:p>
            <a:r>
              <a:rPr lang="en-US" dirty="0" smtClean="0"/>
              <a:t>Academic Performance</a:t>
            </a:r>
          </a:p>
          <a:p>
            <a:r>
              <a:rPr lang="en-US" dirty="0" smtClean="0"/>
              <a:t>Special Programs</a:t>
            </a:r>
            <a:endParaRPr lang="en-US" dirty="0"/>
          </a:p>
        </p:txBody>
      </p:sp>
    </p:spTree>
    <p:extLst>
      <p:ext uri="{BB962C8B-B14F-4D97-AF65-F5344CB8AC3E}">
        <p14:creationId xmlns:p14="http://schemas.microsoft.com/office/powerpoint/2010/main" val="3798610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PC\Desktop\YAMINI\2ndSemester\DBMS\FinalProject_DB\PowerBI\Absences\AbsencesByCoun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983" y="784596"/>
            <a:ext cx="11509948" cy="5373974"/>
          </a:xfrm>
          <a:prstGeom prst="rect">
            <a:avLst/>
          </a:prstGeom>
          <a:noFill/>
          <a:ln>
            <a:noFill/>
          </a:ln>
        </p:spPr>
      </p:pic>
      <p:sp>
        <p:nvSpPr>
          <p:cNvPr id="5" name="Rectangle 4"/>
          <p:cNvSpPr/>
          <p:nvPr/>
        </p:nvSpPr>
        <p:spPr>
          <a:xfrm>
            <a:off x="1074995" y="221629"/>
            <a:ext cx="3386376" cy="388696"/>
          </a:xfrm>
          <a:prstGeom prst="rect">
            <a:avLst/>
          </a:prstGeom>
        </p:spPr>
        <p:txBody>
          <a:bodyPr wrap="none">
            <a:spAutoFit/>
          </a:bodyPr>
          <a:lstStyle/>
          <a:p>
            <a:pPr marL="342900" marR="0" lvl="0" indent="-342900">
              <a:lnSpc>
                <a:spcPct val="107000"/>
              </a:lnSpc>
              <a:spcBef>
                <a:spcPts val="0"/>
              </a:spcBef>
              <a:spcAft>
                <a:spcPts val="800"/>
              </a:spcAft>
              <a:buFont typeface="+mj-lt"/>
              <a:buAutoNum type="arabicPeriod"/>
            </a:pPr>
            <a:r>
              <a:rPr lang="en-US" b="1" dirty="0">
                <a:latin typeface="Arial" panose="020B0604020202020204" pitchFamily="34" charset="0"/>
                <a:ea typeface="Calibri" panose="020F0502020204030204" pitchFamily="34" charset="0"/>
                <a:cs typeface="Times New Roman" panose="02020603050405020304" pitchFamily="18" charset="0"/>
              </a:rPr>
              <a:t>Absences By Total Count: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4972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282"/>
            <a:ext cx="12192000" cy="6746184"/>
          </a:xfrm>
          <a:prstGeom prst="rect">
            <a:avLst/>
          </a:prstGeom>
        </p:spPr>
      </p:pic>
    </p:spTree>
    <p:extLst>
      <p:ext uri="{BB962C8B-B14F-4D97-AF65-F5344CB8AC3E}">
        <p14:creationId xmlns:p14="http://schemas.microsoft.com/office/powerpoint/2010/main" val="852761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C\Desktop\YAMINI\2ndSemester\DBMS\FinalProject_DB\PowerBI\DisciplineBehavior\Discipline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4203" y="1296649"/>
            <a:ext cx="10717967" cy="5381469"/>
          </a:xfrm>
          <a:prstGeom prst="rect">
            <a:avLst/>
          </a:prstGeom>
          <a:noFill/>
          <a:ln>
            <a:noFill/>
          </a:ln>
        </p:spPr>
      </p:pic>
      <p:sp>
        <p:nvSpPr>
          <p:cNvPr id="3" name="Rectangle 2"/>
          <p:cNvSpPr/>
          <p:nvPr/>
        </p:nvSpPr>
        <p:spPr>
          <a:xfrm>
            <a:off x="1339121" y="578508"/>
            <a:ext cx="6096000" cy="1084015"/>
          </a:xfrm>
          <a:prstGeom prst="rect">
            <a:avLst/>
          </a:prstGeom>
        </p:spPr>
        <p:txBody>
          <a:bodyPr>
            <a:spAutoFit/>
          </a:bodyPr>
          <a:lstStyle/>
          <a:p>
            <a:pPr marL="342900" marR="0" lvl="0" indent="-342900">
              <a:lnSpc>
                <a:spcPct val="107000"/>
              </a:lnSpc>
              <a:spcBef>
                <a:spcPts val="0"/>
              </a:spcBef>
              <a:spcAft>
                <a:spcPts val="800"/>
              </a:spcAft>
              <a:buFont typeface="+mj-lt"/>
              <a:buAutoNum type="arabicPeriod"/>
            </a:pPr>
            <a:r>
              <a:rPr lang="en-US" b="1" dirty="0">
                <a:latin typeface="Calibri" panose="020F0502020204030204" pitchFamily="34" charset="0"/>
                <a:ea typeface="Calibri" panose="020F0502020204030204" pitchFamily="34" charset="0"/>
                <a:cs typeface="Times New Roman" panose="02020603050405020304" pitchFamily="18" charset="0"/>
              </a:rPr>
              <a:t>Discipline behavior Overall count and discipline actions and events on a particular date: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7621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1836"/>
            <a:ext cx="12524281" cy="6003561"/>
          </a:xfrm>
          <a:prstGeom prst="rect">
            <a:avLst/>
          </a:prstGeom>
        </p:spPr>
      </p:pic>
      <p:sp>
        <p:nvSpPr>
          <p:cNvPr id="3" name="Rectangle 2"/>
          <p:cNvSpPr/>
          <p:nvPr/>
        </p:nvSpPr>
        <p:spPr>
          <a:xfrm>
            <a:off x="1081764" y="246301"/>
            <a:ext cx="7028975"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Discipline </a:t>
            </a:r>
            <a:r>
              <a:rPr lang="en-US" b="1" dirty="0" smtClean="0">
                <a:latin typeface="Calibri" panose="020F0502020204030204" pitchFamily="34" charset="0"/>
                <a:ea typeface="Calibri" panose="020F0502020204030204" pitchFamily="34" charset="0"/>
                <a:cs typeface="Times New Roman" panose="02020603050405020304" pitchFamily="18" charset="0"/>
              </a:rPr>
              <a:t>behavior in a particular month for “Counselling” action code. </a:t>
            </a:r>
            <a:endParaRPr lang="en-US" dirty="0"/>
          </a:p>
        </p:txBody>
      </p:sp>
    </p:spTree>
    <p:extLst>
      <p:ext uri="{BB962C8B-B14F-4D97-AF65-F5344CB8AC3E}">
        <p14:creationId xmlns:p14="http://schemas.microsoft.com/office/powerpoint/2010/main" val="2564725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912" y="162140"/>
            <a:ext cx="6096000" cy="787652"/>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Academic behavior: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smtClean="0">
                <a:latin typeface="Calibri" panose="020F0502020204030204" pitchFamily="34" charset="0"/>
                <a:ea typeface="Calibri" panose="020F0502020204030204" pitchFamily="34" charset="0"/>
                <a:cs typeface="Times New Roman" panose="02020603050405020304" pitchFamily="18" charset="0"/>
              </a:rPr>
              <a:t>By </a:t>
            </a:r>
            <a:r>
              <a:rPr lang="en-US" b="1" dirty="0">
                <a:latin typeface="Calibri" panose="020F0502020204030204" pitchFamily="34" charset="0"/>
                <a:ea typeface="Calibri" panose="020F0502020204030204" pitchFamily="34" charset="0"/>
                <a:cs typeface="Times New Roman" panose="02020603050405020304" pitchFamily="18" charset="0"/>
              </a:rPr>
              <a:t>Students and Performance Level</a:t>
            </a:r>
            <a:endParaRPr lang="en-US" dirty="0"/>
          </a:p>
        </p:txBody>
      </p:sp>
      <p:pic>
        <p:nvPicPr>
          <p:cNvPr id="3" name="Picture 2" descr="C:\Users\PC\Desktop\YAMINI\2ndSemester\DBMS\FinalProject_DB\PowerBI\AcademicBehavior\AcademicByPerformanceLevel.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911" y="1124262"/>
            <a:ext cx="10952813" cy="5523876"/>
          </a:xfrm>
          <a:prstGeom prst="rect">
            <a:avLst/>
          </a:prstGeom>
          <a:noFill/>
          <a:ln>
            <a:noFill/>
          </a:ln>
        </p:spPr>
      </p:pic>
    </p:spTree>
    <p:extLst>
      <p:ext uri="{BB962C8B-B14F-4D97-AF65-F5344CB8AC3E}">
        <p14:creationId xmlns:p14="http://schemas.microsoft.com/office/powerpoint/2010/main" val="1978788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958" y="259104"/>
            <a:ext cx="4788555"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Special Programs: overall count and enrollments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PC\Desktop\YAMINI\2ndSemester\DBMS\FinalProject_DB\PowerBI\SpecialPrograms\SpecialProgram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915" y="976595"/>
            <a:ext cx="10926580" cy="5816182"/>
          </a:xfrm>
          <a:prstGeom prst="rect">
            <a:avLst/>
          </a:prstGeom>
          <a:noFill/>
          <a:ln>
            <a:noFill/>
          </a:ln>
        </p:spPr>
      </p:pic>
    </p:spTree>
    <p:extLst>
      <p:ext uri="{BB962C8B-B14F-4D97-AF65-F5344CB8AC3E}">
        <p14:creationId xmlns:p14="http://schemas.microsoft.com/office/powerpoint/2010/main" val="2147121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958" y="233347"/>
            <a:ext cx="1905650" cy="375552"/>
          </a:xfrm>
          <a:prstGeom prst="rect">
            <a:avLst/>
          </a:prstGeom>
        </p:spPr>
        <p:txBody>
          <a:bodyPr wrap="none">
            <a:spAutoFit/>
          </a:bodyPr>
          <a:lstStyle/>
          <a:p>
            <a:pPr>
              <a:lnSpc>
                <a:spcPct val="107000"/>
              </a:lnSpc>
              <a:spcAft>
                <a:spcPts val="8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Schools_K12_DW</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055958" y="608899"/>
            <a:ext cx="798360" cy="375552"/>
          </a:xfrm>
          <a:prstGeom prst="rect">
            <a:avLst/>
          </a:prstGeom>
        </p:spPr>
        <p:txBody>
          <a:bodyPr wrap="none">
            <a:spAutoFit/>
          </a:bodyPr>
          <a:lstStyle/>
          <a:p>
            <a:pPr>
              <a:lnSpc>
                <a:spcPct val="107000"/>
              </a:lnSpc>
              <a:spcAft>
                <a:spcPts val="8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Oracle</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2950"/>
            <a:ext cx="12192000" cy="5765050"/>
          </a:xfrm>
          <a:prstGeom prst="rect">
            <a:avLst/>
          </a:prstGeom>
        </p:spPr>
      </p:pic>
    </p:spTree>
    <p:extLst>
      <p:ext uri="{BB962C8B-B14F-4D97-AF65-F5344CB8AC3E}">
        <p14:creationId xmlns:p14="http://schemas.microsoft.com/office/powerpoint/2010/main" val="2695923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smtClean="0">
                <a:solidFill>
                  <a:srgbClr val="FF0000"/>
                </a:solidFill>
              </a:rPr>
              <a:t>Dimensional </a:t>
            </a:r>
            <a:r>
              <a:rPr lang="en-US" sz="2800" b="1" dirty="0" smtClean="0">
                <a:solidFill>
                  <a:srgbClr val="FF0000"/>
                </a:solidFill>
              </a:rPr>
              <a:t>Data Models </a:t>
            </a:r>
            <a:endParaRPr lang="en-US" sz="2800" b="1" dirty="0">
              <a:solidFill>
                <a:srgbClr val="FF0000"/>
              </a:solidFill>
            </a:endParaRPr>
          </a:p>
        </p:txBody>
      </p:sp>
      <p:sp>
        <p:nvSpPr>
          <p:cNvPr id="3" name="Subtitle 2"/>
          <p:cNvSpPr>
            <a:spLocks noGrp="1"/>
          </p:cNvSpPr>
          <p:nvPr>
            <p:ph idx="1"/>
          </p:nvPr>
        </p:nvSpPr>
        <p:spPr/>
        <p:txBody>
          <a:bodyPr>
            <a:normAutofit/>
          </a:bodyPr>
          <a:lstStyle/>
          <a:p>
            <a:r>
              <a:rPr lang="en-US" dirty="0" smtClean="0"/>
              <a:t>Absences</a:t>
            </a:r>
          </a:p>
          <a:p>
            <a:r>
              <a:rPr lang="en-US" dirty="0" smtClean="0"/>
              <a:t>Discipline Behavior</a:t>
            </a:r>
          </a:p>
          <a:p>
            <a:r>
              <a:rPr lang="en-US" dirty="0" smtClean="0"/>
              <a:t>Academic Performance</a:t>
            </a:r>
          </a:p>
          <a:p>
            <a:r>
              <a:rPr lang="en-US" dirty="0" smtClean="0"/>
              <a:t>Special Programs</a:t>
            </a:r>
            <a:endParaRPr lang="en-US" dirty="0"/>
          </a:p>
        </p:txBody>
      </p:sp>
    </p:spTree>
    <p:extLst>
      <p:ext uri="{BB962C8B-B14F-4D97-AF65-F5344CB8AC3E}">
        <p14:creationId xmlns:p14="http://schemas.microsoft.com/office/powerpoint/2010/main" val="567926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009" y="270456"/>
            <a:ext cx="10058400" cy="6146158"/>
          </a:xfrm>
          <a:prstGeom prst="rect">
            <a:avLst/>
          </a:prstGeom>
        </p:spPr>
      </p:pic>
    </p:spTree>
    <p:extLst>
      <p:ext uri="{BB962C8B-B14F-4D97-AF65-F5344CB8AC3E}">
        <p14:creationId xmlns:p14="http://schemas.microsoft.com/office/powerpoint/2010/main" val="3912615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580" y="2312233"/>
            <a:ext cx="9601200" cy="1485900"/>
          </a:xfrm>
        </p:spPr>
        <p:txBody>
          <a:bodyPr/>
          <a:lstStyle/>
          <a:p>
            <a:r>
              <a:rPr lang="en-US" dirty="0" smtClean="0"/>
              <a:t>                         Thank You</a:t>
            </a:r>
            <a:endParaRPr lang="en-US" dirty="0"/>
          </a:p>
        </p:txBody>
      </p:sp>
    </p:spTree>
    <p:extLst>
      <p:ext uri="{BB962C8B-B14F-4D97-AF65-F5344CB8AC3E}">
        <p14:creationId xmlns:p14="http://schemas.microsoft.com/office/powerpoint/2010/main" val="156923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671403"/>
            <a:ext cx="8361229" cy="1293382"/>
          </a:xfrm>
        </p:spPr>
        <p:txBody>
          <a:bodyPr/>
          <a:lstStyle/>
          <a:p>
            <a:r>
              <a:rPr lang="en-US" sz="2800" dirty="0" err="1" smtClean="0"/>
              <a:t>DataBase</a:t>
            </a:r>
            <a:r>
              <a:rPr lang="en-US" sz="2800" dirty="0" smtClean="0"/>
              <a:t> MANAGEMENT AND SYSTEMS </a:t>
            </a:r>
            <a:br>
              <a:rPr lang="en-US" sz="2800" dirty="0" smtClean="0"/>
            </a:br>
            <a:r>
              <a:rPr lang="en-US" sz="2800" dirty="0" smtClean="0"/>
              <a:t>Final project</a:t>
            </a:r>
            <a:endParaRPr lang="en-US" sz="2800" dirty="0"/>
          </a:p>
        </p:txBody>
      </p:sp>
      <p:sp>
        <p:nvSpPr>
          <p:cNvPr id="3" name="Subtitle 2"/>
          <p:cNvSpPr>
            <a:spLocks noGrp="1"/>
          </p:cNvSpPr>
          <p:nvPr>
            <p:ph type="subTitle" idx="1"/>
          </p:nvPr>
        </p:nvSpPr>
        <p:spPr>
          <a:xfrm>
            <a:off x="2679906" y="3567659"/>
            <a:ext cx="6831673" cy="1474857"/>
          </a:xfrm>
        </p:spPr>
        <p:txBody>
          <a:bodyPr>
            <a:normAutofit fontScale="92500" lnSpcReduction="10000"/>
          </a:bodyPr>
          <a:lstStyle/>
          <a:p>
            <a:r>
              <a:rPr lang="en-US" dirty="0" smtClean="0"/>
              <a:t>                               Submitted by:  Group 14</a:t>
            </a:r>
          </a:p>
          <a:p>
            <a:r>
              <a:rPr lang="en-US" dirty="0" smtClean="0"/>
              <a:t>                                    Members: Yamini Sehrawat</a:t>
            </a:r>
          </a:p>
          <a:p>
            <a:r>
              <a:rPr lang="en-US" dirty="0" smtClean="0"/>
              <a:t>                                                </a:t>
            </a:r>
            <a:r>
              <a:rPr lang="en-US" dirty="0" err="1" smtClean="0"/>
              <a:t>Palak</a:t>
            </a:r>
            <a:r>
              <a:rPr lang="en-US" dirty="0" smtClean="0"/>
              <a:t> Gupta</a:t>
            </a:r>
          </a:p>
          <a:p>
            <a:r>
              <a:rPr lang="en-US" dirty="0" smtClean="0"/>
              <a:t>                                                              Ankita </a:t>
            </a:r>
            <a:r>
              <a:rPr lang="en-US" dirty="0" err="1" smtClean="0"/>
              <a:t>Pandharpurkar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000406"/>
          </a:xfrm>
          <a:prstGeom prst="rect">
            <a:avLst/>
          </a:prstGeom>
        </p:spPr>
      </p:pic>
      <p:sp>
        <p:nvSpPr>
          <p:cNvPr id="5" name="TextBox 4"/>
          <p:cNvSpPr txBox="1"/>
          <p:nvPr/>
        </p:nvSpPr>
        <p:spPr>
          <a:xfrm>
            <a:off x="8904157" y="6175947"/>
            <a:ext cx="3028014" cy="369332"/>
          </a:xfrm>
          <a:prstGeom prst="rect">
            <a:avLst/>
          </a:prstGeom>
          <a:noFill/>
        </p:spPr>
        <p:txBody>
          <a:bodyPr wrap="square" rtlCol="0">
            <a:spAutoFit/>
          </a:bodyPr>
          <a:lstStyle/>
          <a:p>
            <a:r>
              <a:rPr lang="en-US" dirty="0" smtClean="0">
                <a:solidFill>
                  <a:srgbClr val="FF0000"/>
                </a:solidFill>
              </a:rPr>
              <a:t>Absences</a:t>
            </a:r>
            <a:endParaRPr lang="en-US" dirty="0">
              <a:solidFill>
                <a:srgbClr val="FF0000"/>
              </a:solidFill>
            </a:endParaRPr>
          </a:p>
        </p:txBody>
      </p:sp>
    </p:spTree>
    <p:extLst>
      <p:ext uri="{BB962C8B-B14F-4D97-AF65-F5344CB8AC3E}">
        <p14:creationId xmlns:p14="http://schemas.microsoft.com/office/powerpoint/2010/main" val="2805832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TextBox 2"/>
          <p:cNvSpPr txBox="1"/>
          <p:nvPr/>
        </p:nvSpPr>
        <p:spPr>
          <a:xfrm>
            <a:off x="2188564" y="6318354"/>
            <a:ext cx="3080479" cy="369332"/>
          </a:xfrm>
          <a:prstGeom prst="rect">
            <a:avLst/>
          </a:prstGeom>
          <a:noFill/>
        </p:spPr>
        <p:txBody>
          <a:bodyPr wrap="square" rtlCol="0">
            <a:spAutoFit/>
          </a:bodyPr>
          <a:lstStyle/>
          <a:p>
            <a:r>
              <a:rPr lang="en-US" b="1" dirty="0" smtClean="0">
                <a:solidFill>
                  <a:srgbClr val="FF0000"/>
                </a:solidFill>
              </a:rPr>
              <a:t>Discipline Behavior</a:t>
            </a:r>
            <a:endParaRPr lang="en-US" b="1" dirty="0">
              <a:solidFill>
                <a:srgbClr val="FF0000"/>
              </a:solidFill>
            </a:endParaRPr>
          </a:p>
        </p:txBody>
      </p:sp>
    </p:spTree>
    <p:extLst>
      <p:ext uri="{BB962C8B-B14F-4D97-AF65-F5344CB8AC3E}">
        <p14:creationId xmlns:p14="http://schemas.microsoft.com/office/powerpoint/2010/main" val="1203337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34538" cy="6858000"/>
          </a:xfrm>
          <a:prstGeom prst="rect">
            <a:avLst/>
          </a:prstGeom>
        </p:spPr>
      </p:pic>
      <p:sp>
        <p:nvSpPr>
          <p:cNvPr id="4" name="TextBox 3"/>
          <p:cNvSpPr txBox="1"/>
          <p:nvPr/>
        </p:nvSpPr>
        <p:spPr>
          <a:xfrm>
            <a:off x="9631180" y="6423285"/>
            <a:ext cx="2450892" cy="369332"/>
          </a:xfrm>
          <a:prstGeom prst="rect">
            <a:avLst/>
          </a:prstGeom>
          <a:noFill/>
        </p:spPr>
        <p:txBody>
          <a:bodyPr wrap="square" rtlCol="0">
            <a:spAutoFit/>
          </a:bodyPr>
          <a:lstStyle/>
          <a:p>
            <a:r>
              <a:rPr lang="en-US" b="1" dirty="0" smtClean="0">
                <a:solidFill>
                  <a:srgbClr val="FF0000"/>
                </a:solidFill>
              </a:rPr>
              <a:t>Academic</a:t>
            </a:r>
            <a:r>
              <a:rPr lang="en-US" dirty="0" smtClean="0"/>
              <a:t> </a:t>
            </a:r>
            <a:r>
              <a:rPr lang="en-US" b="1" dirty="0" smtClean="0">
                <a:solidFill>
                  <a:srgbClr val="FF0000"/>
                </a:solidFill>
              </a:rPr>
              <a:t>Performance</a:t>
            </a:r>
            <a:endParaRPr lang="en-US" b="1" dirty="0">
              <a:solidFill>
                <a:srgbClr val="FF0000"/>
              </a:solidFill>
            </a:endParaRPr>
          </a:p>
        </p:txBody>
      </p:sp>
    </p:spTree>
    <p:extLst>
      <p:ext uri="{BB962C8B-B14F-4D97-AF65-F5344CB8AC3E}">
        <p14:creationId xmlns:p14="http://schemas.microsoft.com/office/powerpoint/2010/main" val="4075885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671403"/>
            <a:ext cx="8361229" cy="1293382"/>
          </a:xfrm>
        </p:spPr>
        <p:txBody>
          <a:bodyPr/>
          <a:lstStyle/>
          <a:p>
            <a:r>
              <a:rPr lang="en-US" sz="2800" dirty="0" err="1" smtClean="0"/>
              <a:t>DataBase</a:t>
            </a:r>
            <a:r>
              <a:rPr lang="en-US" sz="2800" dirty="0" smtClean="0"/>
              <a:t> MANAGEMENT AND SYSTEMS </a:t>
            </a:r>
            <a:br>
              <a:rPr lang="en-US" sz="2800" dirty="0" smtClean="0"/>
            </a:br>
            <a:r>
              <a:rPr lang="en-US" sz="2800" dirty="0" smtClean="0"/>
              <a:t>Final project</a:t>
            </a:r>
            <a:endParaRPr lang="en-US" sz="2800" dirty="0"/>
          </a:p>
        </p:txBody>
      </p:sp>
      <p:sp>
        <p:nvSpPr>
          <p:cNvPr id="3" name="Subtitle 2"/>
          <p:cNvSpPr>
            <a:spLocks noGrp="1"/>
          </p:cNvSpPr>
          <p:nvPr>
            <p:ph type="subTitle" idx="1"/>
          </p:nvPr>
        </p:nvSpPr>
        <p:spPr>
          <a:xfrm>
            <a:off x="2679906" y="3567659"/>
            <a:ext cx="6831673" cy="1474857"/>
          </a:xfrm>
        </p:spPr>
        <p:txBody>
          <a:bodyPr>
            <a:normAutofit fontScale="92500" lnSpcReduction="10000"/>
          </a:bodyPr>
          <a:lstStyle/>
          <a:p>
            <a:r>
              <a:rPr lang="en-US" dirty="0" smtClean="0"/>
              <a:t>                               Submitted by:  Group 14</a:t>
            </a:r>
          </a:p>
          <a:p>
            <a:r>
              <a:rPr lang="en-US" dirty="0" smtClean="0"/>
              <a:t>                                    Members: Yamini Sehrawat</a:t>
            </a:r>
          </a:p>
          <a:p>
            <a:r>
              <a:rPr lang="en-US" dirty="0" smtClean="0"/>
              <a:t>                                                </a:t>
            </a:r>
            <a:r>
              <a:rPr lang="en-US" dirty="0" err="1" smtClean="0"/>
              <a:t>Palak</a:t>
            </a:r>
            <a:r>
              <a:rPr lang="en-US" dirty="0" smtClean="0"/>
              <a:t> Gupta</a:t>
            </a:r>
          </a:p>
          <a:p>
            <a:r>
              <a:rPr lang="en-US" dirty="0" smtClean="0"/>
              <a:t>                                                              Ankita </a:t>
            </a:r>
            <a:r>
              <a:rPr lang="en-US" dirty="0" err="1" smtClean="0"/>
              <a:t>Pandharpurkar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57003" y="5741233"/>
            <a:ext cx="2038663" cy="369332"/>
          </a:xfrm>
          <a:prstGeom prst="rect">
            <a:avLst/>
          </a:prstGeom>
          <a:noFill/>
        </p:spPr>
        <p:txBody>
          <a:bodyPr wrap="square" rtlCol="0">
            <a:spAutoFit/>
          </a:bodyPr>
          <a:lstStyle/>
          <a:p>
            <a:r>
              <a:rPr lang="en-US" dirty="0" smtClean="0">
                <a:solidFill>
                  <a:srgbClr val="FF0000"/>
                </a:solidFill>
              </a:rPr>
              <a:t>Special Programs</a:t>
            </a:r>
            <a:endParaRPr lang="en-US" dirty="0">
              <a:solidFill>
                <a:srgbClr val="FF0000"/>
              </a:solidFill>
            </a:endParaRPr>
          </a:p>
        </p:txBody>
      </p:sp>
    </p:spTree>
    <p:extLst>
      <p:ext uri="{BB962C8B-B14F-4D97-AF65-F5344CB8AC3E}">
        <p14:creationId xmlns:p14="http://schemas.microsoft.com/office/powerpoint/2010/main" val="355714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5682"/>
          </a:xfrm>
        </p:spPr>
        <p:txBody>
          <a:bodyPr>
            <a:normAutofit/>
          </a:bodyPr>
          <a:lstStyle/>
          <a:p>
            <a:r>
              <a:rPr lang="en-US" sz="2800" b="1" dirty="0"/>
              <a:t>A</a:t>
            </a:r>
            <a:r>
              <a:rPr lang="en-US" sz="2800" b="1" dirty="0" smtClean="0"/>
              <a:t>nalysis/queries </a:t>
            </a:r>
            <a:r>
              <a:rPr lang="en-US" sz="2800" b="1" dirty="0"/>
              <a:t>for each data subset from the following perspectives</a:t>
            </a:r>
            <a:r>
              <a:rPr lang="en-US" sz="2400" dirty="0"/>
              <a:t>:</a:t>
            </a:r>
          </a:p>
        </p:txBody>
      </p:sp>
      <p:sp>
        <p:nvSpPr>
          <p:cNvPr id="3" name="Subtitle 2"/>
          <p:cNvSpPr>
            <a:spLocks noGrp="1"/>
          </p:cNvSpPr>
          <p:nvPr>
            <p:ph idx="1"/>
          </p:nvPr>
        </p:nvSpPr>
        <p:spPr/>
        <p:txBody>
          <a:bodyPr>
            <a:normAutofit/>
          </a:bodyPr>
          <a:lstStyle/>
          <a:p>
            <a:pPr marL="384048" lvl="1">
              <a:spcBef>
                <a:spcPts val="1000"/>
              </a:spcBef>
              <a:buFont typeface="Franklin Gothic Book" panose="020B0503020102020204" pitchFamily="34" charset="0"/>
              <a:buChar char="■"/>
            </a:pPr>
            <a:r>
              <a:rPr lang="en-US" dirty="0" smtClean="0"/>
              <a:t>School </a:t>
            </a:r>
            <a:r>
              <a:rPr lang="en-US" dirty="0"/>
              <a:t>Administrator</a:t>
            </a:r>
            <a:endParaRPr lang="en-US" sz="1800" dirty="0"/>
          </a:p>
          <a:p>
            <a:r>
              <a:rPr lang="en-US" i="1" dirty="0" smtClean="0"/>
              <a:t>Teacher</a:t>
            </a:r>
          </a:p>
          <a:p>
            <a:r>
              <a:rPr lang="en-US" i="1" dirty="0" smtClean="0"/>
              <a:t>Parent                            </a:t>
            </a:r>
            <a:endParaRPr lang="en-US" i="1" dirty="0"/>
          </a:p>
        </p:txBody>
      </p:sp>
    </p:spTree>
    <p:extLst>
      <p:ext uri="{BB962C8B-B14F-4D97-AF65-F5344CB8AC3E}">
        <p14:creationId xmlns:p14="http://schemas.microsoft.com/office/powerpoint/2010/main" val="2905470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6852" y="385996"/>
            <a:ext cx="9601200" cy="1485900"/>
          </a:xfrm>
        </p:spPr>
        <p:txBody>
          <a:bodyPr>
            <a:normAutofit/>
          </a:bodyPr>
          <a:lstStyle/>
          <a:p>
            <a:r>
              <a:rPr lang="en-US" sz="2800" b="1" dirty="0" smtClean="0">
                <a:solidFill>
                  <a:srgbClr val="FF0000"/>
                </a:solidFill>
              </a:rPr>
              <a:t>School Administrator</a:t>
            </a:r>
            <a:endParaRPr lang="en-US" sz="2400" dirty="0">
              <a:solidFill>
                <a:srgbClr val="FF0000"/>
              </a:solidFill>
            </a:endParaRPr>
          </a:p>
        </p:txBody>
      </p:sp>
      <p:sp>
        <p:nvSpPr>
          <p:cNvPr id="4" name="Content Placeholder 3"/>
          <p:cNvSpPr>
            <a:spLocks noGrp="1"/>
          </p:cNvSpPr>
          <p:nvPr>
            <p:ph idx="4294967295"/>
          </p:nvPr>
        </p:nvSpPr>
        <p:spPr>
          <a:xfrm>
            <a:off x="1166734" y="1334124"/>
            <a:ext cx="9601200" cy="5299023"/>
          </a:xfrm>
        </p:spPr>
        <p:txBody>
          <a:bodyPr>
            <a:normAutofit/>
          </a:bodyPr>
          <a:lstStyle/>
          <a:p>
            <a:pPr marL="0" indent="0">
              <a:buNone/>
            </a:pPr>
            <a:r>
              <a:rPr lang="en-US" dirty="0" smtClean="0">
                <a:solidFill>
                  <a:srgbClr val="0070C0"/>
                </a:solidFill>
                <a:sym typeface="Wingdings" panose="05000000000000000000" pitchFamily="2" charset="2"/>
              </a:rPr>
              <a:t> </a:t>
            </a:r>
            <a:r>
              <a:rPr lang="en-US" b="1" dirty="0" smtClean="0">
                <a:solidFill>
                  <a:srgbClr val="0070C0"/>
                </a:solidFill>
              </a:rPr>
              <a:t>School </a:t>
            </a:r>
            <a:r>
              <a:rPr lang="en-US" b="1" dirty="0">
                <a:solidFill>
                  <a:srgbClr val="0070C0"/>
                </a:solidFill>
              </a:rPr>
              <a:t>administrator would like to know about the Total number of regular students in the school. This can be queried as </a:t>
            </a:r>
            <a:r>
              <a:rPr lang="en-US" b="1" dirty="0" smtClean="0">
                <a:solidFill>
                  <a:srgbClr val="0070C0"/>
                </a:solidFill>
              </a:rPr>
              <a:t>follows:</a:t>
            </a:r>
          </a:p>
          <a:p>
            <a:pPr marL="0" indent="0">
              <a:spcBef>
                <a:spcPts val="0"/>
              </a:spcBef>
              <a:spcAft>
                <a:spcPts val="0"/>
              </a:spcAft>
              <a:buNone/>
            </a:pPr>
            <a:r>
              <a:rPr lang="en-US" dirty="0" smtClean="0"/>
              <a:t>select </a:t>
            </a:r>
            <a:r>
              <a:rPr lang="en-US" dirty="0"/>
              <a:t>count(</a:t>
            </a:r>
            <a:r>
              <a:rPr lang="en-US" dirty="0" err="1"/>
              <a:t>s.studentID</a:t>
            </a:r>
            <a:r>
              <a:rPr lang="en-US" dirty="0"/>
              <a:t>) as </a:t>
            </a:r>
            <a:r>
              <a:rPr lang="en-US" dirty="0" err="1" smtClean="0"/>
              <a:t>RegularStudents</a:t>
            </a:r>
            <a:r>
              <a:rPr lang="en-US" dirty="0"/>
              <a:t> </a:t>
            </a:r>
            <a:endParaRPr lang="en-US" dirty="0" smtClean="0"/>
          </a:p>
          <a:p>
            <a:pPr marL="0" indent="0">
              <a:spcBef>
                <a:spcPts val="0"/>
              </a:spcBef>
              <a:spcAft>
                <a:spcPts val="0"/>
              </a:spcAft>
              <a:buNone/>
            </a:pPr>
            <a:r>
              <a:rPr lang="en-US" dirty="0" smtClean="0"/>
              <a:t>from </a:t>
            </a:r>
            <a:r>
              <a:rPr lang="en-US" dirty="0"/>
              <a:t>[</a:t>
            </a:r>
            <a:r>
              <a:rPr lang="en-US" dirty="0" err="1"/>
              <a:t>dbo</a:t>
            </a:r>
            <a:r>
              <a:rPr lang="en-US" dirty="0"/>
              <a:t>].[</a:t>
            </a:r>
            <a:r>
              <a:rPr lang="en-US" dirty="0" err="1"/>
              <a:t>dimEnrollmentCode</a:t>
            </a:r>
            <a:r>
              <a:rPr lang="en-US" dirty="0"/>
              <a:t>] as </a:t>
            </a:r>
            <a:r>
              <a:rPr lang="en-US" dirty="0" smtClean="0"/>
              <a:t>e </a:t>
            </a:r>
          </a:p>
          <a:p>
            <a:pPr marL="0" indent="0">
              <a:spcBef>
                <a:spcPts val="0"/>
              </a:spcBef>
              <a:spcAft>
                <a:spcPts val="0"/>
              </a:spcAft>
              <a:buNone/>
            </a:pPr>
            <a:r>
              <a:rPr lang="en-US" dirty="0" smtClean="0"/>
              <a:t>join </a:t>
            </a:r>
            <a:r>
              <a:rPr lang="en-US" dirty="0" err="1"/>
              <a:t>dbo.dimStudent</a:t>
            </a:r>
            <a:r>
              <a:rPr lang="en-US" dirty="0"/>
              <a:t> as s </a:t>
            </a:r>
            <a:r>
              <a:rPr lang="en-US" dirty="0" smtClean="0"/>
              <a:t> </a:t>
            </a:r>
            <a:r>
              <a:rPr lang="en-US" dirty="0"/>
              <a:t>on </a:t>
            </a:r>
            <a:r>
              <a:rPr lang="en-US" dirty="0" err="1"/>
              <a:t>e.EnrollmentCodeID</a:t>
            </a:r>
            <a:r>
              <a:rPr lang="en-US" dirty="0"/>
              <a:t> = </a:t>
            </a:r>
            <a:r>
              <a:rPr lang="en-US" dirty="0" err="1" smtClean="0"/>
              <a:t>s.EnrollmentCodeID</a:t>
            </a:r>
            <a:endParaRPr lang="en-US" dirty="0"/>
          </a:p>
          <a:p>
            <a:pPr marL="0" indent="0">
              <a:spcBef>
                <a:spcPts val="0"/>
              </a:spcBef>
              <a:spcAft>
                <a:spcPts val="0"/>
              </a:spcAft>
              <a:buNone/>
            </a:pPr>
            <a:r>
              <a:rPr lang="en-US" dirty="0" smtClean="0"/>
              <a:t>where </a:t>
            </a:r>
            <a:r>
              <a:rPr lang="en-US" dirty="0" err="1"/>
              <a:t>e.EnrollmentCodeID</a:t>
            </a:r>
            <a:r>
              <a:rPr lang="en-US" dirty="0"/>
              <a:t> = 1</a:t>
            </a:r>
            <a:r>
              <a:rPr lang="en-US" dirty="0" smtClean="0"/>
              <a:t>;</a:t>
            </a:r>
          </a:p>
          <a:p>
            <a:pPr marL="0" indent="0">
              <a:spcBef>
                <a:spcPts val="0"/>
              </a:spcBef>
              <a:spcAft>
                <a:spcPts val="0"/>
              </a:spcAft>
              <a:buNone/>
            </a:pPr>
            <a:endParaRPr lang="en-US" dirty="0"/>
          </a:p>
          <a:p>
            <a:pPr marL="0" indent="0">
              <a:buNone/>
            </a:pPr>
            <a:r>
              <a:rPr lang="en-US" dirty="0" smtClean="0">
                <a:solidFill>
                  <a:srgbClr val="0070C0"/>
                </a:solidFill>
                <a:sym typeface="Wingdings" panose="05000000000000000000" pitchFamily="2" charset="2"/>
              </a:rPr>
              <a:t></a:t>
            </a:r>
            <a:r>
              <a:rPr lang="en-US" b="1" dirty="0" smtClean="0">
                <a:solidFill>
                  <a:srgbClr val="0070C0"/>
                </a:solidFill>
              </a:rPr>
              <a:t>How many students are there in each special program offered by the School. This will be helpful to bring more programs in the school looking at the count of students currently enrolled. This can be queried as </a:t>
            </a:r>
            <a:r>
              <a:rPr lang="en-US" dirty="0" smtClean="0">
                <a:solidFill>
                  <a:srgbClr val="0070C0"/>
                </a:solidFill>
              </a:rPr>
              <a:t>:  </a:t>
            </a:r>
          </a:p>
          <a:p>
            <a:pPr marL="0" indent="0">
              <a:spcBef>
                <a:spcPts val="0"/>
              </a:spcBef>
              <a:spcAft>
                <a:spcPts val="0"/>
              </a:spcAft>
              <a:buNone/>
            </a:pPr>
            <a:r>
              <a:rPr lang="en-US" dirty="0" smtClean="0"/>
              <a:t>select </a:t>
            </a:r>
            <a:r>
              <a:rPr lang="en-US" dirty="0" err="1"/>
              <a:t>sp.programID,sp.Program</a:t>
            </a:r>
            <a:r>
              <a:rPr lang="en-US" dirty="0"/>
              <a:t>, count(</a:t>
            </a:r>
            <a:r>
              <a:rPr lang="en-US" dirty="0" err="1"/>
              <a:t>fsp.StudentID</a:t>
            </a:r>
            <a:r>
              <a:rPr lang="en-US" dirty="0"/>
              <a:t>) as Students </a:t>
            </a:r>
            <a:endParaRPr lang="en-US" dirty="0" smtClean="0"/>
          </a:p>
          <a:p>
            <a:pPr marL="0" indent="0">
              <a:spcBef>
                <a:spcPts val="0"/>
              </a:spcBef>
              <a:spcAft>
                <a:spcPts val="0"/>
              </a:spcAft>
              <a:buNone/>
            </a:pPr>
            <a:r>
              <a:rPr lang="en-US" dirty="0" smtClean="0"/>
              <a:t>from </a:t>
            </a:r>
            <a:r>
              <a:rPr lang="en-US" dirty="0"/>
              <a:t>[</a:t>
            </a:r>
            <a:r>
              <a:rPr lang="en-US" dirty="0" err="1"/>
              <a:t>dbo</a:t>
            </a:r>
            <a:r>
              <a:rPr lang="en-US" dirty="0"/>
              <a:t>].[</a:t>
            </a:r>
            <a:r>
              <a:rPr lang="en-US" dirty="0" err="1"/>
              <a:t>factSpecialProgram</a:t>
            </a:r>
            <a:r>
              <a:rPr lang="en-US" dirty="0"/>
              <a:t>] as </a:t>
            </a:r>
            <a:r>
              <a:rPr lang="en-US" dirty="0" err="1" smtClean="0"/>
              <a:t>fsp</a:t>
            </a:r>
            <a:endParaRPr lang="en-US" dirty="0" smtClean="0"/>
          </a:p>
          <a:p>
            <a:pPr marL="0" indent="0">
              <a:spcBef>
                <a:spcPts val="0"/>
              </a:spcBef>
              <a:spcAft>
                <a:spcPts val="0"/>
              </a:spcAft>
              <a:buNone/>
            </a:pPr>
            <a:r>
              <a:rPr lang="en-US" dirty="0"/>
              <a:t>join [</a:t>
            </a:r>
            <a:r>
              <a:rPr lang="en-US" dirty="0" err="1"/>
              <a:t>dbo</a:t>
            </a:r>
            <a:r>
              <a:rPr lang="en-US" dirty="0"/>
              <a:t>].[</a:t>
            </a:r>
            <a:r>
              <a:rPr lang="en-US" dirty="0" err="1"/>
              <a:t>dimSpecialProgram</a:t>
            </a:r>
            <a:r>
              <a:rPr lang="en-US" dirty="0"/>
              <a:t>]  as </a:t>
            </a:r>
            <a:r>
              <a:rPr lang="en-US" dirty="0" err="1"/>
              <a:t>sp</a:t>
            </a:r>
            <a:endParaRPr lang="en-US" dirty="0"/>
          </a:p>
          <a:p>
            <a:pPr marL="0" indent="0">
              <a:spcBef>
                <a:spcPts val="0"/>
              </a:spcBef>
              <a:spcAft>
                <a:spcPts val="0"/>
              </a:spcAft>
              <a:buNone/>
            </a:pPr>
            <a:r>
              <a:rPr lang="en-US" dirty="0"/>
              <a:t>on </a:t>
            </a:r>
            <a:r>
              <a:rPr lang="en-US" dirty="0" err="1"/>
              <a:t>sp.ProgramID</a:t>
            </a:r>
            <a:r>
              <a:rPr lang="en-US" dirty="0"/>
              <a:t> = </a:t>
            </a:r>
            <a:r>
              <a:rPr lang="en-US" dirty="0" err="1"/>
              <a:t>fsp.ProgramID</a:t>
            </a:r>
            <a:endParaRPr lang="en-US" dirty="0"/>
          </a:p>
          <a:p>
            <a:pPr marL="0" indent="0">
              <a:spcBef>
                <a:spcPts val="0"/>
              </a:spcBef>
              <a:spcAft>
                <a:spcPts val="0"/>
              </a:spcAft>
              <a:buNone/>
            </a:pPr>
            <a:r>
              <a:rPr lang="en-US" dirty="0"/>
              <a:t>group by </a:t>
            </a:r>
            <a:r>
              <a:rPr lang="en-US" dirty="0" err="1"/>
              <a:t>sp.ProgramID,sp.Program</a:t>
            </a:r>
            <a:endParaRPr lang="en-US" dirty="0"/>
          </a:p>
          <a:p>
            <a:pPr marL="0" indent="0">
              <a:buNone/>
            </a:pPr>
            <a:endParaRPr lang="en-US" dirty="0"/>
          </a:p>
          <a:p>
            <a:pPr marL="0" indent="0">
              <a:spcBef>
                <a:spcPts val="0"/>
              </a:spcBef>
              <a:spcAft>
                <a:spcPts val="0"/>
              </a:spcAft>
              <a:buNone/>
            </a:pPr>
            <a:r>
              <a:rPr lang="en-US" dirty="0" smtClean="0"/>
              <a:t> </a:t>
            </a:r>
          </a:p>
          <a:p>
            <a:pPr marL="0" indent="0">
              <a:spcBef>
                <a:spcPts val="0"/>
              </a:spcBef>
              <a:spcAft>
                <a:spcPts val="0"/>
              </a:spcAft>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61966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6852" y="385996"/>
            <a:ext cx="9601200" cy="505919"/>
          </a:xfrm>
        </p:spPr>
        <p:txBody>
          <a:bodyPr>
            <a:normAutofit/>
          </a:bodyPr>
          <a:lstStyle/>
          <a:p>
            <a:r>
              <a:rPr lang="en-US" sz="2800" b="1" dirty="0" smtClean="0">
                <a:solidFill>
                  <a:srgbClr val="FF0000"/>
                </a:solidFill>
              </a:rPr>
              <a:t>Teacher</a:t>
            </a:r>
            <a:endParaRPr lang="en-US" sz="2400" dirty="0">
              <a:solidFill>
                <a:srgbClr val="FF0000"/>
              </a:solidFill>
            </a:endParaRPr>
          </a:p>
        </p:txBody>
      </p:sp>
      <p:sp>
        <p:nvSpPr>
          <p:cNvPr id="4" name="Content Placeholder 3"/>
          <p:cNvSpPr>
            <a:spLocks noGrp="1"/>
          </p:cNvSpPr>
          <p:nvPr>
            <p:ph idx="4294967295"/>
          </p:nvPr>
        </p:nvSpPr>
        <p:spPr>
          <a:xfrm>
            <a:off x="1166734" y="1334124"/>
            <a:ext cx="9601200" cy="5299023"/>
          </a:xfrm>
        </p:spPr>
        <p:txBody>
          <a:bodyPr>
            <a:normAutofit fontScale="92500" lnSpcReduction="20000"/>
          </a:bodyPr>
          <a:lstStyle/>
          <a:p>
            <a:pPr marL="0" indent="0">
              <a:buNone/>
            </a:pPr>
            <a:r>
              <a:rPr lang="en-US" b="1" dirty="0" smtClean="0">
                <a:solidFill>
                  <a:srgbClr val="0070C0"/>
                </a:solidFill>
                <a:sym typeface="Wingdings" panose="05000000000000000000" pitchFamily="2" charset="2"/>
              </a:rPr>
              <a:t> </a:t>
            </a:r>
            <a:r>
              <a:rPr lang="en-US" b="1" dirty="0">
                <a:solidFill>
                  <a:srgbClr val="0070C0"/>
                </a:solidFill>
              </a:rPr>
              <a:t>A teacher would keep a check on maintaining discipline.  There would be need to know the students who are violating the discipline </a:t>
            </a:r>
            <a:r>
              <a:rPr lang="en-US" b="1" dirty="0" smtClean="0">
                <a:solidFill>
                  <a:srgbClr val="0070C0"/>
                </a:solidFill>
              </a:rPr>
              <a:t>rules:</a:t>
            </a:r>
          </a:p>
          <a:p>
            <a:pPr marL="0" indent="0">
              <a:spcBef>
                <a:spcPts val="0"/>
              </a:spcBef>
              <a:spcAft>
                <a:spcPts val="0"/>
              </a:spcAft>
              <a:buNone/>
            </a:pPr>
            <a:r>
              <a:rPr lang="en-US" dirty="0" smtClean="0"/>
              <a:t>Select </a:t>
            </a:r>
            <a:r>
              <a:rPr lang="en-US" dirty="0" err="1" smtClean="0"/>
              <a:t>dec.DisciplineEventCodeID,dec.DisciplineEventDesc</a:t>
            </a:r>
            <a:r>
              <a:rPr lang="en-US" dirty="0" smtClean="0"/>
              <a:t>, </a:t>
            </a:r>
          </a:p>
          <a:p>
            <a:pPr marL="0" indent="0">
              <a:spcBef>
                <a:spcPts val="0"/>
              </a:spcBef>
              <a:spcAft>
                <a:spcPts val="0"/>
              </a:spcAft>
              <a:buNone/>
            </a:pPr>
            <a:r>
              <a:rPr lang="en-US" dirty="0" smtClean="0"/>
              <a:t>count(</a:t>
            </a:r>
            <a:r>
              <a:rPr lang="en-US" dirty="0" err="1" smtClean="0"/>
              <a:t>fd.StudentID</a:t>
            </a:r>
            <a:r>
              <a:rPr lang="en-US" dirty="0"/>
              <a:t>) as </a:t>
            </a:r>
            <a:r>
              <a:rPr lang="en-US" dirty="0" smtClean="0"/>
              <a:t>Students  </a:t>
            </a:r>
          </a:p>
          <a:p>
            <a:pPr marL="0" indent="0">
              <a:spcBef>
                <a:spcPts val="0"/>
              </a:spcBef>
              <a:spcAft>
                <a:spcPts val="0"/>
              </a:spcAft>
              <a:buNone/>
            </a:pPr>
            <a:r>
              <a:rPr lang="en-US" dirty="0" smtClean="0"/>
              <a:t>from </a:t>
            </a:r>
            <a:r>
              <a:rPr lang="en-US" dirty="0"/>
              <a:t>[</a:t>
            </a:r>
            <a:r>
              <a:rPr lang="en-US" dirty="0" err="1"/>
              <a:t>dbo</a:t>
            </a:r>
            <a:r>
              <a:rPr lang="en-US" dirty="0"/>
              <a:t>].[</a:t>
            </a:r>
            <a:r>
              <a:rPr lang="en-US" dirty="0" err="1"/>
              <a:t>dimDisciplineEventCode</a:t>
            </a:r>
            <a:r>
              <a:rPr lang="en-US" dirty="0"/>
              <a:t>] </a:t>
            </a:r>
            <a:r>
              <a:rPr lang="en-US" dirty="0" err="1" smtClean="0"/>
              <a:t>dec</a:t>
            </a:r>
            <a:endParaRPr lang="en-US" dirty="0"/>
          </a:p>
          <a:p>
            <a:pPr marL="0" indent="0">
              <a:spcBef>
                <a:spcPts val="0"/>
              </a:spcBef>
              <a:spcAft>
                <a:spcPts val="0"/>
              </a:spcAft>
              <a:buNone/>
            </a:pPr>
            <a:r>
              <a:rPr lang="en-US" dirty="0" smtClean="0"/>
              <a:t>full </a:t>
            </a:r>
            <a:r>
              <a:rPr lang="en-US" dirty="0"/>
              <a:t>outer join [</a:t>
            </a:r>
            <a:r>
              <a:rPr lang="en-US" dirty="0" err="1"/>
              <a:t>dbo</a:t>
            </a:r>
            <a:r>
              <a:rPr lang="en-US" dirty="0"/>
              <a:t>].[</a:t>
            </a:r>
            <a:r>
              <a:rPr lang="en-US" dirty="0" err="1"/>
              <a:t>factDiscipline</a:t>
            </a:r>
            <a:r>
              <a:rPr lang="en-US" dirty="0"/>
              <a:t>] as </a:t>
            </a:r>
            <a:r>
              <a:rPr lang="en-US" dirty="0" err="1"/>
              <a:t>fd</a:t>
            </a:r>
            <a:r>
              <a:rPr lang="en-US" dirty="0"/>
              <a:t>  on </a:t>
            </a:r>
            <a:r>
              <a:rPr lang="en-US" dirty="0" err="1" smtClean="0"/>
              <a:t>fd.DisciplineEventCodeID</a:t>
            </a:r>
            <a:r>
              <a:rPr lang="en-US" dirty="0" smtClean="0"/>
              <a:t>=</a:t>
            </a:r>
            <a:r>
              <a:rPr lang="en-US" dirty="0" err="1" smtClean="0"/>
              <a:t>dec.DisciplineEventCodeID</a:t>
            </a:r>
            <a:endParaRPr lang="en-US" dirty="0"/>
          </a:p>
          <a:p>
            <a:pPr marL="0" indent="0">
              <a:spcBef>
                <a:spcPts val="0"/>
              </a:spcBef>
              <a:spcAft>
                <a:spcPts val="0"/>
              </a:spcAft>
              <a:buNone/>
            </a:pPr>
            <a:r>
              <a:rPr lang="en-US" dirty="0" smtClean="0"/>
              <a:t>group </a:t>
            </a:r>
            <a:r>
              <a:rPr lang="en-US" dirty="0"/>
              <a:t>by </a:t>
            </a:r>
            <a:r>
              <a:rPr lang="en-US" dirty="0" err="1"/>
              <a:t>dec.DisciplineEventCodeID,dec.DisciplineEventDesc</a:t>
            </a:r>
            <a:endParaRPr lang="en-US" dirty="0" smtClean="0"/>
          </a:p>
          <a:p>
            <a:pPr marL="0" indent="0">
              <a:spcBef>
                <a:spcPts val="0"/>
              </a:spcBef>
              <a:spcAft>
                <a:spcPts val="0"/>
              </a:spcAft>
              <a:buNone/>
            </a:pPr>
            <a:endParaRPr lang="en-US" dirty="0"/>
          </a:p>
          <a:p>
            <a:pPr marL="0" indent="0">
              <a:buNone/>
            </a:pPr>
            <a:r>
              <a:rPr lang="en-US" dirty="0" smtClean="0">
                <a:sym typeface="Wingdings" panose="05000000000000000000" pitchFamily="2" charset="2"/>
              </a:rPr>
              <a:t></a:t>
            </a:r>
            <a:r>
              <a:rPr lang="en-US" b="1" dirty="0">
                <a:solidFill>
                  <a:srgbClr val="0070C0"/>
                </a:solidFill>
              </a:rPr>
              <a:t>Teacher would keep a check on absences in the class </a:t>
            </a:r>
            <a:r>
              <a:rPr lang="en-US" b="1" dirty="0" smtClean="0">
                <a:solidFill>
                  <a:srgbClr val="0070C0"/>
                </a:solidFill>
              </a:rPr>
              <a:t>like for </a:t>
            </a:r>
            <a:r>
              <a:rPr lang="en-US" b="1" dirty="0">
                <a:solidFill>
                  <a:srgbClr val="0070C0"/>
                </a:solidFill>
              </a:rPr>
              <a:t>some unaccountable </a:t>
            </a:r>
            <a:r>
              <a:rPr lang="en-US" b="1" dirty="0" smtClean="0">
                <a:solidFill>
                  <a:srgbClr val="0070C0"/>
                </a:solidFill>
              </a:rPr>
              <a:t>reasons :  </a:t>
            </a:r>
          </a:p>
          <a:p>
            <a:pPr marL="0" indent="0">
              <a:spcBef>
                <a:spcPts val="0"/>
              </a:spcBef>
              <a:spcAft>
                <a:spcPts val="0"/>
              </a:spcAft>
              <a:buNone/>
            </a:pPr>
            <a:r>
              <a:rPr lang="en-US" dirty="0"/>
              <a:t>select count(</a:t>
            </a:r>
            <a:r>
              <a:rPr lang="en-US" dirty="0" err="1"/>
              <a:t>ds.studentID</a:t>
            </a:r>
            <a:r>
              <a:rPr lang="en-US" dirty="0"/>
              <a:t>) as </a:t>
            </a:r>
            <a:r>
              <a:rPr lang="en-US" dirty="0" err="1"/>
              <a:t>NumberOfStudentsUnaccountableAbsence</a:t>
            </a:r>
            <a:r>
              <a:rPr lang="en-US" dirty="0"/>
              <a:t> </a:t>
            </a:r>
          </a:p>
          <a:p>
            <a:pPr marL="0" indent="0">
              <a:spcBef>
                <a:spcPts val="0"/>
              </a:spcBef>
              <a:spcAft>
                <a:spcPts val="0"/>
              </a:spcAft>
              <a:buNone/>
            </a:pPr>
            <a:r>
              <a:rPr lang="en-US" dirty="0"/>
              <a:t>from [</a:t>
            </a:r>
            <a:r>
              <a:rPr lang="en-US" dirty="0" err="1"/>
              <a:t>dbo</a:t>
            </a:r>
            <a:r>
              <a:rPr lang="en-US" dirty="0"/>
              <a:t>].[</a:t>
            </a:r>
            <a:r>
              <a:rPr lang="en-US" dirty="0" err="1"/>
              <a:t>factAbsence</a:t>
            </a:r>
            <a:r>
              <a:rPr lang="en-US" dirty="0"/>
              <a:t>] fa</a:t>
            </a:r>
          </a:p>
          <a:p>
            <a:pPr marL="0" indent="0">
              <a:spcBef>
                <a:spcPts val="0"/>
              </a:spcBef>
              <a:spcAft>
                <a:spcPts val="0"/>
              </a:spcAft>
              <a:buNone/>
            </a:pPr>
            <a:r>
              <a:rPr lang="en-US" dirty="0"/>
              <a:t>join [</a:t>
            </a:r>
            <a:r>
              <a:rPr lang="en-US" dirty="0" err="1"/>
              <a:t>dbo</a:t>
            </a:r>
            <a:r>
              <a:rPr lang="en-US" dirty="0"/>
              <a:t>].[</a:t>
            </a:r>
            <a:r>
              <a:rPr lang="en-US" dirty="0" err="1"/>
              <a:t>dimStudent</a:t>
            </a:r>
            <a:r>
              <a:rPr lang="en-US" dirty="0"/>
              <a:t>] </a:t>
            </a:r>
            <a:r>
              <a:rPr lang="en-US" dirty="0" smtClean="0"/>
              <a:t>ds on </a:t>
            </a:r>
            <a:r>
              <a:rPr lang="en-US" dirty="0" err="1"/>
              <a:t>fa.StudentID</a:t>
            </a:r>
            <a:r>
              <a:rPr lang="en-US" dirty="0"/>
              <a:t>=</a:t>
            </a:r>
            <a:r>
              <a:rPr lang="en-US" dirty="0" err="1"/>
              <a:t>ds.StudentID</a:t>
            </a:r>
            <a:endParaRPr lang="en-US" dirty="0"/>
          </a:p>
          <a:p>
            <a:pPr marL="0" indent="0">
              <a:spcBef>
                <a:spcPts val="0"/>
              </a:spcBef>
              <a:spcAft>
                <a:spcPts val="0"/>
              </a:spcAft>
              <a:buNone/>
            </a:pPr>
            <a:r>
              <a:rPr lang="en-US" dirty="0"/>
              <a:t>where </a:t>
            </a:r>
            <a:r>
              <a:rPr lang="en-US" dirty="0" err="1" smtClean="0"/>
              <a:t>AbsenceCodeID</a:t>
            </a:r>
            <a:r>
              <a:rPr lang="en-US" dirty="0" smtClean="0"/>
              <a:t>=22</a:t>
            </a:r>
          </a:p>
          <a:p>
            <a:pPr marL="0" indent="0">
              <a:spcBef>
                <a:spcPts val="0"/>
              </a:spcBef>
              <a:spcAft>
                <a:spcPts val="0"/>
              </a:spcAft>
              <a:buNone/>
            </a:pPr>
            <a:endParaRPr lang="en-US" dirty="0"/>
          </a:p>
          <a:p>
            <a:pPr marL="0" lvl="0" indent="0">
              <a:spcBef>
                <a:spcPts val="0"/>
              </a:spcBef>
              <a:spcAft>
                <a:spcPts val="0"/>
              </a:spcAft>
              <a:buNone/>
            </a:pPr>
            <a:r>
              <a:rPr lang="en-US" b="1" dirty="0" smtClean="0">
                <a:solidFill>
                  <a:srgbClr val="0070C0"/>
                </a:solidFill>
                <a:sym typeface="Wingdings" panose="05000000000000000000" pitchFamily="2" charset="2"/>
              </a:rPr>
              <a:t> </a:t>
            </a:r>
            <a:r>
              <a:rPr lang="en-US" b="1" dirty="0">
                <a:solidFill>
                  <a:srgbClr val="0070C0"/>
                </a:solidFill>
              </a:rPr>
              <a:t>Total number of students in each course</a:t>
            </a:r>
          </a:p>
          <a:p>
            <a:pPr marL="0" indent="0">
              <a:spcBef>
                <a:spcPts val="0"/>
              </a:spcBef>
              <a:spcAft>
                <a:spcPts val="0"/>
              </a:spcAft>
              <a:buNone/>
            </a:pPr>
            <a:r>
              <a:rPr lang="en-US" dirty="0"/>
              <a:t>select count(</a:t>
            </a:r>
            <a:r>
              <a:rPr lang="en-US" dirty="0" err="1"/>
              <a:t>fsc.studentid</a:t>
            </a:r>
            <a:r>
              <a:rPr lang="en-US" dirty="0"/>
              <a:t>) </a:t>
            </a:r>
            <a:r>
              <a:rPr lang="en-US" dirty="0" err="1"/>
              <a:t>Students,c.CourseID</a:t>
            </a:r>
            <a:r>
              <a:rPr lang="en-US" dirty="0"/>
              <a:t>, </a:t>
            </a:r>
            <a:r>
              <a:rPr lang="en-US" dirty="0" err="1"/>
              <a:t>c.CourseTitle</a:t>
            </a:r>
            <a:r>
              <a:rPr lang="en-US" dirty="0"/>
              <a:t>  </a:t>
            </a:r>
            <a:endParaRPr lang="en-US" dirty="0" smtClean="0"/>
          </a:p>
          <a:p>
            <a:pPr marL="0" indent="0">
              <a:spcBef>
                <a:spcPts val="0"/>
              </a:spcBef>
              <a:spcAft>
                <a:spcPts val="0"/>
              </a:spcAft>
              <a:buNone/>
            </a:pPr>
            <a:r>
              <a:rPr lang="en-US" dirty="0" smtClean="0"/>
              <a:t>from </a:t>
            </a:r>
            <a:r>
              <a:rPr lang="en-US" dirty="0"/>
              <a:t>[</a:t>
            </a:r>
            <a:r>
              <a:rPr lang="en-US" dirty="0" err="1"/>
              <a:t>dbo</a:t>
            </a:r>
            <a:r>
              <a:rPr lang="en-US" dirty="0"/>
              <a:t>].[</a:t>
            </a:r>
            <a:r>
              <a:rPr lang="en-US" dirty="0" err="1"/>
              <a:t>factStudentCourse</a:t>
            </a:r>
            <a:r>
              <a:rPr lang="en-US" dirty="0"/>
              <a:t>] as </a:t>
            </a:r>
            <a:r>
              <a:rPr lang="en-US" dirty="0" err="1"/>
              <a:t>fsc</a:t>
            </a:r>
            <a:endParaRPr lang="en-US" dirty="0"/>
          </a:p>
          <a:p>
            <a:pPr marL="0" indent="0">
              <a:spcBef>
                <a:spcPts val="0"/>
              </a:spcBef>
              <a:spcAft>
                <a:spcPts val="0"/>
              </a:spcAft>
              <a:buNone/>
            </a:pPr>
            <a:r>
              <a:rPr lang="en-US" dirty="0"/>
              <a:t>join [</a:t>
            </a:r>
            <a:r>
              <a:rPr lang="en-US" dirty="0" err="1"/>
              <a:t>dbo</a:t>
            </a:r>
            <a:r>
              <a:rPr lang="en-US" dirty="0"/>
              <a:t>].[</a:t>
            </a:r>
            <a:r>
              <a:rPr lang="en-US" dirty="0" err="1"/>
              <a:t>dimCourse</a:t>
            </a:r>
            <a:r>
              <a:rPr lang="en-US" dirty="0"/>
              <a:t>] as c on </a:t>
            </a:r>
            <a:r>
              <a:rPr lang="en-US" dirty="0" err="1"/>
              <a:t>c.CourseID</a:t>
            </a:r>
            <a:r>
              <a:rPr lang="en-US" dirty="0"/>
              <a:t> = </a:t>
            </a:r>
            <a:r>
              <a:rPr lang="en-US" dirty="0" err="1"/>
              <a:t>fsc.CourseID</a:t>
            </a:r>
            <a:endParaRPr lang="en-US" dirty="0"/>
          </a:p>
          <a:p>
            <a:pPr marL="0" indent="0">
              <a:spcBef>
                <a:spcPts val="0"/>
              </a:spcBef>
              <a:spcAft>
                <a:spcPts val="0"/>
              </a:spcAft>
              <a:buNone/>
            </a:pPr>
            <a:r>
              <a:rPr lang="en-US" dirty="0"/>
              <a:t>group by </a:t>
            </a:r>
            <a:r>
              <a:rPr lang="en-US" dirty="0" err="1"/>
              <a:t>c.CourseID</a:t>
            </a:r>
            <a:r>
              <a:rPr lang="en-US" dirty="0"/>
              <a:t>, </a:t>
            </a:r>
            <a:r>
              <a:rPr lang="en-US" dirty="0" err="1"/>
              <a:t>c.CourseTitle,fsc.FacilityID</a:t>
            </a:r>
            <a:endParaRPr lang="en-US" dirty="0"/>
          </a:p>
          <a:p>
            <a:pPr marL="0" indent="0">
              <a:spcBef>
                <a:spcPts val="0"/>
              </a:spcBef>
              <a:spcAft>
                <a:spcPts val="0"/>
              </a:spcAft>
              <a:buNone/>
            </a:pPr>
            <a:r>
              <a:rPr lang="en-US" dirty="0" smtClean="0"/>
              <a:t> </a:t>
            </a:r>
          </a:p>
          <a:p>
            <a:pPr marL="0" indent="0">
              <a:spcBef>
                <a:spcPts val="0"/>
              </a:spcBef>
              <a:spcAft>
                <a:spcPts val="0"/>
              </a:spcAft>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15262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233</TotalTime>
  <Words>593</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Franklin Gothic Book</vt:lpstr>
      <vt:lpstr>Times New Roman</vt:lpstr>
      <vt:lpstr>Wingdings</vt:lpstr>
      <vt:lpstr>Crop</vt:lpstr>
      <vt:lpstr>Database MANAGEMENT AND SYSTEMS  Final project</vt:lpstr>
      <vt:lpstr>Dimensional Data Models </vt:lpstr>
      <vt:lpstr>DataBase MANAGEMENT AND SYSTEMS  Final project</vt:lpstr>
      <vt:lpstr>PowerPoint Presentation</vt:lpstr>
      <vt:lpstr>PowerPoint Presentation</vt:lpstr>
      <vt:lpstr>DataBase MANAGEMENT AND SYSTEMS  Final project</vt:lpstr>
      <vt:lpstr>Analysis/queries for each data subset from the following perspectives:</vt:lpstr>
      <vt:lpstr>School Administrator</vt:lpstr>
      <vt:lpstr>Teacher</vt:lpstr>
      <vt:lpstr>Parents</vt:lpstr>
      <vt:lpstr>OLAP (SSAS) cube </vt:lpstr>
      <vt:lpstr>Power BI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AND SYSTEMS  Final project</dc:title>
  <dc:creator>karan kapoor</dc:creator>
  <cp:lastModifiedBy>karan kapoor</cp:lastModifiedBy>
  <cp:revision>19</cp:revision>
  <dcterms:created xsi:type="dcterms:W3CDTF">2016-04-27T15:54:42Z</dcterms:created>
  <dcterms:modified xsi:type="dcterms:W3CDTF">2016-04-27T22:25:15Z</dcterms:modified>
</cp:coreProperties>
</file>