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5" r:id="rId5"/>
    <p:sldId id="258" r:id="rId6"/>
    <p:sldId id="261" r:id="rId7"/>
    <p:sldId id="262" r:id="rId8"/>
    <p:sldId id="263" r:id="rId9"/>
    <p:sldId id="264" r:id="rId10"/>
    <p:sldId id="265" r:id="rId11"/>
    <p:sldId id="279" r:id="rId12"/>
    <p:sldId id="278" r:id="rId13"/>
    <p:sldId id="260" r:id="rId14"/>
    <p:sldId id="277" r:id="rId15"/>
    <p:sldId id="266" r:id="rId16"/>
    <p:sldId id="273" r:id="rId17"/>
    <p:sldId id="274" r:id="rId18"/>
    <p:sldId id="267" r:id="rId19"/>
    <p:sldId id="268" r:id="rId20"/>
    <p:sldId id="269" r:id="rId21"/>
    <p:sldId id="270" r:id="rId22"/>
    <p:sldId id="259" r:id="rId23"/>
    <p:sldId id="276" r:id="rId24"/>
    <p:sldId id="271" r:id="rId25"/>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aidehi%20Deshpande\Documents\vaidehi\NEU\Subjects\Spring'17\ADS\Final%20Project\GDP_ModelSummar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Contribution towards project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Sheet2!$B$1</c:f>
              <c:strCache>
                <c:ptCount val="1"/>
                <c:pt idx="0">
                  <c:v>Column2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19-41A7-9B2E-5445FDAB8A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E19-41A7-9B2E-5445FDAB8A4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E19-41A7-9B2E-5445FDAB8A4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Sheet2!$A$2:$A$4</c:f>
              <c:strCache>
                <c:ptCount val="3"/>
                <c:pt idx="0">
                  <c:v>Puneeth</c:v>
                </c:pt>
                <c:pt idx="1">
                  <c:v>Yamini</c:v>
                </c:pt>
                <c:pt idx="2">
                  <c:v>Vaidehi</c:v>
                </c:pt>
              </c:strCache>
            </c:strRef>
          </c:cat>
          <c:val>
            <c:numRef>
              <c:f>Sheet2!$B$2:$B$4</c:f>
              <c:numCache>
                <c:formatCode>General</c:formatCode>
                <c:ptCount val="3"/>
                <c:pt idx="0">
                  <c:v>33.33</c:v>
                </c:pt>
                <c:pt idx="1">
                  <c:v>33.33</c:v>
                </c:pt>
                <c:pt idx="2">
                  <c:v>33.33</c:v>
                </c:pt>
              </c:numCache>
            </c:numRef>
          </c:val>
          <c:extLst>
            <c:ext xmlns:c16="http://schemas.microsoft.com/office/drawing/2014/chart" uri="{C3380CC4-5D6E-409C-BE32-E72D297353CC}">
              <c16:uniqueId val="{00000006-1E19-41A7-9B2E-5445FDAB8A4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nkedin.com/in/yamini-sehrawat-1a26a197" TargetMode="External"/><Relationship Id="rId2" Type="http://schemas.openxmlformats.org/officeDocument/2006/relationships/hyperlink" Target="https://www.linkedin.com/in/puneethkumarreddy/" TargetMode="External"/><Relationship Id="rId1" Type="http://schemas.openxmlformats.org/officeDocument/2006/relationships/slideLayout" Target="../slideLayouts/slideLayout1.xml"/><Relationship Id="rId4" Type="http://schemas.openxmlformats.org/officeDocument/2006/relationships/hyperlink" Target="http://linkedin.com/in/vaidehi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richmondfed.org/research/regional_economy/reports/regional_profiles#tab-2"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645" y="1354059"/>
            <a:ext cx="9715500" cy="1646302"/>
          </a:xfrm>
        </p:spPr>
        <p:txBody>
          <a:bodyPr/>
          <a:lstStyle/>
          <a:p>
            <a:r>
              <a:rPr lang="en-US" dirty="0"/>
              <a:t>FED ECONOMIC DATA ANALYSIS</a:t>
            </a:r>
          </a:p>
        </p:txBody>
      </p:sp>
      <p:sp>
        <p:nvSpPr>
          <p:cNvPr id="3" name="Subtitle 2"/>
          <p:cNvSpPr>
            <a:spLocks noGrp="1"/>
          </p:cNvSpPr>
          <p:nvPr>
            <p:ph type="subTitle" idx="1"/>
          </p:nvPr>
        </p:nvSpPr>
        <p:spPr>
          <a:xfrm>
            <a:off x="176645" y="4603173"/>
            <a:ext cx="9850582" cy="1968114"/>
          </a:xfrm>
        </p:spPr>
        <p:txBody>
          <a:bodyPr>
            <a:normAutofit lnSpcReduction="10000"/>
          </a:bodyPr>
          <a:lstStyle/>
          <a:p>
            <a:pPr algn="l"/>
            <a:r>
              <a:rPr lang="en-US" dirty="0"/>
              <a:t>Under the supervision of professor </a:t>
            </a:r>
            <a:r>
              <a:rPr lang="en-US" dirty="0" err="1"/>
              <a:t>Srikanth</a:t>
            </a:r>
            <a:r>
              <a:rPr lang="en-US" dirty="0"/>
              <a:t> Krishnamurthy</a:t>
            </a:r>
          </a:p>
          <a:p>
            <a:pPr algn="l"/>
            <a:r>
              <a:rPr lang="en-US" dirty="0"/>
              <a:t>Team 6: </a:t>
            </a:r>
          </a:p>
          <a:p>
            <a:pPr algn="l"/>
            <a:r>
              <a:rPr lang="en-US" dirty="0" err="1"/>
              <a:t>Puneeth</a:t>
            </a:r>
            <a:r>
              <a:rPr lang="en-US" dirty="0"/>
              <a:t> Kumar (</a:t>
            </a:r>
            <a:r>
              <a:rPr lang="en-US" u="sng" dirty="0">
                <a:solidFill>
                  <a:schemeClr val="tx1"/>
                </a:solidFill>
                <a:hlinkClick r:id="rId2"/>
              </a:rPr>
              <a:t>https://www.linkedin.com/in/puneethkumarreddy/</a:t>
            </a:r>
            <a:r>
              <a:rPr lang="en-US" u="sng" dirty="0">
                <a:solidFill>
                  <a:schemeClr val="tx1"/>
                </a:solidFill>
              </a:rPr>
              <a:t>)</a:t>
            </a:r>
            <a:endParaRPr lang="en-US" dirty="0">
              <a:solidFill>
                <a:schemeClr val="tx1"/>
              </a:solidFill>
            </a:endParaRPr>
          </a:p>
          <a:p>
            <a:pPr algn="l"/>
            <a:r>
              <a:rPr lang="en-US" dirty="0" err="1"/>
              <a:t>Yamini</a:t>
            </a:r>
            <a:r>
              <a:rPr lang="en-US" dirty="0"/>
              <a:t> </a:t>
            </a:r>
            <a:r>
              <a:rPr lang="en-US" dirty="0" err="1"/>
              <a:t>Sehrawat</a:t>
            </a:r>
            <a:r>
              <a:rPr lang="en-US" dirty="0"/>
              <a:t> (</a:t>
            </a:r>
            <a:r>
              <a:rPr lang="en-US" dirty="0">
                <a:hlinkClick r:id="rId3"/>
              </a:rPr>
              <a:t>linkedin.com/in/yamini-sehrawat-1a26a197</a:t>
            </a:r>
            <a:r>
              <a:rPr lang="en-US" dirty="0"/>
              <a:t>)</a:t>
            </a:r>
          </a:p>
          <a:p>
            <a:pPr algn="l"/>
            <a:r>
              <a:rPr lang="en-US" dirty="0"/>
              <a:t>Vaidehi Deshpande (</a:t>
            </a:r>
            <a:r>
              <a:rPr lang="en-US" u="sng" dirty="0">
                <a:hlinkClick r:id="rId4"/>
              </a:rPr>
              <a:t>linkedin.com/in/</a:t>
            </a:r>
            <a:r>
              <a:rPr lang="en-US" u="sng" dirty="0" err="1">
                <a:hlinkClick r:id="rId4"/>
              </a:rPr>
              <a:t>vaidehid</a:t>
            </a:r>
            <a:r>
              <a:rPr lang="en-US" b="1" dirty="0"/>
              <a:t>)</a:t>
            </a:r>
            <a:endParaRPr lang="en-US" dirty="0"/>
          </a:p>
        </p:txBody>
      </p:sp>
    </p:spTree>
    <p:extLst>
      <p:ext uri="{BB962C8B-B14F-4D97-AF65-F5344CB8AC3E}">
        <p14:creationId xmlns:p14="http://schemas.microsoft.com/office/powerpoint/2010/main" val="388076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3781" y="0"/>
            <a:ext cx="7408718" cy="538609"/>
          </a:xfrm>
          <a:prstGeom prst="rect">
            <a:avLst/>
          </a:prstGeom>
          <a:noFill/>
        </p:spPr>
        <p:txBody>
          <a:bodyPr wrap="square" rtlCol="0">
            <a:spAutoFit/>
          </a:bodyPr>
          <a:lstStyle/>
          <a:p>
            <a:pPr algn="ctr"/>
            <a:r>
              <a:rPr lang="en-US" sz="2900" dirty="0">
                <a:solidFill>
                  <a:schemeClr val="accent1"/>
                </a:solidFill>
                <a:latin typeface="+mj-lt"/>
                <a:ea typeface="+mj-ea"/>
                <a:cs typeface="+mj-cs"/>
              </a:rPr>
              <a:t>AIC, ACF and PACF</a:t>
            </a:r>
          </a:p>
        </p:txBody>
      </p:sp>
      <p:sp>
        <p:nvSpPr>
          <p:cNvPr id="4" name="TextBox 3"/>
          <p:cNvSpPr txBox="1"/>
          <p:nvPr/>
        </p:nvSpPr>
        <p:spPr>
          <a:xfrm>
            <a:off x="218209" y="644236"/>
            <a:ext cx="9684327"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a:t>AIC: </a:t>
            </a:r>
          </a:p>
          <a:p>
            <a:pPr marL="742950" lvl="1" indent="-285750">
              <a:buFont typeface="Courier New" panose="02070309020205020404" pitchFamily="49" charset="0"/>
              <a:buChar char="o"/>
            </a:pPr>
            <a:r>
              <a:rPr lang="en-US" sz="1400" u="sng" dirty="0"/>
              <a:t>Definition</a:t>
            </a:r>
            <a:r>
              <a:rPr lang="en-US" sz="1400" dirty="0"/>
              <a:t>: The </a:t>
            </a:r>
            <a:r>
              <a:rPr lang="en-US" sz="1400" dirty="0" err="1"/>
              <a:t>Akaike</a:t>
            </a:r>
            <a:r>
              <a:rPr lang="en-US" sz="1400" dirty="0"/>
              <a:t> information criterion (AIC) is a measure of the relative quality of statistical models for a given set of data. Given a collection of models for the data, AIC estimates the quality of each model, relative to each of the other models. </a:t>
            </a:r>
          </a:p>
          <a:p>
            <a:pPr marL="742950" lvl="1" indent="-285750">
              <a:buFont typeface="Courier New" panose="02070309020205020404" pitchFamily="49" charset="0"/>
              <a:buChar char="o"/>
            </a:pPr>
            <a:r>
              <a:rPr lang="en-US" sz="1400" dirty="0"/>
              <a:t>Hence, AIC provides a means for best model selection. The lower the AIC better is the model</a:t>
            </a:r>
          </a:p>
          <a:p>
            <a:pPr marL="742950" lvl="1" indent="-285750">
              <a:buFont typeface="Courier New" panose="02070309020205020404" pitchFamily="49" charset="0"/>
              <a:buChar char="o"/>
            </a:pPr>
            <a:r>
              <a:rPr lang="en-US" sz="1400" dirty="0"/>
              <a:t>Here we have created a matrix containing model values and AIC measure and then have chosen the best model based which has lowest AIC value.</a:t>
            </a:r>
          </a:p>
          <a:p>
            <a:r>
              <a:rPr lang="en-US" sz="1400" dirty="0"/>
              <a:t>	</a:t>
            </a:r>
          </a:p>
          <a:p>
            <a:pPr marL="285750" indent="-285750">
              <a:buFont typeface="Arial" panose="020B0604020202020204" pitchFamily="34" charset="0"/>
              <a:buChar char="•"/>
            </a:pPr>
            <a:r>
              <a:rPr lang="en-US" sz="1400" dirty="0"/>
              <a:t>Autocorrelation Function (ACF): </a:t>
            </a:r>
          </a:p>
          <a:p>
            <a:r>
              <a:rPr lang="en-US" sz="1400" dirty="0"/>
              <a:t>	Definition: It is a measure of the correlation between the TS with a lagged version of itself. For instance at lag 	5, ACF would compare series at time instant ‘t1’…’t2’ with series at instant ‘t1-5’…’t2-5’ (t1-5 and t2 being end 	points).</a:t>
            </a:r>
          </a:p>
          <a:p>
            <a:endParaRPr lang="en-US" sz="1400" dirty="0"/>
          </a:p>
          <a:p>
            <a:pPr marL="285750" indent="-285750">
              <a:buFont typeface="Arial" panose="020B0604020202020204" pitchFamily="34" charset="0"/>
              <a:buChar char="•"/>
            </a:pPr>
            <a:r>
              <a:rPr lang="en-US" sz="1400" dirty="0"/>
              <a:t>Partial Autocorrelation Function (PACF):</a:t>
            </a:r>
          </a:p>
          <a:p>
            <a:pPr lvl="1"/>
            <a:r>
              <a:rPr lang="en-US" sz="1400" dirty="0"/>
              <a:t>Definition: This measures the correlation between the TS with a lagged version of itself but after eliminating the variations already explained by the intervening comparisons. </a:t>
            </a:r>
            <a:r>
              <a:rPr lang="en-US" sz="1400" dirty="0" err="1"/>
              <a:t>Eg</a:t>
            </a:r>
            <a:r>
              <a:rPr lang="en-US" sz="1400" dirty="0"/>
              <a:t> at lag 5, it will check the correlation but remove the effects already explained by lags 1 to 4.</a:t>
            </a:r>
            <a:endParaRPr lang="en-US" dirty="0"/>
          </a:p>
          <a:p>
            <a:pPr lvl="1"/>
            <a:endParaRPr lang="en-US" sz="1400" dirty="0"/>
          </a:p>
          <a:p>
            <a:pPr lvl="1"/>
            <a:r>
              <a:rPr lang="en-US" sz="1400" dirty="0"/>
              <a:t>Below are screenshots of AIC matrix, ACF and PAF plots as an example: </a:t>
            </a:r>
          </a:p>
        </p:txBody>
      </p:sp>
      <p:pic>
        <p:nvPicPr>
          <p:cNvPr id="5" name="Picture 4"/>
          <p:cNvPicPr>
            <a:picLocks noChangeAspect="1"/>
          </p:cNvPicPr>
          <p:nvPr/>
        </p:nvPicPr>
        <p:blipFill>
          <a:blip r:embed="rId2"/>
          <a:stretch>
            <a:fillRect/>
          </a:stretch>
        </p:blipFill>
        <p:spPr>
          <a:xfrm>
            <a:off x="1120920" y="5023698"/>
            <a:ext cx="2038350" cy="1457325"/>
          </a:xfrm>
          <a:prstGeom prst="rect">
            <a:avLst/>
          </a:prstGeom>
        </p:spPr>
      </p:pic>
      <p:pic>
        <p:nvPicPr>
          <p:cNvPr id="6" name="Picture 5"/>
          <p:cNvPicPr>
            <a:picLocks noChangeAspect="1"/>
          </p:cNvPicPr>
          <p:nvPr/>
        </p:nvPicPr>
        <p:blipFill>
          <a:blip r:embed="rId3"/>
          <a:stretch>
            <a:fillRect/>
          </a:stretch>
        </p:blipFill>
        <p:spPr>
          <a:xfrm>
            <a:off x="3586596" y="4829997"/>
            <a:ext cx="1771650" cy="1866468"/>
          </a:xfrm>
          <a:prstGeom prst="rect">
            <a:avLst/>
          </a:prstGeom>
        </p:spPr>
      </p:pic>
      <p:pic>
        <p:nvPicPr>
          <p:cNvPr id="7" name="Picture 6"/>
          <p:cNvPicPr>
            <a:picLocks noChangeAspect="1"/>
          </p:cNvPicPr>
          <p:nvPr/>
        </p:nvPicPr>
        <p:blipFill>
          <a:blip r:embed="rId4"/>
          <a:stretch>
            <a:fillRect/>
          </a:stretch>
        </p:blipFill>
        <p:spPr>
          <a:xfrm>
            <a:off x="6100330" y="4819127"/>
            <a:ext cx="1924050" cy="1866469"/>
          </a:xfrm>
          <a:prstGeom prst="rect">
            <a:avLst/>
          </a:prstGeom>
        </p:spPr>
      </p:pic>
    </p:spTree>
    <p:extLst>
      <p:ext uri="{BB962C8B-B14F-4D97-AF65-F5344CB8AC3E}">
        <p14:creationId xmlns:p14="http://schemas.microsoft.com/office/powerpoint/2010/main" val="279586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3781" y="0"/>
            <a:ext cx="7408718" cy="538609"/>
          </a:xfrm>
          <a:prstGeom prst="rect">
            <a:avLst/>
          </a:prstGeom>
          <a:noFill/>
        </p:spPr>
        <p:txBody>
          <a:bodyPr wrap="square" rtlCol="0">
            <a:spAutoFit/>
          </a:bodyPr>
          <a:lstStyle/>
          <a:p>
            <a:pPr algn="ctr"/>
            <a:r>
              <a:rPr lang="en-US" sz="2900" dirty="0">
                <a:solidFill>
                  <a:schemeClr val="accent1"/>
                </a:solidFill>
                <a:latin typeface="+mj-lt"/>
                <a:ea typeface="+mj-ea"/>
                <a:cs typeface="+mj-cs"/>
              </a:rPr>
              <a:t>Summary Metrics</a:t>
            </a:r>
          </a:p>
        </p:txBody>
      </p:sp>
      <p:pic>
        <p:nvPicPr>
          <p:cNvPr id="3" name="Picture 2"/>
          <p:cNvPicPr>
            <a:picLocks noChangeAspect="1"/>
          </p:cNvPicPr>
          <p:nvPr/>
        </p:nvPicPr>
        <p:blipFill>
          <a:blip r:embed="rId2"/>
          <a:stretch>
            <a:fillRect/>
          </a:stretch>
        </p:blipFill>
        <p:spPr>
          <a:xfrm>
            <a:off x="204788" y="1041009"/>
            <a:ext cx="11091570" cy="5036234"/>
          </a:xfrm>
          <a:prstGeom prst="rect">
            <a:avLst/>
          </a:prstGeom>
        </p:spPr>
      </p:pic>
    </p:spTree>
    <p:extLst>
      <p:ext uri="{BB962C8B-B14F-4D97-AF65-F5344CB8AC3E}">
        <p14:creationId xmlns:p14="http://schemas.microsoft.com/office/powerpoint/2010/main" val="366693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1490" y="249382"/>
            <a:ext cx="7408718" cy="538609"/>
          </a:xfrm>
          <a:prstGeom prst="rect">
            <a:avLst/>
          </a:prstGeom>
          <a:noFill/>
        </p:spPr>
        <p:txBody>
          <a:bodyPr wrap="square" rtlCol="0">
            <a:spAutoFit/>
          </a:bodyPr>
          <a:lstStyle/>
          <a:p>
            <a:pPr algn="ctr"/>
            <a:r>
              <a:rPr lang="en-US" sz="2900" dirty="0">
                <a:solidFill>
                  <a:schemeClr val="accent1"/>
                </a:solidFill>
                <a:latin typeface="+mj-lt"/>
                <a:ea typeface="+mj-ea"/>
                <a:cs typeface="+mj-cs"/>
              </a:rPr>
              <a:t>Azure Model</a:t>
            </a:r>
          </a:p>
        </p:txBody>
      </p:sp>
      <p:sp>
        <p:nvSpPr>
          <p:cNvPr id="3" name="TextBox 2"/>
          <p:cNvSpPr txBox="1"/>
          <p:nvPr/>
        </p:nvSpPr>
        <p:spPr>
          <a:xfrm>
            <a:off x="235527" y="1108364"/>
            <a:ext cx="954578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After choosing the best model we have deployed it in further in azure machine learning studio</a:t>
            </a:r>
          </a:p>
          <a:p>
            <a:r>
              <a:rPr lang="en-US" sz="1400" dirty="0"/>
              <a:t> </a:t>
            </a:r>
          </a:p>
          <a:p>
            <a:pPr marL="285750" indent="-285750">
              <a:buFont typeface="Arial" panose="020B0604020202020204" pitchFamily="34" charset="0"/>
              <a:buChar char="•"/>
            </a:pPr>
            <a:r>
              <a:rPr lang="en-US" sz="1400" dirty="0"/>
              <a:t>We have created one model for each indicator and then created REST API for that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Below is the sample model created in azure:</a:t>
            </a:r>
          </a:p>
        </p:txBody>
      </p:sp>
      <p:pic>
        <p:nvPicPr>
          <p:cNvPr id="4" name="Picture 3"/>
          <p:cNvPicPr>
            <a:picLocks noChangeAspect="1"/>
          </p:cNvPicPr>
          <p:nvPr/>
        </p:nvPicPr>
        <p:blipFill>
          <a:blip r:embed="rId2"/>
          <a:stretch>
            <a:fillRect/>
          </a:stretch>
        </p:blipFill>
        <p:spPr>
          <a:xfrm>
            <a:off x="702365" y="2470438"/>
            <a:ext cx="8481392" cy="4076136"/>
          </a:xfrm>
          <a:prstGeom prst="rect">
            <a:avLst/>
          </a:prstGeom>
        </p:spPr>
      </p:pic>
    </p:spTree>
    <p:extLst>
      <p:ext uri="{BB962C8B-B14F-4D97-AF65-F5344CB8AC3E}">
        <p14:creationId xmlns:p14="http://schemas.microsoft.com/office/powerpoint/2010/main" val="61531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5181" y="207818"/>
            <a:ext cx="8260773" cy="538609"/>
          </a:xfrm>
          <a:prstGeom prst="rect">
            <a:avLst/>
          </a:prstGeom>
          <a:noFill/>
        </p:spPr>
        <p:txBody>
          <a:bodyPr wrap="square" rtlCol="0">
            <a:spAutoFit/>
          </a:bodyPr>
          <a:lstStyle/>
          <a:p>
            <a:pPr algn="ctr"/>
            <a:r>
              <a:rPr lang="en-US" sz="2900" dirty="0">
                <a:solidFill>
                  <a:schemeClr val="accent1"/>
                </a:solidFill>
                <a:latin typeface="+mj-lt"/>
                <a:ea typeface="+mj-ea"/>
                <a:cs typeface="+mj-cs"/>
              </a:rPr>
              <a:t>Luigi Pipeline Tasks</a:t>
            </a:r>
          </a:p>
        </p:txBody>
      </p:sp>
      <p:sp>
        <p:nvSpPr>
          <p:cNvPr id="3" name="TextBox 2"/>
          <p:cNvSpPr txBox="1"/>
          <p:nvPr/>
        </p:nvSpPr>
        <p:spPr>
          <a:xfrm>
            <a:off x="550716" y="862446"/>
            <a:ext cx="8863445" cy="5693866"/>
          </a:xfrm>
          <a:prstGeom prst="rect">
            <a:avLst/>
          </a:prstGeom>
          <a:noFill/>
        </p:spPr>
        <p:txBody>
          <a:bodyPr wrap="square" rtlCol="0">
            <a:spAutoFit/>
          </a:bodyPr>
          <a:lstStyle/>
          <a:p>
            <a:r>
              <a:rPr lang="en-US" sz="1400" dirty="0"/>
              <a:t>We have created a Luigi pipeline which will perform following tasks automatically:</a:t>
            </a:r>
          </a:p>
          <a:p>
            <a:endParaRPr lang="en-US" sz="1400" dirty="0"/>
          </a:p>
          <a:p>
            <a:pPr marL="342900" indent="-342900">
              <a:buFont typeface="+mj-lt"/>
              <a:buAutoNum type="arabicPeriod"/>
            </a:pPr>
            <a:r>
              <a:rPr lang="en-US" sz="1400" dirty="0"/>
              <a:t>Data Download</a:t>
            </a:r>
          </a:p>
          <a:p>
            <a:r>
              <a:rPr lang="en-US" sz="1400" dirty="0"/>
              <a:t>	This task programmatically scrapes the data from the website and saves to the 	local path</a:t>
            </a:r>
          </a:p>
          <a:p>
            <a:endParaRPr lang="en-US" sz="1400" dirty="0"/>
          </a:p>
          <a:p>
            <a:pPr marL="342900" indent="-342900">
              <a:buAutoNum type="arabicPeriod" startAt="2"/>
            </a:pPr>
            <a:r>
              <a:rPr lang="en-US" sz="1400" dirty="0"/>
              <a:t>Transform data</a:t>
            </a:r>
          </a:p>
          <a:p>
            <a:r>
              <a:rPr lang="en-US" sz="1400" dirty="0"/>
              <a:t>	Data downloaded in above task is available in row format, in this step we 	transform and clean the 	data and bring it in desired column format</a:t>
            </a:r>
          </a:p>
          <a:p>
            <a:endParaRPr lang="en-US" sz="1400" dirty="0"/>
          </a:p>
          <a:p>
            <a:r>
              <a:rPr lang="en-US" sz="1400" dirty="0"/>
              <a:t>3. Handle Missing Data</a:t>
            </a:r>
          </a:p>
          <a:p>
            <a:r>
              <a:rPr lang="en-US" sz="1400" dirty="0"/>
              <a:t>	In this case, we almost had all data available except for one year data for 	Personal Income for 	West Virginia. In that case we have used the back fill 	method to impute the missing values.</a:t>
            </a:r>
          </a:p>
          <a:p>
            <a:endParaRPr lang="en-US" sz="1400" dirty="0"/>
          </a:p>
          <a:p>
            <a:r>
              <a:rPr lang="en-US" sz="1400" dirty="0"/>
              <a:t>4. Log Transformation</a:t>
            </a:r>
          </a:p>
          <a:p>
            <a:r>
              <a:rPr lang="en-US" sz="1400" dirty="0"/>
              <a:t>	In order to make Time Series stationary, we are taking log transformations of 	original data frame in 	this Luigi task.</a:t>
            </a:r>
          </a:p>
          <a:p>
            <a:endParaRPr lang="en-US" sz="1400" dirty="0"/>
          </a:p>
          <a:p>
            <a:r>
              <a:rPr lang="en-US" sz="1400" dirty="0"/>
              <a:t>5. Generate AR, MA and ARMA models</a:t>
            </a:r>
          </a:p>
          <a:p>
            <a:r>
              <a:rPr lang="en-US" sz="1400" dirty="0"/>
              <a:t>	After making time series stationary, the model creation task will be triggered which will build all types 	(AR, MA, ARMA) models for each time series and then choose the best model out of them depending on 	AIC. This will be done for each time series hence at the end we will have the best model for each 	economic indicator.</a:t>
            </a:r>
          </a:p>
          <a:p>
            <a:endParaRPr lang="en-US" sz="1400" dirty="0"/>
          </a:p>
          <a:p>
            <a:r>
              <a:rPr lang="en-US" sz="1400" dirty="0"/>
              <a:t>6. Predict and Forecast values</a:t>
            </a:r>
          </a:p>
          <a:p>
            <a:r>
              <a:rPr lang="en-US" sz="1400" dirty="0"/>
              <a:t>	Once the best model is chosen, using it generate forecast for a entered number of years ahead. Also 	predict the existing values and save both the outputs in csv files on S3</a:t>
            </a:r>
          </a:p>
        </p:txBody>
      </p:sp>
    </p:spTree>
    <p:extLst>
      <p:ext uri="{BB962C8B-B14F-4D97-AF65-F5344CB8AC3E}">
        <p14:creationId xmlns:p14="http://schemas.microsoft.com/office/powerpoint/2010/main" val="392119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29" name="Group 28"/>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2" name="Picture 21"/>
          <p:cNvPicPr/>
          <p:nvPr/>
        </p:nvPicPr>
        <p:blipFill>
          <a:blip r:embed="rId2"/>
          <a:stretch>
            <a:fillRect/>
          </a:stretch>
        </p:blipFill>
        <p:spPr>
          <a:xfrm>
            <a:off x="601757" y="3181350"/>
            <a:ext cx="5433209" cy="3486150"/>
          </a:xfrm>
          <a:prstGeom prst="rect">
            <a:avLst/>
          </a:prstGeom>
        </p:spPr>
      </p:pic>
      <p:pic>
        <p:nvPicPr>
          <p:cNvPr id="4" name="Picture 3"/>
          <p:cNvPicPr/>
          <p:nvPr/>
        </p:nvPicPr>
        <p:blipFill>
          <a:blip r:embed="rId3"/>
          <a:stretch>
            <a:fillRect/>
          </a:stretch>
        </p:blipFill>
        <p:spPr>
          <a:xfrm>
            <a:off x="677333" y="860123"/>
            <a:ext cx="5421162" cy="2100700"/>
          </a:xfrm>
          <a:prstGeom prst="rect">
            <a:avLst/>
          </a:prstGeom>
        </p:spPr>
      </p:pic>
      <p:sp>
        <p:nvSpPr>
          <p:cNvPr id="2" name="Title 1"/>
          <p:cNvSpPr txBox="1">
            <a:spLocks/>
          </p:cNvSpPr>
          <p:nvPr/>
        </p:nvSpPr>
        <p:spPr>
          <a:xfrm>
            <a:off x="4076672" y="-230338"/>
            <a:ext cx="293051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Clustering</a:t>
            </a:r>
          </a:p>
        </p:txBody>
      </p:sp>
      <p:sp>
        <p:nvSpPr>
          <p:cNvPr id="3" name="TextBox 2"/>
          <p:cNvSpPr txBox="1"/>
          <p:nvPr/>
        </p:nvSpPr>
        <p:spPr>
          <a:xfrm>
            <a:off x="6349420" y="1529561"/>
            <a:ext cx="3719664" cy="4677275"/>
          </a:xfrm>
          <a:prstGeom prst="rect">
            <a:avLst/>
          </a:prstGeom>
        </p:spPr>
        <p:txBody>
          <a:bodyPr vert="horz" lIns="91440" tIns="45720" rIns="91440" bIns="45720" rtlCol="0">
            <a:noAutofit/>
          </a:bodyPr>
          <a:lstStyle/>
          <a:p>
            <a:pPr marL="285750" indent="-285750">
              <a:lnSpc>
                <a:spcPct val="80000"/>
              </a:lnSpc>
              <a:spcBef>
                <a:spcPts val="1000"/>
              </a:spcBef>
              <a:buClr>
                <a:schemeClr val="accent1"/>
              </a:buClr>
              <a:buSzPct val="80000"/>
              <a:buFont typeface="Wingdings 3" charset="2"/>
              <a:buChar char=""/>
            </a:pPr>
            <a:r>
              <a:rPr lang="en-US" sz="1400" dirty="0">
                <a:solidFill>
                  <a:schemeClr val="tx1">
                    <a:lumMod val="75000"/>
                    <a:lumOff val="25000"/>
                  </a:schemeClr>
                </a:solidFill>
              </a:rPr>
              <a:t>Since we have time series data of varying lengths, we cannot apply the normal techniques of calculating Euclidean distance between data points and clustering based on k-means algorithm. </a:t>
            </a:r>
          </a:p>
          <a:p>
            <a:pPr>
              <a:lnSpc>
                <a:spcPct val="8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285750" indent="-285750">
              <a:lnSpc>
                <a:spcPct val="80000"/>
              </a:lnSpc>
              <a:spcBef>
                <a:spcPts val="1000"/>
              </a:spcBef>
              <a:buClr>
                <a:schemeClr val="accent1"/>
              </a:buClr>
              <a:buSzPct val="80000"/>
              <a:buFont typeface="Wingdings 3" charset="2"/>
              <a:buChar char=""/>
            </a:pPr>
            <a:r>
              <a:rPr lang="en-US" sz="1400" dirty="0">
                <a:solidFill>
                  <a:schemeClr val="tx1">
                    <a:lumMod val="75000"/>
                    <a:lumOff val="25000"/>
                  </a:schemeClr>
                </a:solidFill>
              </a:rPr>
              <a:t>There is a special technique called Dynamic Time Warping (DTW) available for calculating the similarity between different time series.</a:t>
            </a:r>
          </a:p>
          <a:p>
            <a:pPr marL="285750" indent="-285750">
              <a:lnSpc>
                <a:spcPct val="8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285750" indent="-285750">
              <a:lnSpc>
                <a:spcPct val="80000"/>
              </a:lnSpc>
              <a:spcBef>
                <a:spcPts val="1000"/>
              </a:spcBef>
              <a:buClr>
                <a:schemeClr val="accent1"/>
              </a:buClr>
              <a:buSzPct val="80000"/>
              <a:buFont typeface="Wingdings 3" charset="2"/>
              <a:buChar char=""/>
            </a:pPr>
            <a:r>
              <a:rPr lang="en-US" sz="1400" dirty="0">
                <a:solidFill>
                  <a:schemeClr val="tx1">
                    <a:lumMod val="75000"/>
                    <a:lumOff val="25000"/>
                  </a:schemeClr>
                </a:solidFill>
              </a:rPr>
              <a:t>We have implemented this function further to calculate distance measures between time series data we have here.</a:t>
            </a:r>
          </a:p>
          <a:p>
            <a:pPr marL="285750" indent="-285750">
              <a:lnSpc>
                <a:spcPct val="80000"/>
              </a:lnSpc>
              <a:spcBef>
                <a:spcPts val="1000"/>
              </a:spcBef>
              <a:buClr>
                <a:schemeClr val="accent1"/>
              </a:buClr>
              <a:buSzPct val="80000"/>
              <a:buFont typeface="Wingdings 3" charset="2"/>
              <a:buChar char=""/>
            </a:pPr>
            <a:endParaRPr lang="en-US" sz="1400" dirty="0">
              <a:solidFill>
                <a:schemeClr val="tx1">
                  <a:lumMod val="75000"/>
                  <a:lumOff val="25000"/>
                </a:schemeClr>
              </a:solidFill>
            </a:endParaRPr>
          </a:p>
          <a:p>
            <a:pPr marL="285750" indent="-285750">
              <a:lnSpc>
                <a:spcPct val="80000"/>
              </a:lnSpc>
              <a:spcBef>
                <a:spcPts val="1000"/>
              </a:spcBef>
              <a:buClr>
                <a:schemeClr val="accent1"/>
              </a:buClr>
              <a:buSzPct val="80000"/>
              <a:buFont typeface="Wingdings 3" charset="2"/>
              <a:buChar char=""/>
            </a:pPr>
            <a:r>
              <a:rPr lang="en-US" sz="1400" dirty="0">
                <a:solidFill>
                  <a:schemeClr val="tx1">
                    <a:lumMod val="75000"/>
                    <a:lumOff val="25000"/>
                  </a:schemeClr>
                </a:solidFill>
              </a:rPr>
              <a:t>Going ahead we have used the Hierarchical Clustering technique for grouping together similar time series data</a:t>
            </a:r>
          </a:p>
        </p:txBody>
      </p:sp>
    </p:spTree>
    <p:extLst>
      <p:ext uri="{BB962C8B-B14F-4D97-AF65-F5344CB8AC3E}">
        <p14:creationId xmlns:p14="http://schemas.microsoft.com/office/powerpoint/2010/main" val="1602434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175" y="50465"/>
            <a:ext cx="8596668" cy="564573"/>
          </a:xfrm>
        </p:spPr>
        <p:txBody>
          <a:bodyPr>
            <a:normAutofit/>
          </a:bodyPr>
          <a:lstStyle/>
          <a:p>
            <a:pPr algn="ctr"/>
            <a:r>
              <a:rPr lang="en-US" sz="2900" dirty="0"/>
              <a:t>Exploratory Data Analysis</a:t>
            </a:r>
          </a:p>
        </p:txBody>
      </p:sp>
      <p:sp>
        <p:nvSpPr>
          <p:cNvPr id="3" name="TextBox 2"/>
          <p:cNvSpPr txBox="1"/>
          <p:nvPr/>
        </p:nvSpPr>
        <p:spPr>
          <a:xfrm>
            <a:off x="176645" y="768927"/>
            <a:ext cx="9455728" cy="307777"/>
          </a:xfrm>
          <a:prstGeom prst="rect">
            <a:avLst/>
          </a:prstGeom>
          <a:noFill/>
        </p:spPr>
        <p:txBody>
          <a:bodyPr wrap="square" rtlCol="0">
            <a:spAutoFit/>
          </a:bodyPr>
          <a:lstStyle/>
          <a:p>
            <a:r>
              <a:rPr lang="en-US" sz="1400" dirty="0"/>
              <a:t>Compare different states based on Total Population, Labor Force, Unemployment Rate and Total Personal Income:</a:t>
            </a:r>
          </a:p>
        </p:txBody>
      </p:sp>
      <p:pic>
        <p:nvPicPr>
          <p:cNvPr id="5" name="Picture 4"/>
          <p:cNvPicPr>
            <a:picLocks noChangeAspect="1"/>
          </p:cNvPicPr>
          <p:nvPr/>
        </p:nvPicPr>
        <p:blipFill>
          <a:blip r:embed="rId2"/>
          <a:stretch>
            <a:fillRect/>
          </a:stretch>
        </p:blipFill>
        <p:spPr>
          <a:xfrm>
            <a:off x="488373" y="1230593"/>
            <a:ext cx="8988136" cy="5232551"/>
          </a:xfrm>
          <a:prstGeom prst="rect">
            <a:avLst/>
          </a:prstGeom>
        </p:spPr>
      </p:pic>
    </p:spTree>
    <p:extLst>
      <p:ext uri="{BB962C8B-B14F-4D97-AF65-F5344CB8AC3E}">
        <p14:creationId xmlns:p14="http://schemas.microsoft.com/office/powerpoint/2010/main" val="1795605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6175" y="50465"/>
            <a:ext cx="8596668" cy="564573"/>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900" dirty="0"/>
              <a:t>Exploratory Data Analysis</a:t>
            </a:r>
          </a:p>
        </p:txBody>
      </p:sp>
      <p:sp>
        <p:nvSpPr>
          <p:cNvPr id="4" name="TextBox 3"/>
          <p:cNvSpPr txBox="1"/>
          <p:nvPr/>
        </p:nvSpPr>
        <p:spPr>
          <a:xfrm>
            <a:off x="176645" y="768927"/>
            <a:ext cx="9455728" cy="307777"/>
          </a:xfrm>
          <a:prstGeom prst="rect">
            <a:avLst/>
          </a:prstGeom>
          <a:noFill/>
        </p:spPr>
        <p:txBody>
          <a:bodyPr wrap="square" rtlCol="0">
            <a:spAutoFit/>
          </a:bodyPr>
          <a:lstStyle/>
          <a:p>
            <a:r>
              <a:rPr lang="en-US" sz="1400" dirty="0"/>
              <a:t>Compare different counties of states based on Unemployment Rate</a:t>
            </a:r>
          </a:p>
        </p:txBody>
      </p:sp>
      <p:pic>
        <p:nvPicPr>
          <p:cNvPr id="6" name="Picture 5"/>
          <p:cNvPicPr>
            <a:picLocks noChangeAspect="1"/>
          </p:cNvPicPr>
          <p:nvPr/>
        </p:nvPicPr>
        <p:blipFill>
          <a:blip r:embed="rId2"/>
          <a:stretch>
            <a:fillRect/>
          </a:stretch>
        </p:blipFill>
        <p:spPr>
          <a:xfrm>
            <a:off x="606175" y="1230593"/>
            <a:ext cx="8471564" cy="5421998"/>
          </a:xfrm>
          <a:prstGeom prst="rect">
            <a:avLst/>
          </a:prstGeom>
        </p:spPr>
      </p:pic>
    </p:spTree>
    <p:extLst>
      <p:ext uri="{BB962C8B-B14F-4D97-AF65-F5344CB8AC3E}">
        <p14:creationId xmlns:p14="http://schemas.microsoft.com/office/powerpoint/2010/main" val="3851066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3409" y="156483"/>
            <a:ext cx="8596668" cy="564573"/>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900" dirty="0"/>
              <a:t>Exploratory Data Analysis</a:t>
            </a:r>
          </a:p>
        </p:txBody>
      </p:sp>
      <p:sp>
        <p:nvSpPr>
          <p:cNvPr id="3" name="TextBox 2"/>
          <p:cNvSpPr txBox="1"/>
          <p:nvPr/>
        </p:nvSpPr>
        <p:spPr>
          <a:xfrm>
            <a:off x="176645" y="848440"/>
            <a:ext cx="9455728" cy="307777"/>
          </a:xfrm>
          <a:prstGeom prst="rect">
            <a:avLst/>
          </a:prstGeom>
          <a:noFill/>
        </p:spPr>
        <p:txBody>
          <a:bodyPr wrap="square" rtlCol="0">
            <a:spAutoFit/>
          </a:bodyPr>
          <a:lstStyle/>
          <a:p>
            <a:r>
              <a:rPr lang="en-US" sz="1400" dirty="0"/>
              <a:t>Compare different counties of states based on Total Personal Income</a:t>
            </a:r>
          </a:p>
        </p:txBody>
      </p:sp>
      <p:pic>
        <p:nvPicPr>
          <p:cNvPr id="4" name="Picture 3"/>
          <p:cNvPicPr>
            <a:picLocks noChangeAspect="1"/>
          </p:cNvPicPr>
          <p:nvPr/>
        </p:nvPicPr>
        <p:blipFill>
          <a:blip r:embed="rId2"/>
          <a:stretch>
            <a:fillRect/>
          </a:stretch>
        </p:blipFill>
        <p:spPr>
          <a:xfrm>
            <a:off x="662609" y="1283600"/>
            <a:ext cx="8587407" cy="5574399"/>
          </a:xfrm>
          <a:prstGeom prst="rect">
            <a:avLst/>
          </a:prstGeom>
        </p:spPr>
      </p:pic>
    </p:spTree>
    <p:extLst>
      <p:ext uri="{BB962C8B-B14F-4D97-AF65-F5344CB8AC3E}">
        <p14:creationId xmlns:p14="http://schemas.microsoft.com/office/powerpoint/2010/main" val="275142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6175" y="50465"/>
            <a:ext cx="8596668" cy="564573"/>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900" dirty="0"/>
              <a:t>Exploratory Data Analysis Contd..</a:t>
            </a:r>
          </a:p>
        </p:txBody>
      </p:sp>
      <p:sp>
        <p:nvSpPr>
          <p:cNvPr id="3" name="TextBox 2"/>
          <p:cNvSpPr txBox="1"/>
          <p:nvPr/>
        </p:nvSpPr>
        <p:spPr>
          <a:xfrm>
            <a:off x="0" y="779318"/>
            <a:ext cx="9466118" cy="307777"/>
          </a:xfrm>
          <a:prstGeom prst="rect">
            <a:avLst/>
          </a:prstGeom>
          <a:noFill/>
        </p:spPr>
        <p:txBody>
          <a:bodyPr wrap="square" rtlCol="0">
            <a:spAutoFit/>
          </a:bodyPr>
          <a:lstStyle/>
          <a:p>
            <a:pPr lvl="0"/>
            <a:r>
              <a:rPr lang="en-US" sz="1400" dirty="0"/>
              <a:t>Compare trends in GDP for all states:</a:t>
            </a:r>
          </a:p>
        </p:txBody>
      </p:sp>
      <p:pic>
        <p:nvPicPr>
          <p:cNvPr id="4" name="Picture 3"/>
          <p:cNvPicPr/>
          <p:nvPr/>
        </p:nvPicPr>
        <p:blipFill>
          <a:blip r:embed="rId2"/>
          <a:stretch>
            <a:fillRect/>
          </a:stretch>
        </p:blipFill>
        <p:spPr>
          <a:xfrm>
            <a:off x="155864" y="1251375"/>
            <a:ext cx="9611591" cy="5523498"/>
          </a:xfrm>
          <a:prstGeom prst="rect">
            <a:avLst/>
          </a:prstGeom>
        </p:spPr>
      </p:pic>
    </p:spTree>
    <p:extLst>
      <p:ext uri="{BB962C8B-B14F-4D97-AF65-F5344CB8AC3E}">
        <p14:creationId xmlns:p14="http://schemas.microsoft.com/office/powerpoint/2010/main" val="156993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6175" y="50465"/>
            <a:ext cx="8596668" cy="564573"/>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900" dirty="0"/>
              <a:t>Exploratory Data Analysis Contd..</a:t>
            </a:r>
          </a:p>
        </p:txBody>
      </p:sp>
      <p:sp>
        <p:nvSpPr>
          <p:cNvPr id="3" name="TextBox 2"/>
          <p:cNvSpPr txBox="1"/>
          <p:nvPr/>
        </p:nvSpPr>
        <p:spPr>
          <a:xfrm>
            <a:off x="114300" y="810231"/>
            <a:ext cx="9351818" cy="307777"/>
          </a:xfrm>
          <a:prstGeom prst="rect">
            <a:avLst/>
          </a:prstGeom>
          <a:noFill/>
        </p:spPr>
        <p:txBody>
          <a:bodyPr wrap="square" rtlCol="0">
            <a:spAutoFit/>
          </a:bodyPr>
          <a:lstStyle/>
          <a:p>
            <a:pPr lvl="0"/>
            <a:r>
              <a:rPr lang="en-US" sz="1400" dirty="0"/>
              <a:t>Compare states and metro areas for trends in House Price Index</a:t>
            </a:r>
          </a:p>
        </p:txBody>
      </p:sp>
      <p:pic>
        <p:nvPicPr>
          <p:cNvPr id="4" name="Picture 3"/>
          <p:cNvPicPr/>
          <p:nvPr/>
        </p:nvPicPr>
        <p:blipFill>
          <a:blip r:embed="rId2"/>
          <a:stretch>
            <a:fillRect/>
          </a:stretch>
        </p:blipFill>
        <p:spPr>
          <a:xfrm>
            <a:off x="810491" y="2079669"/>
            <a:ext cx="7429500" cy="3624940"/>
          </a:xfrm>
          <a:prstGeom prst="rect">
            <a:avLst/>
          </a:prstGeom>
        </p:spPr>
      </p:pic>
      <p:sp>
        <p:nvSpPr>
          <p:cNvPr id="5" name="TextBox 4"/>
          <p:cNvSpPr txBox="1"/>
          <p:nvPr/>
        </p:nvSpPr>
        <p:spPr>
          <a:xfrm>
            <a:off x="207818" y="1422810"/>
            <a:ext cx="7876309" cy="307777"/>
          </a:xfrm>
          <a:prstGeom prst="rect">
            <a:avLst/>
          </a:prstGeom>
          <a:noFill/>
        </p:spPr>
        <p:txBody>
          <a:bodyPr wrap="square" rtlCol="0">
            <a:spAutoFit/>
          </a:bodyPr>
          <a:lstStyle/>
          <a:p>
            <a:r>
              <a:rPr lang="en-US" sz="1400" dirty="0"/>
              <a:t>a) Comparison of all states:</a:t>
            </a:r>
          </a:p>
        </p:txBody>
      </p:sp>
    </p:spTree>
    <p:extLst>
      <p:ext uri="{BB962C8B-B14F-4D97-AF65-F5344CB8AC3E}">
        <p14:creationId xmlns:p14="http://schemas.microsoft.com/office/powerpoint/2010/main" val="210916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288" y="142009"/>
            <a:ext cx="8596668" cy="564573"/>
          </a:xfrm>
        </p:spPr>
        <p:txBody>
          <a:bodyPr>
            <a:normAutofit fontScale="90000"/>
          </a:bodyPr>
          <a:lstStyle/>
          <a:p>
            <a:pPr algn="ctr"/>
            <a:r>
              <a:rPr lang="en-US" sz="3200" dirty="0"/>
              <a:t>Dataset Description</a:t>
            </a:r>
          </a:p>
        </p:txBody>
      </p:sp>
      <p:sp>
        <p:nvSpPr>
          <p:cNvPr id="3" name="TextBox 2"/>
          <p:cNvSpPr txBox="1"/>
          <p:nvPr/>
        </p:nvSpPr>
        <p:spPr>
          <a:xfrm>
            <a:off x="135082" y="1018309"/>
            <a:ext cx="9829800" cy="4893647"/>
          </a:xfrm>
          <a:prstGeom prst="rect">
            <a:avLst/>
          </a:prstGeom>
          <a:noFill/>
        </p:spPr>
        <p:txBody>
          <a:bodyPr wrap="square" rtlCol="0">
            <a:spAutoFit/>
          </a:bodyPr>
          <a:lstStyle/>
          <a:p>
            <a:pPr marL="285750" indent="-285750">
              <a:buFont typeface="Arial" panose="020B0604020202020204" pitchFamily="34" charset="0"/>
              <a:buChar char="•"/>
            </a:pPr>
            <a:r>
              <a:rPr lang="en-US" dirty="0"/>
              <a:t>Dataset Description</a:t>
            </a:r>
          </a:p>
          <a:p>
            <a:pPr marL="742950" lvl="1" indent="-285750">
              <a:buFont typeface="Courier New" panose="02070309020205020404" pitchFamily="49" charset="0"/>
              <a:buChar char="o"/>
            </a:pPr>
            <a:r>
              <a:rPr lang="en-US" sz="1400" dirty="0"/>
              <a:t>Link: </a:t>
            </a:r>
            <a:r>
              <a:rPr lang="en-US" sz="1400" dirty="0">
                <a:hlinkClick r:id="rId2"/>
              </a:rPr>
              <a:t>https://www.richmondfed.org/research/regional_economy/reports/regional_profiles#tab-2</a:t>
            </a:r>
            <a:endParaRPr lang="en-US" sz="1400" dirty="0"/>
          </a:p>
          <a:p>
            <a:pPr marL="742950" lvl="1" indent="-285750">
              <a:buFont typeface="Courier New" panose="02070309020205020404" pitchFamily="49" charset="0"/>
              <a:buChar char="o"/>
            </a:pPr>
            <a:endParaRPr lang="en-US" sz="1400" dirty="0"/>
          </a:p>
          <a:p>
            <a:pPr marL="742950" lvl="1" indent="-285750">
              <a:buFont typeface="Courier New" panose="02070309020205020404" pitchFamily="49" charset="0"/>
              <a:buChar char="o"/>
            </a:pPr>
            <a:r>
              <a:rPr lang="en-US" sz="1400" dirty="0"/>
              <a:t>Description:</a:t>
            </a:r>
          </a:p>
          <a:p>
            <a:pPr lvl="1"/>
            <a:endParaRPr lang="en-US" sz="1400" dirty="0"/>
          </a:p>
          <a:p>
            <a:pPr lvl="1"/>
            <a:r>
              <a:rPr lang="en-US" sz="1400" dirty="0"/>
              <a:t>     This dataset contains time series data for all economic indicators and states listed below:</a:t>
            </a:r>
          </a:p>
          <a:p>
            <a:pPr lvl="1"/>
            <a:endParaRPr lang="en-US" sz="1400" dirty="0"/>
          </a:p>
          <a:p>
            <a:pPr marL="1257300" lvl="2" indent="-342900">
              <a:buFont typeface="+mj-lt"/>
              <a:buAutoNum type="arabicPeriod"/>
            </a:pPr>
            <a:r>
              <a:rPr lang="en-US" sz="1400" dirty="0"/>
              <a:t>States:</a:t>
            </a:r>
          </a:p>
          <a:p>
            <a:pPr lvl="2"/>
            <a:r>
              <a:rPr lang="en-US" sz="1400" dirty="0"/>
              <a:t>	- District of Columbia</a:t>
            </a:r>
          </a:p>
          <a:p>
            <a:pPr lvl="2"/>
            <a:r>
              <a:rPr lang="en-US" sz="1400" dirty="0"/>
              <a:t>	- Maryland</a:t>
            </a:r>
          </a:p>
          <a:p>
            <a:pPr lvl="2"/>
            <a:r>
              <a:rPr lang="en-US" sz="1400" dirty="0"/>
              <a:t>	- North Carolina</a:t>
            </a:r>
          </a:p>
          <a:p>
            <a:pPr lvl="2"/>
            <a:r>
              <a:rPr lang="en-US" sz="1400" dirty="0"/>
              <a:t>	- South Carolina</a:t>
            </a:r>
          </a:p>
          <a:p>
            <a:pPr lvl="2"/>
            <a:r>
              <a:rPr lang="en-US" sz="1400" dirty="0"/>
              <a:t>	- Virginia</a:t>
            </a:r>
          </a:p>
          <a:p>
            <a:pPr lvl="2"/>
            <a:r>
              <a:rPr lang="en-US" sz="1400" dirty="0"/>
              <a:t>	- West Virginia</a:t>
            </a:r>
          </a:p>
          <a:p>
            <a:pPr lvl="2"/>
            <a:endParaRPr lang="en-US" sz="1400" dirty="0"/>
          </a:p>
          <a:p>
            <a:pPr lvl="2"/>
            <a:r>
              <a:rPr lang="en-US" sz="1400" dirty="0"/>
              <a:t>2. Economic Indicators:</a:t>
            </a:r>
          </a:p>
          <a:p>
            <a:pPr lvl="2"/>
            <a:r>
              <a:rPr lang="en-US" sz="1400" dirty="0"/>
              <a:t>	- GDP</a:t>
            </a:r>
          </a:p>
          <a:p>
            <a:pPr lvl="2"/>
            <a:r>
              <a:rPr lang="en-US" sz="1400" dirty="0"/>
              <a:t>	- House Price Index</a:t>
            </a:r>
          </a:p>
          <a:p>
            <a:pPr lvl="2"/>
            <a:r>
              <a:rPr lang="en-US" sz="1400" dirty="0"/>
              <a:t>	- Unemployment Rate</a:t>
            </a:r>
          </a:p>
          <a:p>
            <a:pPr lvl="2"/>
            <a:r>
              <a:rPr lang="en-US" sz="1400" dirty="0"/>
              <a:t>	- Total Personal Income</a:t>
            </a:r>
          </a:p>
          <a:p>
            <a:pPr lvl="2"/>
            <a:endParaRPr lang="en-US" sz="1400" dirty="0"/>
          </a:p>
          <a:p>
            <a:pPr lvl="2"/>
            <a:r>
              <a:rPr lang="en-US" sz="1400" dirty="0"/>
              <a:t>The data is available in yearly format from 1977 till 2015 for all the indicators.</a:t>
            </a:r>
          </a:p>
        </p:txBody>
      </p:sp>
    </p:spTree>
    <p:extLst>
      <p:ext uri="{BB962C8B-B14F-4D97-AF65-F5344CB8AC3E}">
        <p14:creationId xmlns:p14="http://schemas.microsoft.com/office/powerpoint/2010/main" val="376012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6175" y="50465"/>
            <a:ext cx="8596668" cy="564573"/>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900" dirty="0"/>
              <a:t>Exploratory Data Analysis Contd..</a:t>
            </a:r>
          </a:p>
        </p:txBody>
      </p:sp>
      <p:sp>
        <p:nvSpPr>
          <p:cNvPr id="3" name="TextBox 2"/>
          <p:cNvSpPr txBox="1"/>
          <p:nvPr/>
        </p:nvSpPr>
        <p:spPr>
          <a:xfrm>
            <a:off x="114299" y="856618"/>
            <a:ext cx="9351818" cy="307777"/>
          </a:xfrm>
          <a:prstGeom prst="rect">
            <a:avLst/>
          </a:prstGeom>
          <a:noFill/>
        </p:spPr>
        <p:txBody>
          <a:bodyPr wrap="square" rtlCol="0">
            <a:spAutoFit/>
          </a:bodyPr>
          <a:lstStyle/>
          <a:p>
            <a:pPr lvl="0"/>
            <a:r>
              <a:rPr lang="en-US" sz="1400" dirty="0"/>
              <a:t>Compare states and metro areas for trends in House Price Index</a:t>
            </a:r>
          </a:p>
        </p:txBody>
      </p:sp>
      <p:sp>
        <p:nvSpPr>
          <p:cNvPr id="5" name="TextBox 4"/>
          <p:cNvSpPr txBox="1"/>
          <p:nvPr/>
        </p:nvSpPr>
        <p:spPr>
          <a:xfrm>
            <a:off x="114300" y="1487388"/>
            <a:ext cx="7876309" cy="307777"/>
          </a:xfrm>
          <a:prstGeom prst="rect">
            <a:avLst/>
          </a:prstGeom>
          <a:noFill/>
        </p:spPr>
        <p:txBody>
          <a:bodyPr wrap="square" rtlCol="0">
            <a:spAutoFit/>
          </a:bodyPr>
          <a:lstStyle/>
          <a:p>
            <a:r>
              <a:rPr lang="en-US" sz="1400" dirty="0"/>
              <a:t>b) Comparison of metro areas in Maryland:</a:t>
            </a:r>
          </a:p>
        </p:txBody>
      </p:sp>
      <p:pic>
        <p:nvPicPr>
          <p:cNvPr id="6" name="Picture 5"/>
          <p:cNvPicPr/>
          <p:nvPr/>
        </p:nvPicPr>
        <p:blipFill>
          <a:blip r:embed="rId2"/>
          <a:stretch>
            <a:fillRect/>
          </a:stretch>
        </p:blipFill>
        <p:spPr>
          <a:xfrm>
            <a:off x="742949" y="2190634"/>
            <a:ext cx="8094519" cy="3233419"/>
          </a:xfrm>
          <a:prstGeom prst="rect">
            <a:avLst/>
          </a:prstGeom>
        </p:spPr>
      </p:pic>
    </p:spTree>
    <p:extLst>
      <p:ext uri="{BB962C8B-B14F-4D97-AF65-F5344CB8AC3E}">
        <p14:creationId xmlns:p14="http://schemas.microsoft.com/office/powerpoint/2010/main" val="179536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1812" y="92029"/>
            <a:ext cx="8596668" cy="564573"/>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900" dirty="0"/>
              <a:t>Exploratory Data Analysis Contd..</a:t>
            </a:r>
          </a:p>
        </p:txBody>
      </p:sp>
      <p:sp>
        <p:nvSpPr>
          <p:cNvPr id="3" name="TextBox 2"/>
          <p:cNvSpPr txBox="1"/>
          <p:nvPr/>
        </p:nvSpPr>
        <p:spPr>
          <a:xfrm>
            <a:off x="176646" y="938888"/>
            <a:ext cx="9351818" cy="307777"/>
          </a:xfrm>
          <a:prstGeom prst="rect">
            <a:avLst/>
          </a:prstGeom>
          <a:noFill/>
        </p:spPr>
        <p:txBody>
          <a:bodyPr wrap="square" rtlCol="0">
            <a:spAutoFit/>
          </a:bodyPr>
          <a:lstStyle/>
          <a:p>
            <a:pPr lvl="0"/>
            <a:r>
              <a:rPr lang="en-US" sz="1400" dirty="0"/>
              <a:t>Compare states and metro areas for trends in House Price Index</a:t>
            </a:r>
          </a:p>
        </p:txBody>
      </p:sp>
      <p:sp>
        <p:nvSpPr>
          <p:cNvPr id="4" name="TextBox 3"/>
          <p:cNvSpPr txBox="1"/>
          <p:nvPr/>
        </p:nvSpPr>
        <p:spPr>
          <a:xfrm>
            <a:off x="176646" y="1528952"/>
            <a:ext cx="7876309" cy="307777"/>
          </a:xfrm>
          <a:prstGeom prst="rect">
            <a:avLst/>
          </a:prstGeom>
          <a:noFill/>
        </p:spPr>
        <p:txBody>
          <a:bodyPr wrap="square" rtlCol="0">
            <a:spAutoFit/>
          </a:bodyPr>
          <a:lstStyle/>
          <a:p>
            <a:r>
              <a:rPr lang="en-US" sz="1400" dirty="0"/>
              <a:t>c) Percentage contribution of metro areas in HPI of Maryland</a:t>
            </a:r>
          </a:p>
        </p:txBody>
      </p:sp>
      <p:pic>
        <p:nvPicPr>
          <p:cNvPr id="5" name="Picture 4"/>
          <p:cNvPicPr/>
          <p:nvPr/>
        </p:nvPicPr>
        <p:blipFill>
          <a:blip r:embed="rId2"/>
          <a:stretch>
            <a:fillRect/>
          </a:stretch>
        </p:blipFill>
        <p:spPr>
          <a:xfrm>
            <a:off x="1484601" y="2119016"/>
            <a:ext cx="5648325" cy="4791075"/>
          </a:xfrm>
          <a:prstGeom prst="rect">
            <a:avLst/>
          </a:prstGeom>
        </p:spPr>
      </p:pic>
    </p:spTree>
    <p:extLst>
      <p:ext uri="{BB962C8B-B14F-4D97-AF65-F5344CB8AC3E}">
        <p14:creationId xmlns:p14="http://schemas.microsoft.com/office/powerpoint/2010/main" val="2046765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13565" y="3838680"/>
            <a:ext cx="2510874" cy="2720711"/>
          </a:xfrm>
          <a:prstGeom prst="rect">
            <a:avLst/>
          </a:prstGeom>
        </p:spPr>
      </p:pic>
      <p:sp>
        <p:nvSpPr>
          <p:cNvPr id="4" name="TextBox 3"/>
          <p:cNvSpPr txBox="1"/>
          <p:nvPr/>
        </p:nvSpPr>
        <p:spPr>
          <a:xfrm>
            <a:off x="7370957" y="3838680"/>
            <a:ext cx="3363304" cy="2662267"/>
          </a:xfrm>
          <a:prstGeom prst="rect">
            <a:avLst/>
          </a:prstGeom>
          <a:noFill/>
        </p:spPr>
        <p:txBody>
          <a:bodyPr wrap="square" rtlCol="0">
            <a:spAutoFit/>
          </a:bodyPr>
          <a:lstStyle/>
          <a:p>
            <a:r>
              <a:rPr lang="en-US" sz="1400" dirty="0"/>
              <a:t>Tasks done by Vaidehi:</a:t>
            </a:r>
          </a:p>
          <a:p>
            <a:endParaRPr lang="en-US" sz="1400" dirty="0"/>
          </a:p>
          <a:p>
            <a:pPr marL="285750" lvl="0" indent="-285750">
              <a:buFont typeface="Wingdings" panose="05000000000000000000" pitchFamily="2" charset="2"/>
              <a:buChar char="ü"/>
            </a:pPr>
            <a:r>
              <a:rPr lang="en-US" sz="1400" dirty="0"/>
              <a:t>Summarizations in Tableau and Python</a:t>
            </a:r>
          </a:p>
          <a:p>
            <a:pPr marL="285750" lvl="0" indent="-285750">
              <a:buFont typeface="Wingdings" panose="05000000000000000000" pitchFamily="2" charset="2"/>
              <a:buChar char="ü"/>
            </a:pPr>
            <a:r>
              <a:rPr lang="en-US" sz="1400" dirty="0"/>
              <a:t>Untuned univariate models for GDP      and Unemployment Rate</a:t>
            </a:r>
          </a:p>
          <a:p>
            <a:pPr marL="285750" lvl="0" indent="-285750">
              <a:buFont typeface="Wingdings" panose="05000000000000000000" pitchFamily="2" charset="2"/>
              <a:buChar char="ü"/>
            </a:pPr>
            <a:r>
              <a:rPr lang="en-US" sz="1400" dirty="0"/>
              <a:t>Tuned models with ARIMA and ARMA for GDP and Unemployment Rate in python </a:t>
            </a:r>
            <a:r>
              <a:rPr lang="en-US" sz="1400" dirty="0" err="1"/>
              <a:t>Jupyter</a:t>
            </a:r>
            <a:r>
              <a:rPr lang="en-US" sz="1400" dirty="0"/>
              <a:t> notebook</a:t>
            </a:r>
          </a:p>
          <a:p>
            <a:pPr marL="285750" lvl="0" indent="-285750">
              <a:buFont typeface="Wingdings" panose="05000000000000000000" pitchFamily="2" charset="2"/>
              <a:buChar char="ü"/>
            </a:pPr>
            <a:r>
              <a:rPr lang="en-US" sz="1400" dirty="0"/>
              <a:t>Clustering</a:t>
            </a:r>
          </a:p>
          <a:p>
            <a:pPr marL="285750" lvl="0" indent="-285750">
              <a:buFont typeface="Wingdings" panose="05000000000000000000" pitchFamily="2" charset="2"/>
              <a:buChar char="ü"/>
            </a:pPr>
            <a:r>
              <a:rPr lang="en-US" sz="1400" dirty="0"/>
              <a:t>Documentation</a:t>
            </a:r>
            <a:r>
              <a:rPr lang="en-US" sz="1400" dirty="0">
                <a:solidFill>
                  <a:srgbClr val="444444"/>
                </a:solidFill>
                <a:latin typeface="Helvetica" panose="020B060402020202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endParaRPr lang="en-US" sz="1300" dirty="0"/>
          </a:p>
        </p:txBody>
      </p:sp>
      <p:sp>
        <p:nvSpPr>
          <p:cNvPr id="5" name="TextBox 4"/>
          <p:cNvSpPr txBox="1"/>
          <p:nvPr/>
        </p:nvSpPr>
        <p:spPr>
          <a:xfrm>
            <a:off x="1722474" y="191386"/>
            <a:ext cx="6911163" cy="538609"/>
          </a:xfrm>
          <a:prstGeom prst="rect">
            <a:avLst/>
          </a:prstGeom>
          <a:noFill/>
        </p:spPr>
        <p:txBody>
          <a:bodyPr wrap="square" rtlCol="0">
            <a:spAutoFit/>
          </a:bodyPr>
          <a:lstStyle/>
          <a:p>
            <a:pPr algn="ctr"/>
            <a:r>
              <a:rPr lang="en-US" sz="2900" dirty="0">
                <a:solidFill>
                  <a:schemeClr val="accent1"/>
                </a:solidFill>
                <a:latin typeface="+mj-lt"/>
                <a:ea typeface="+mj-ea"/>
                <a:cs typeface="+mj-cs"/>
              </a:rPr>
              <a:t>Individual</a:t>
            </a:r>
            <a:r>
              <a:rPr lang="en-US" dirty="0"/>
              <a:t> </a:t>
            </a:r>
            <a:r>
              <a:rPr lang="en-US" sz="2900" dirty="0">
                <a:solidFill>
                  <a:schemeClr val="accent1"/>
                </a:solidFill>
                <a:latin typeface="+mj-lt"/>
                <a:ea typeface="+mj-ea"/>
                <a:cs typeface="+mj-cs"/>
              </a:rPr>
              <a:t>Contribution</a:t>
            </a:r>
          </a:p>
        </p:txBody>
      </p:sp>
      <p:pic>
        <p:nvPicPr>
          <p:cNvPr id="2" name="Picture 1"/>
          <p:cNvPicPr>
            <a:picLocks noChangeAspect="1"/>
          </p:cNvPicPr>
          <p:nvPr/>
        </p:nvPicPr>
        <p:blipFill>
          <a:blip r:embed="rId3"/>
          <a:stretch>
            <a:fillRect/>
          </a:stretch>
        </p:blipFill>
        <p:spPr>
          <a:xfrm>
            <a:off x="151874" y="848139"/>
            <a:ext cx="2366039" cy="2239618"/>
          </a:xfrm>
          <a:prstGeom prst="rect">
            <a:avLst/>
          </a:prstGeom>
        </p:spPr>
      </p:pic>
      <p:sp>
        <p:nvSpPr>
          <p:cNvPr id="6" name="TextBox 5"/>
          <p:cNvSpPr txBox="1"/>
          <p:nvPr/>
        </p:nvSpPr>
        <p:spPr>
          <a:xfrm>
            <a:off x="40822" y="3343105"/>
            <a:ext cx="3658342" cy="3524042"/>
          </a:xfrm>
          <a:prstGeom prst="rect">
            <a:avLst/>
          </a:prstGeom>
          <a:noFill/>
        </p:spPr>
        <p:txBody>
          <a:bodyPr wrap="square" rtlCol="0">
            <a:spAutoFit/>
          </a:bodyPr>
          <a:lstStyle/>
          <a:p>
            <a:r>
              <a:rPr lang="en-US" sz="1400" dirty="0"/>
              <a:t>Tasks done by </a:t>
            </a:r>
            <a:r>
              <a:rPr lang="en-US" sz="1400" dirty="0" err="1"/>
              <a:t>Yamini</a:t>
            </a:r>
            <a:r>
              <a:rPr lang="en-US" sz="1400" dirty="0"/>
              <a:t>:</a:t>
            </a:r>
          </a:p>
          <a:p>
            <a:endParaRPr lang="en-US" sz="1400" dirty="0"/>
          </a:p>
          <a:p>
            <a:pPr marL="285750" marR="0" lvl="0" indent="-285750">
              <a:spcBef>
                <a:spcPts val="0"/>
              </a:spcBef>
              <a:spcAft>
                <a:spcPts val="0"/>
              </a:spcAft>
              <a:buFont typeface="Wingdings" panose="05000000000000000000" pitchFamily="2" charset="2"/>
              <a:buChar char="ü"/>
            </a:pPr>
            <a:r>
              <a:rPr lang="en-US" sz="1400" dirty="0"/>
              <a:t>Univariate Time series Models using ARMA and ARIMA for Indicators: </a:t>
            </a:r>
            <a:r>
              <a:rPr lang="en-US" sz="1400" dirty="0" err="1"/>
              <a:t>HousePriceIndex</a:t>
            </a:r>
            <a:r>
              <a:rPr lang="en-US" sz="1400" dirty="0"/>
              <a:t> and         </a:t>
            </a:r>
            <a:r>
              <a:rPr lang="en-US" sz="1400" dirty="0" err="1"/>
              <a:t>TotalPersonalIncome</a:t>
            </a:r>
            <a:r>
              <a:rPr lang="en-US" sz="1400" dirty="0"/>
              <a:t> for all six states in Python </a:t>
            </a:r>
            <a:r>
              <a:rPr lang="en-US" sz="1400" dirty="0" err="1"/>
              <a:t>Jupyter</a:t>
            </a:r>
            <a:r>
              <a:rPr lang="en-US" sz="1400" dirty="0"/>
              <a:t> notebook. Then tuned the Models</a:t>
            </a:r>
          </a:p>
          <a:p>
            <a:pPr marL="285750" marR="0" lvl="0" indent="-285750">
              <a:spcBef>
                <a:spcPts val="0"/>
              </a:spcBef>
              <a:spcAft>
                <a:spcPts val="0"/>
              </a:spcAft>
              <a:buFont typeface="Wingdings" panose="05000000000000000000" pitchFamily="2" charset="2"/>
              <a:buChar char="ü"/>
            </a:pPr>
            <a:r>
              <a:rPr lang="en-US" sz="1400" dirty="0"/>
              <a:t>Performed Model Tuning and determine best model</a:t>
            </a:r>
          </a:p>
          <a:p>
            <a:pPr marL="285750" marR="0" lvl="0" indent="-285750">
              <a:spcBef>
                <a:spcPts val="0"/>
              </a:spcBef>
              <a:spcAft>
                <a:spcPts val="0"/>
              </a:spcAft>
              <a:buFont typeface="Wingdings" panose="05000000000000000000" pitchFamily="2" charset="2"/>
              <a:buChar char="ü"/>
            </a:pPr>
            <a:r>
              <a:rPr lang="en-US" sz="1400" dirty="0"/>
              <a:t>Update Files preprocessing and Build models methods in Luigi script.</a:t>
            </a:r>
          </a:p>
          <a:p>
            <a:pPr marL="285750" marR="0" lvl="0" indent="-285750">
              <a:spcBef>
                <a:spcPts val="0"/>
              </a:spcBef>
              <a:spcAft>
                <a:spcPts val="0"/>
              </a:spcAft>
              <a:buFont typeface="Wingdings" panose="05000000000000000000" pitchFamily="2" charset="2"/>
              <a:buChar char="ü"/>
            </a:pPr>
            <a:r>
              <a:rPr lang="en-US" sz="1400" dirty="0"/>
              <a:t>Front end for Web app.</a:t>
            </a:r>
          </a:p>
          <a:p>
            <a:pPr marL="285750" marR="0" lvl="0" indent="-285750">
              <a:spcBef>
                <a:spcPts val="0"/>
              </a:spcBef>
              <a:spcAft>
                <a:spcPts val="0"/>
              </a:spcAft>
              <a:buFont typeface="Wingdings" panose="05000000000000000000" pitchFamily="2" charset="2"/>
              <a:buChar char="ü"/>
            </a:pPr>
            <a:r>
              <a:rPr lang="en-US" sz="1400" dirty="0" err="1"/>
              <a:t>Dockerized</a:t>
            </a:r>
            <a:r>
              <a:rPr lang="en-US" sz="1400" dirty="0"/>
              <a:t> the tasks and uploaded the output files to Amazon S3               </a:t>
            </a:r>
            <a:r>
              <a:rPr lang="en-US" sz="1400" dirty="0">
                <a:solidFill>
                  <a:srgbClr val="444444"/>
                </a:solidFill>
                <a:latin typeface="Helvetica" panose="020B060402020202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endParaRPr lang="en-US" sz="1300" dirty="0"/>
          </a:p>
        </p:txBody>
      </p:sp>
      <p:sp>
        <p:nvSpPr>
          <p:cNvPr id="7" name="TextBox 6"/>
          <p:cNvSpPr txBox="1"/>
          <p:nvPr/>
        </p:nvSpPr>
        <p:spPr>
          <a:xfrm>
            <a:off x="4228060" y="867674"/>
            <a:ext cx="3004012" cy="2877711"/>
          </a:xfrm>
          <a:prstGeom prst="rect">
            <a:avLst/>
          </a:prstGeom>
          <a:noFill/>
        </p:spPr>
        <p:txBody>
          <a:bodyPr wrap="square" rtlCol="0">
            <a:spAutoFit/>
          </a:bodyPr>
          <a:lstStyle/>
          <a:p>
            <a:r>
              <a:rPr lang="en-US" sz="1400" dirty="0"/>
              <a:t>Tasks done by </a:t>
            </a:r>
            <a:r>
              <a:rPr lang="en-US" sz="1400" dirty="0" err="1"/>
              <a:t>Puneeth</a:t>
            </a:r>
            <a:r>
              <a:rPr lang="en-US" sz="1400" dirty="0"/>
              <a:t>:</a:t>
            </a:r>
          </a:p>
          <a:p>
            <a:endParaRPr lang="en-US" sz="1400" dirty="0"/>
          </a:p>
          <a:p>
            <a:pPr marL="285750" lvl="0" indent="-285750">
              <a:buFont typeface="Wingdings" panose="05000000000000000000" pitchFamily="2" charset="2"/>
              <a:buChar char="ü"/>
            </a:pPr>
            <a:r>
              <a:rPr lang="en-US" sz="1400" dirty="0"/>
              <a:t>Download data , transform and clean data</a:t>
            </a:r>
          </a:p>
          <a:p>
            <a:pPr marL="285750" lvl="0" indent="-285750">
              <a:buFont typeface="Wingdings" panose="05000000000000000000" pitchFamily="2" charset="2"/>
              <a:buChar char="ü"/>
            </a:pPr>
            <a:r>
              <a:rPr lang="en-US" sz="1400" dirty="0"/>
              <a:t>Upload data files to S3 using Luigi pipeline</a:t>
            </a:r>
          </a:p>
          <a:p>
            <a:pPr marL="285750" lvl="0" indent="-285750">
              <a:buFont typeface="Wingdings" panose="05000000000000000000" pitchFamily="2" charset="2"/>
              <a:buChar char="ü"/>
            </a:pPr>
            <a:r>
              <a:rPr lang="en-US" sz="1400" dirty="0"/>
              <a:t>Building Azure models for all states and indicators</a:t>
            </a:r>
          </a:p>
          <a:p>
            <a:pPr marL="285750" lvl="0" indent="-285750">
              <a:buFont typeface="Wingdings" panose="05000000000000000000" pitchFamily="2" charset="2"/>
              <a:buChar char="ü"/>
            </a:pPr>
            <a:r>
              <a:rPr lang="en-US" sz="1400" dirty="0"/>
              <a:t>Deploy models and generate REST API</a:t>
            </a:r>
          </a:p>
          <a:p>
            <a:pPr marL="285750" lvl="0" indent="-285750">
              <a:buFont typeface="Wingdings" panose="05000000000000000000" pitchFamily="2" charset="2"/>
              <a:buChar char="ü"/>
            </a:pPr>
            <a:r>
              <a:rPr lang="en-US" sz="1400" dirty="0"/>
              <a:t>Create web application and deploy it on cloud                                                                                                                                                                                                                   </a:t>
            </a:r>
          </a:p>
          <a:p>
            <a:endParaRPr lang="en-US" sz="1300" dirty="0"/>
          </a:p>
        </p:txBody>
      </p:sp>
      <p:pic>
        <p:nvPicPr>
          <p:cNvPr id="8" name="Picture 7"/>
          <p:cNvPicPr>
            <a:picLocks noChangeAspect="1"/>
          </p:cNvPicPr>
          <p:nvPr/>
        </p:nvPicPr>
        <p:blipFill>
          <a:blip r:embed="rId4"/>
          <a:stretch>
            <a:fillRect/>
          </a:stretch>
        </p:blipFill>
        <p:spPr>
          <a:xfrm>
            <a:off x="7232072" y="729995"/>
            <a:ext cx="2596178" cy="2357762"/>
          </a:xfrm>
          <a:prstGeom prst="rect">
            <a:avLst/>
          </a:prstGeom>
        </p:spPr>
      </p:pic>
    </p:spTree>
    <p:extLst>
      <p:ext uri="{BB962C8B-B14F-4D97-AF65-F5344CB8AC3E}">
        <p14:creationId xmlns:p14="http://schemas.microsoft.com/office/powerpoint/2010/main" val="3010560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D17F9F6-E6A9-496C-B6CA-51253D7C3DB4}"/>
              </a:ext>
            </a:extLst>
          </p:cNvPr>
          <p:cNvGraphicFramePr>
            <a:graphicFrameLocks/>
          </p:cNvGraphicFramePr>
          <p:nvPr>
            <p:extLst>
              <p:ext uri="{D42A27DB-BD31-4B8C-83A1-F6EECF244321}">
                <p14:modId xmlns:p14="http://schemas.microsoft.com/office/powerpoint/2010/main" val="2083960492"/>
              </p:ext>
            </p:extLst>
          </p:nvPr>
        </p:nvGraphicFramePr>
        <p:xfrm>
          <a:off x="2809460" y="1563757"/>
          <a:ext cx="5446643" cy="381662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722474" y="191386"/>
            <a:ext cx="6911163" cy="538609"/>
          </a:xfrm>
          <a:prstGeom prst="rect">
            <a:avLst/>
          </a:prstGeom>
          <a:noFill/>
        </p:spPr>
        <p:txBody>
          <a:bodyPr wrap="square" rtlCol="0">
            <a:spAutoFit/>
          </a:bodyPr>
          <a:lstStyle/>
          <a:p>
            <a:pPr algn="ctr"/>
            <a:r>
              <a:rPr lang="en-US" sz="2900" dirty="0">
                <a:solidFill>
                  <a:schemeClr val="accent1"/>
                </a:solidFill>
                <a:latin typeface="+mj-lt"/>
                <a:ea typeface="+mj-ea"/>
                <a:cs typeface="+mj-cs"/>
              </a:rPr>
              <a:t>Pie Chart</a:t>
            </a:r>
          </a:p>
        </p:txBody>
      </p:sp>
    </p:spTree>
    <p:extLst>
      <p:ext uri="{BB962C8B-B14F-4D97-AF65-F5344CB8AC3E}">
        <p14:creationId xmlns:p14="http://schemas.microsoft.com/office/powerpoint/2010/main" val="3183747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6979" y="2478963"/>
            <a:ext cx="449706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415848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557" y="318052"/>
            <a:ext cx="9289773" cy="538609"/>
          </a:xfrm>
          <a:prstGeom prst="rect">
            <a:avLst/>
          </a:prstGeom>
          <a:noFill/>
        </p:spPr>
        <p:txBody>
          <a:bodyPr wrap="square" rtlCol="0">
            <a:spAutoFit/>
          </a:bodyPr>
          <a:lstStyle/>
          <a:p>
            <a:pPr algn="ctr"/>
            <a:r>
              <a:rPr lang="en-US" sz="2900" dirty="0">
                <a:solidFill>
                  <a:schemeClr val="accent1"/>
                </a:solidFill>
                <a:latin typeface="+mj-lt"/>
                <a:ea typeface="+mj-ea"/>
                <a:cs typeface="+mj-cs"/>
              </a:rPr>
              <a:t>Web App Page 1</a:t>
            </a:r>
          </a:p>
        </p:txBody>
      </p:sp>
      <p:pic>
        <p:nvPicPr>
          <p:cNvPr id="3" name="Picture 2"/>
          <p:cNvPicPr/>
          <p:nvPr/>
        </p:nvPicPr>
        <p:blipFill>
          <a:blip r:embed="rId2"/>
          <a:stretch>
            <a:fillRect/>
          </a:stretch>
        </p:blipFill>
        <p:spPr>
          <a:xfrm>
            <a:off x="513370" y="1378633"/>
            <a:ext cx="9306492" cy="4951827"/>
          </a:xfrm>
          <a:prstGeom prst="rect">
            <a:avLst/>
          </a:prstGeom>
        </p:spPr>
      </p:pic>
    </p:spTree>
    <p:extLst>
      <p:ext uri="{BB962C8B-B14F-4D97-AF65-F5344CB8AC3E}">
        <p14:creationId xmlns:p14="http://schemas.microsoft.com/office/powerpoint/2010/main" val="102238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557" y="318052"/>
            <a:ext cx="9289773" cy="538609"/>
          </a:xfrm>
          <a:prstGeom prst="rect">
            <a:avLst/>
          </a:prstGeom>
          <a:noFill/>
        </p:spPr>
        <p:txBody>
          <a:bodyPr wrap="square" rtlCol="0">
            <a:spAutoFit/>
          </a:bodyPr>
          <a:lstStyle/>
          <a:p>
            <a:pPr algn="ctr"/>
            <a:r>
              <a:rPr lang="en-US" sz="2900" dirty="0">
                <a:solidFill>
                  <a:schemeClr val="accent1"/>
                </a:solidFill>
                <a:latin typeface="+mj-lt"/>
                <a:ea typeface="+mj-ea"/>
                <a:cs typeface="+mj-cs"/>
              </a:rPr>
              <a:t>Web App Page 2</a:t>
            </a:r>
          </a:p>
        </p:txBody>
      </p:sp>
      <p:pic>
        <p:nvPicPr>
          <p:cNvPr id="4" name="Picture 3"/>
          <p:cNvPicPr/>
          <p:nvPr/>
        </p:nvPicPr>
        <p:blipFill>
          <a:blip r:embed="rId2"/>
          <a:stretch>
            <a:fillRect/>
          </a:stretch>
        </p:blipFill>
        <p:spPr>
          <a:xfrm>
            <a:off x="478303" y="1406769"/>
            <a:ext cx="9383150" cy="4290646"/>
          </a:xfrm>
          <a:prstGeom prst="rect">
            <a:avLst/>
          </a:prstGeom>
        </p:spPr>
      </p:pic>
    </p:spTree>
    <p:extLst>
      <p:ext uri="{BB962C8B-B14F-4D97-AF65-F5344CB8AC3E}">
        <p14:creationId xmlns:p14="http://schemas.microsoft.com/office/powerpoint/2010/main" val="219147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771" y="259773"/>
            <a:ext cx="8596668" cy="509155"/>
          </a:xfrm>
        </p:spPr>
        <p:txBody>
          <a:bodyPr>
            <a:normAutofit fontScale="90000"/>
          </a:bodyPr>
          <a:lstStyle/>
          <a:p>
            <a:pPr algn="ctr"/>
            <a:r>
              <a:rPr lang="en-US" sz="2900" dirty="0"/>
              <a:t>Types of time series data modeling</a:t>
            </a:r>
          </a:p>
        </p:txBody>
      </p:sp>
      <p:sp>
        <p:nvSpPr>
          <p:cNvPr id="3" name="TextBox 2"/>
          <p:cNvSpPr txBox="1"/>
          <p:nvPr/>
        </p:nvSpPr>
        <p:spPr>
          <a:xfrm>
            <a:off x="176645" y="1205345"/>
            <a:ext cx="9138921" cy="4247317"/>
          </a:xfrm>
          <a:prstGeom prst="rect">
            <a:avLst/>
          </a:prstGeom>
          <a:noFill/>
        </p:spPr>
        <p:txBody>
          <a:bodyPr wrap="square" rtlCol="0">
            <a:spAutoFit/>
          </a:bodyPr>
          <a:lstStyle/>
          <a:p>
            <a:r>
              <a:rPr lang="en-US" dirty="0"/>
              <a:t>Following are the ways based on which we can build regression models on time series data:</a:t>
            </a:r>
          </a:p>
          <a:p>
            <a:endParaRPr lang="en-US" dirty="0"/>
          </a:p>
          <a:p>
            <a:endParaRPr lang="en-US" dirty="0"/>
          </a:p>
          <a:p>
            <a:pPr marL="800100" lvl="1" indent="-342900">
              <a:buFont typeface="+mj-lt"/>
              <a:buAutoNum type="arabicPeriod"/>
            </a:pPr>
            <a:r>
              <a:rPr lang="en-US" dirty="0"/>
              <a:t>Univariate : The future values of variable depends on its previous values</a:t>
            </a:r>
          </a:p>
          <a:p>
            <a:pPr marL="800100" lvl="1" indent="-342900">
              <a:buFont typeface="+mj-lt"/>
              <a:buAutoNum type="arabicPeriod"/>
            </a:pPr>
            <a:endParaRPr lang="en-US" dirty="0"/>
          </a:p>
          <a:p>
            <a:pPr marL="800100" lvl="1" indent="-342900">
              <a:buFont typeface="+mj-lt"/>
              <a:buAutoNum type="arabicPeriod"/>
            </a:pPr>
            <a:r>
              <a:rPr lang="en-US" dirty="0"/>
              <a:t>Multivariate: The values of dependent variable depend on its previous values as well as values of other variables in the dataset</a:t>
            </a:r>
          </a:p>
          <a:p>
            <a:pPr lvl="1"/>
            <a:endParaRPr lang="en-US" dirty="0"/>
          </a:p>
          <a:p>
            <a:pPr lvl="1"/>
            <a:endParaRPr lang="en-US" dirty="0"/>
          </a:p>
          <a:p>
            <a:pPr lvl="1"/>
            <a:r>
              <a:rPr lang="en-US" dirty="0"/>
              <a:t>Here we have restricted our analysis to univariate analysis but built a base for multivariate analysis.</a:t>
            </a:r>
          </a:p>
          <a:p>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7766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018" y="0"/>
            <a:ext cx="8208818" cy="492443"/>
          </a:xfrm>
          <a:prstGeom prst="rect">
            <a:avLst/>
          </a:prstGeom>
          <a:noFill/>
        </p:spPr>
        <p:txBody>
          <a:bodyPr wrap="square" rtlCol="0">
            <a:spAutoFit/>
          </a:bodyPr>
          <a:lstStyle/>
          <a:p>
            <a:pPr algn="ctr"/>
            <a:r>
              <a:rPr lang="en-US" sz="2600" dirty="0">
                <a:solidFill>
                  <a:schemeClr val="accent1"/>
                </a:solidFill>
                <a:latin typeface="+mj-lt"/>
                <a:ea typeface="+mj-ea"/>
                <a:cs typeface="+mj-cs"/>
              </a:rPr>
              <a:t>Decomposition of Time Series</a:t>
            </a:r>
          </a:p>
        </p:txBody>
      </p:sp>
      <p:sp>
        <p:nvSpPr>
          <p:cNvPr id="3" name="TextBox 2"/>
          <p:cNvSpPr txBox="1"/>
          <p:nvPr/>
        </p:nvSpPr>
        <p:spPr>
          <a:xfrm>
            <a:off x="218209" y="810490"/>
            <a:ext cx="9445337" cy="3908762"/>
          </a:xfrm>
          <a:prstGeom prst="rect">
            <a:avLst/>
          </a:prstGeom>
          <a:noFill/>
        </p:spPr>
        <p:txBody>
          <a:bodyPr wrap="square" rtlCol="0">
            <a:spAutoFit/>
          </a:bodyPr>
          <a:lstStyle/>
          <a:p>
            <a:pPr marL="285750" indent="-285750">
              <a:buFont typeface="Arial" panose="020B0604020202020204" pitchFamily="34" charset="0"/>
              <a:buChar char="•"/>
            </a:pPr>
            <a:r>
              <a:rPr lang="en-US" sz="1600" u="sng" dirty="0"/>
              <a:t>Definition</a:t>
            </a:r>
            <a:r>
              <a:rPr lang="en-US" sz="1600" dirty="0"/>
              <a:t>: The decomposition of time series is a statistical method that deconstructs a time series into several components, each representing one of the underlying categories of patterns. </a:t>
            </a:r>
          </a:p>
          <a:p>
            <a:endParaRPr lang="en-US" sz="1600" dirty="0"/>
          </a:p>
          <a:p>
            <a:pPr marL="285750" indent="-285750">
              <a:buFont typeface="Arial" panose="020B0604020202020204" pitchFamily="34" charset="0"/>
              <a:buChar char="•"/>
            </a:pPr>
            <a:r>
              <a:rPr lang="en-US" sz="1600" dirty="0"/>
              <a:t>We have decomposed all the time series based on rates of change.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Following are the components into which a time series is decomposed:</a:t>
            </a:r>
          </a:p>
          <a:p>
            <a:r>
              <a:rPr lang="en-US" sz="1600" dirty="0"/>
              <a:t>	1. Trend: A trend exists when there is an increasing or decreasing direction in the data</a:t>
            </a:r>
          </a:p>
          <a:p>
            <a:r>
              <a:rPr lang="en-US" sz="1600" dirty="0"/>
              <a:t>	2. Cyclical: describes repeated but non-periodic fluctuations</a:t>
            </a:r>
          </a:p>
          <a:p>
            <a:r>
              <a:rPr lang="en-US" sz="1600" dirty="0"/>
              <a:t>	3. Seasonal: A seasonal pattern exists when a time series is influenced by seasonal factors</a:t>
            </a:r>
          </a:p>
          <a:p>
            <a:r>
              <a:rPr lang="en-US" sz="1600" dirty="0"/>
              <a:t>	4. Noise: describes random, irregular influences; represents the residuals or remainder of the 		    time series</a:t>
            </a:r>
          </a:p>
          <a:p>
            <a:endParaRPr lang="en-US" dirty="0"/>
          </a:p>
          <a:p>
            <a:pPr marL="285750" indent="-285750">
              <a:buFont typeface="Arial" panose="020B0604020202020204" pitchFamily="34" charset="0"/>
              <a:buChar char="•"/>
            </a:pPr>
            <a:r>
              <a:rPr lang="en-US" dirty="0"/>
              <a:t>Our time series decomposition examples:</a:t>
            </a:r>
          </a:p>
          <a:p>
            <a:endParaRPr lang="en-US" dirty="0"/>
          </a:p>
          <a:p>
            <a:endParaRPr lang="en-US" dirty="0"/>
          </a:p>
        </p:txBody>
      </p:sp>
      <p:pic>
        <p:nvPicPr>
          <p:cNvPr id="5" name="Picture 4"/>
          <p:cNvPicPr>
            <a:picLocks noChangeAspect="1"/>
          </p:cNvPicPr>
          <p:nvPr/>
        </p:nvPicPr>
        <p:blipFill>
          <a:blip r:embed="rId2"/>
          <a:stretch>
            <a:fillRect/>
          </a:stretch>
        </p:blipFill>
        <p:spPr>
          <a:xfrm>
            <a:off x="540327" y="4171084"/>
            <a:ext cx="4229100" cy="2324100"/>
          </a:xfrm>
          <a:prstGeom prst="rect">
            <a:avLst/>
          </a:prstGeom>
        </p:spPr>
      </p:pic>
      <p:pic>
        <p:nvPicPr>
          <p:cNvPr id="7" name="Picture 6"/>
          <p:cNvPicPr>
            <a:picLocks noChangeAspect="1"/>
          </p:cNvPicPr>
          <p:nvPr/>
        </p:nvPicPr>
        <p:blipFill>
          <a:blip r:embed="rId3"/>
          <a:stretch>
            <a:fillRect/>
          </a:stretch>
        </p:blipFill>
        <p:spPr>
          <a:xfrm>
            <a:off x="5091545" y="4123459"/>
            <a:ext cx="3705225" cy="2371725"/>
          </a:xfrm>
          <a:prstGeom prst="rect">
            <a:avLst/>
          </a:prstGeom>
        </p:spPr>
      </p:pic>
    </p:spTree>
    <p:extLst>
      <p:ext uri="{BB962C8B-B14F-4D97-AF65-F5344CB8AC3E}">
        <p14:creationId xmlns:p14="http://schemas.microsoft.com/office/powerpoint/2010/main" val="49497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62" y="142009"/>
            <a:ext cx="8596668" cy="564573"/>
          </a:xfrm>
        </p:spPr>
        <p:txBody>
          <a:bodyPr>
            <a:normAutofit/>
          </a:bodyPr>
          <a:lstStyle/>
          <a:p>
            <a:pPr algn="ctr"/>
            <a:r>
              <a:rPr lang="en-US" sz="2600" dirty="0"/>
              <a:t>Stationarity Check</a:t>
            </a:r>
          </a:p>
        </p:txBody>
      </p:sp>
      <p:sp>
        <p:nvSpPr>
          <p:cNvPr id="3" name="TextBox 2"/>
          <p:cNvSpPr txBox="1"/>
          <p:nvPr/>
        </p:nvSpPr>
        <p:spPr>
          <a:xfrm>
            <a:off x="197427" y="623455"/>
            <a:ext cx="9705109" cy="3877985"/>
          </a:xfrm>
          <a:prstGeom prst="rect">
            <a:avLst/>
          </a:prstGeom>
          <a:noFill/>
        </p:spPr>
        <p:txBody>
          <a:bodyPr wrap="square" rtlCol="0">
            <a:spAutoFit/>
          </a:bodyPr>
          <a:lstStyle/>
          <a:p>
            <a:pPr marL="285750" indent="-285750">
              <a:buFont typeface="Arial" panose="020B0604020202020204" pitchFamily="34" charset="0"/>
              <a:buChar char="•"/>
            </a:pPr>
            <a:r>
              <a:rPr lang="en-US" sz="1400" dirty="0"/>
              <a:t>Time series data varies over a period of time and is not stationary (constant).</a:t>
            </a:r>
          </a:p>
          <a:p>
            <a:pPr marL="285750" indent="-285750">
              <a:buFont typeface="Arial" panose="020B0604020202020204" pitchFamily="34" charset="0"/>
              <a:buChar char="•"/>
            </a:pPr>
            <a:r>
              <a:rPr lang="en-US" sz="1400" dirty="0"/>
              <a:t>Hence, it may become difficult to build perfect models and predict values using such type of data.</a:t>
            </a:r>
          </a:p>
          <a:p>
            <a:pPr marL="285750" indent="-285750">
              <a:buFont typeface="Arial" panose="020B0604020202020204" pitchFamily="34" charset="0"/>
              <a:buChar char="•"/>
            </a:pPr>
            <a:r>
              <a:rPr lang="en-US" sz="1400" dirty="0"/>
              <a:t>As a result, we can perform following techniques to stationarize the data:</a:t>
            </a:r>
          </a:p>
          <a:p>
            <a:endParaRPr lang="en-US" sz="1400" dirty="0"/>
          </a:p>
          <a:p>
            <a:pPr marL="742950" lvl="1" indent="-285750">
              <a:buFont typeface="Courier New" panose="02070309020205020404" pitchFamily="49" charset="0"/>
              <a:buChar char="o"/>
            </a:pPr>
            <a:r>
              <a:rPr lang="en-US" sz="1400" dirty="0"/>
              <a:t>Log transformation</a:t>
            </a:r>
          </a:p>
          <a:p>
            <a:pPr marL="742950" lvl="1" indent="-285750">
              <a:buFont typeface="Courier New" panose="02070309020205020404" pitchFamily="49" charset="0"/>
              <a:buChar char="o"/>
            </a:pPr>
            <a:r>
              <a:rPr lang="en-US" sz="1400" dirty="0"/>
              <a:t>Differencing</a:t>
            </a:r>
          </a:p>
          <a:p>
            <a:pPr marL="742950" lvl="1" indent="-285750">
              <a:buFont typeface="Courier New" panose="02070309020205020404" pitchFamily="49" charset="0"/>
              <a:buChar char="o"/>
            </a:pPr>
            <a:r>
              <a:rPr lang="en-US" sz="1400" dirty="0"/>
              <a:t>Log  + Differencing</a:t>
            </a:r>
          </a:p>
          <a:p>
            <a:endParaRPr lang="en-US" sz="1400" dirty="0"/>
          </a:p>
          <a:p>
            <a:pPr marL="285750" indent="-285750">
              <a:buFont typeface="Arial" panose="020B0604020202020204" pitchFamily="34" charset="0"/>
              <a:buChar char="•"/>
            </a:pPr>
            <a:r>
              <a:rPr lang="en-US" sz="1400" dirty="0"/>
              <a:t>We can check if the time series is stationary from following techniques:</a:t>
            </a:r>
          </a:p>
          <a:p>
            <a:endParaRPr lang="en-US" sz="1400" dirty="0"/>
          </a:p>
          <a:p>
            <a:pPr marL="742950" lvl="1" indent="-285750">
              <a:buFont typeface="Courier New" panose="02070309020205020404" pitchFamily="49" charset="0"/>
              <a:buChar char="o"/>
            </a:pPr>
            <a:r>
              <a:rPr lang="en-US" sz="1400" dirty="0"/>
              <a:t>Constant Mean and Variance</a:t>
            </a:r>
          </a:p>
          <a:p>
            <a:pPr marL="742950" lvl="1" indent="-285750">
              <a:buFont typeface="Courier New" panose="02070309020205020404" pitchFamily="49" charset="0"/>
              <a:buChar char="o"/>
            </a:pPr>
            <a:r>
              <a:rPr lang="en-US" sz="1400" dirty="0"/>
              <a:t>Test statistic of Dickey-Fuller test</a:t>
            </a:r>
          </a:p>
          <a:p>
            <a:endParaRPr lang="en-US" sz="1400" dirty="0"/>
          </a:p>
          <a:p>
            <a:pPr marL="285750" indent="-285750">
              <a:buFont typeface="Arial" panose="020B0604020202020204" pitchFamily="34" charset="0"/>
              <a:buChar char="•"/>
            </a:pPr>
            <a:r>
              <a:rPr lang="en-US" sz="1400" dirty="0"/>
              <a:t>Below is our original data graph which also contains mean and variance metrics </a:t>
            </a:r>
            <a:r>
              <a:rPr lang="en-US" sz="1400" dirty="0" err="1"/>
              <a:t>alognwith</a:t>
            </a:r>
            <a:r>
              <a:rPr lang="en-US" sz="1400" dirty="0"/>
              <a:t> the </a:t>
            </a:r>
            <a:r>
              <a:rPr lang="en-US" sz="1400" dirty="0" err="1"/>
              <a:t>adfuller</a:t>
            </a:r>
            <a:r>
              <a:rPr lang="en-US" sz="1400" dirty="0"/>
              <a:t> test results:</a:t>
            </a:r>
          </a:p>
          <a:p>
            <a:r>
              <a:rPr lang="en-US" sz="1400" dirty="0"/>
              <a:t>	</a:t>
            </a:r>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1793298" y="3698732"/>
            <a:ext cx="4552950" cy="3065750"/>
          </a:xfrm>
          <a:prstGeom prst="rect">
            <a:avLst/>
          </a:prstGeom>
        </p:spPr>
      </p:pic>
    </p:spTree>
    <p:extLst>
      <p:ext uri="{BB962C8B-B14F-4D97-AF65-F5344CB8AC3E}">
        <p14:creationId xmlns:p14="http://schemas.microsoft.com/office/powerpoint/2010/main" val="183247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135083"/>
            <a:ext cx="8853054" cy="538609"/>
          </a:xfrm>
          <a:prstGeom prst="rect">
            <a:avLst/>
          </a:prstGeom>
          <a:noFill/>
        </p:spPr>
        <p:txBody>
          <a:bodyPr wrap="square" rtlCol="0">
            <a:spAutoFit/>
          </a:bodyPr>
          <a:lstStyle/>
          <a:p>
            <a:pPr algn="ctr"/>
            <a:r>
              <a:rPr lang="en-US" sz="2900" dirty="0">
                <a:solidFill>
                  <a:schemeClr val="accent1"/>
                </a:solidFill>
                <a:latin typeface="+mj-lt"/>
                <a:ea typeface="+mj-ea"/>
                <a:cs typeface="+mj-cs"/>
              </a:rPr>
              <a:t>Stationarity</a:t>
            </a:r>
            <a:r>
              <a:rPr lang="en-US" sz="2900" dirty="0"/>
              <a:t> </a:t>
            </a:r>
            <a:r>
              <a:rPr lang="en-US" sz="2900" dirty="0">
                <a:solidFill>
                  <a:schemeClr val="accent1"/>
                </a:solidFill>
                <a:latin typeface="+mj-lt"/>
                <a:ea typeface="+mj-ea"/>
                <a:cs typeface="+mj-cs"/>
              </a:rPr>
              <a:t>Check </a:t>
            </a:r>
            <a:r>
              <a:rPr lang="en-US" sz="2900" dirty="0" err="1">
                <a:solidFill>
                  <a:schemeClr val="accent1"/>
                </a:solidFill>
                <a:latin typeface="+mj-lt"/>
                <a:ea typeface="+mj-ea"/>
                <a:cs typeface="+mj-cs"/>
              </a:rPr>
              <a:t>Contd</a:t>
            </a:r>
            <a:r>
              <a:rPr lang="en-US" sz="2900" dirty="0"/>
              <a:t>…</a:t>
            </a:r>
          </a:p>
        </p:txBody>
      </p:sp>
      <p:sp>
        <p:nvSpPr>
          <p:cNvPr id="3" name="TextBox 2"/>
          <p:cNvSpPr txBox="1"/>
          <p:nvPr/>
        </p:nvSpPr>
        <p:spPr>
          <a:xfrm>
            <a:off x="202623" y="935182"/>
            <a:ext cx="9237519"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Since our original data is clearly not stationary, we have taken log transformation and again validated by plotting mean and variance:</a:t>
            </a:r>
          </a:p>
          <a:p>
            <a:pPr marL="285750" indent="-285750">
              <a:buFont typeface="Arial" panose="020B0604020202020204" pitchFamily="34" charset="0"/>
              <a:buChar char="•"/>
            </a:pPr>
            <a:endParaRPr lang="en-US" sz="1400" dirty="0"/>
          </a:p>
        </p:txBody>
      </p:sp>
      <p:pic>
        <p:nvPicPr>
          <p:cNvPr id="4" name="Picture 3"/>
          <p:cNvPicPr>
            <a:picLocks noChangeAspect="1"/>
          </p:cNvPicPr>
          <p:nvPr/>
        </p:nvPicPr>
        <p:blipFill>
          <a:blip r:embed="rId2"/>
          <a:stretch>
            <a:fillRect/>
          </a:stretch>
        </p:blipFill>
        <p:spPr>
          <a:xfrm>
            <a:off x="308263" y="1704142"/>
            <a:ext cx="3886200" cy="2714625"/>
          </a:xfrm>
          <a:prstGeom prst="rect">
            <a:avLst/>
          </a:prstGeom>
        </p:spPr>
      </p:pic>
      <p:pic>
        <p:nvPicPr>
          <p:cNvPr id="5" name="Picture 4"/>
          <p:cNvPicPr>
            <a:picLocks noChangeAspect="1"/>
          </p:cNvPicPr>
          <p:nvPr/>
        </p:nvPicPr>
        <p:blipFill>
          <a:blip r:embed="rId3"/>
          <a:stretch>
            <a:fillRect/>
          </a:stretch>
        </p:blipFill>
        <p:spPr>
          <a:xfrm>
            <a:off x="4625253" y="1593088"/>
            <a:ext cx="4467225" cy="2936732"/>
          </a:xfrm>
          <a:prstGeom prst="rect">
            <a:avLst/>
          </a:prstGeom>
        </p:spPr>
      </p:pic>
      <p:sp>
        <p:nvSpPr>
          <p:cNvPr id="6" name="TextBox 5"/>
          <p:cNvSpPr txBox="1"/>
          <p:nvPr/>
        </p:nvSpPr>
        <p:spPr>
          <a:xfrm>
            <a:off x="405245" y="4914900"/>
            <a:ext cx="9268691"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As per above graphs it is clear that the mean and variance are almost constant over a period of time which implies that our time series is now stationary.</a:t>
            </a:r>
          </a:p>
          <a:p>
            <a:endParaRPr lang="en-US" sz="1400" dirty="0"/>
          </a:p>
          <a:p>
            <a:pPr marL="285750" indent="-285750">
              <a:buFont typeface="Arial" panose="020B0604020202020204" pitchFamily="34" charset="0"/>
              <a:buChar char="•"/>
            </a:pPr>
            <a:r>
              <a:rPr lang="en-US" sz="1400" dirty="0"/>
              <a:t>We can now go ahead and build models using the log transformed time series</a:t>
            </a:r>
          </a:p>
          <a:p>
            <a:endParaRPr lang="en-US" sz="1400" dirty="0"/>
          </a:p>
          <a:p>
            <a:pPr marL="285750" indent="-285750">
              <a:buFont typeface="Arial" panose="020B0604020202020204" pitchFamily="34" charset="0"/>
              <a:buChar char="•"/>
            </a:pPr>
            <a:r>
              <a:rPr lang="en-US" sz="1400" dirty="0"/>
              <a:t>Once the models are built and values are predicted we can boost the result to original scale by using </a:t>
            </a:r>
            <a:r>
              <a:rPr lang="en-US" sz="1400" dirty="0" err="1"/>
              <a:t>numpy.exp</a:t>
            </a:r>
            <a:r>
              <a:rPr lang="en-US" sz="1400" dirty="0"/>
              <a:t>() function</a:t>
            </a:r>
          </a:p>
        </p:txBody>
      </p:sp>
    </p:spTree>
    <p:extLst>
      <p:ext uri="{BB962C8B-B14F-4D97-AF65-F5344CB8AC3E}">
        <p14:creationId xmlns:p14="http://schemas.microsoft.com/office/powerpoint/2010/main" val="253226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109" y="135082"/>
            <a:ext cx="9019309" cy="538609"/>
          </a:xfrm>
          <a:prstGeom prst="rect">
            <a:avLst/>
          </a:prstGeom>
          <a:noFill/>
        </p:spPr>
        <p:txBody>
          <a:bodyPr wrap="square" rtlCol="0">
            <a:spAutoFit/>
          </a:bodyPr>
          <a:lstStyle/>
          <a:p>
            <a:pPr algn="ctr"/>
            <a:r>
              <a:rPr lang="en-US" sz="2900" dirty="0">
                <a:solidFill>
                  <a:schemeClr val="accent1"/>
                </a:solidFill>
                <a:latin typeface="+mj-lt"/>
                <a:ea typeface="+mj-ea"/>
                <a:cs typeface="+mj-cs"/>
              </a:rPr>
              <a:t>Building</a:t>
            </a:r>
            <a:r>
              <a:rPr lang="en-US" dirty="0"/>
              <a:t> </a:t>
            </a:r>
            <a:r>
              <a:rPr lang="en-US" sz="2900" dirty="0">
                <a:solidFill>
                  <a:schemeClr val="accent1"/>
                </a:solidFill>
                <a:latin typeface="+mj-lt"/>
                <a:ea typeface="+mj-ea"/>
                <a:cs typeface="+mj-cs"/>
              </a:rPr>
              <a:t>AR, MA and ARMA models</a:t>
            </a:r>
          </a:p>
        </p:txBody>
      </p:sp>
      <p:sp>
        <p:nvSpPr>
          <p:cNvPr id="3" name="TextBox 2"/>
          <p:cNvSpPr txBox="1"/>
          <p:nvPr/>
        </p:nvSpPr>
        <p:spPr>
          <a:xfrm>
            <a:off x="145473" y="673691"/>
            <a:ext cx="10016836"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An autoregressive model is when a value from a time series is regressed on previous values from that same time series. </a:t>
            </a:r>
          </a:p>
          <a:p>
            <a:pPr marL="285750" indent="-285750">
              <a:buFont typeface="Arial" panose="020B0604020202020204" pitchFamily="34" charset="0"/>
              <a:buChar char="•"/>
            </a:pPr>
            <a:r>
              <a:rPr lang="en-US" sz="1400" dirty="0"/>
              <a:t>In addition to AR, we also have Moving Average (MA) models and a combination of both ARMA and ARIMA models. The predictors depend on the parameters (</a:t>
            </a:r>
            <a:r>
              <a:rPr lang="en-US" sz="1400" dirty="0" err="1"/>
              <a:t>p,d,q</a:t>
            </a:r>
            <a:r>
              <a:rPr lang="en-US" sz="1400" dirty="0"/>
              <a:t>) of the ARIMA model:</a:t>
            </a:r>
          </a:p>
          <a:p>
            <a:endParaRPr lang="en-US" sz="1400" dirty="0"/>
          </a:p>
          <a:p>
            <a:pPr marL="742950" lvl="1" indent="-285750">
              <a:buFont typeface="Courier New" panose="02070309020205020404" pitchFamily="49" charset="0"/>
              <a:buChar char="o"/>
            </a:pPr>
            <a:r>
              <a:rPr lang="en-US" sz="1400" dirty="0"/>
              <a:t>Number of AR (Auto-Regressive) terms (p): AR terms are just lags of dependent variable. For instance if p is 5, the predictors for x(t) will be x(t-1)….x(t-5).</a:t>
            </a:r>
          </a:p>
          <a:p>
            <a:pPr marL="742950" lvl="1" indent="-285750">
              <a:buFont typeface="Courier New" panose="02070309020205020404" pitchFamily="49" charset="0"/>
              <a:buChar char="o"/>
            </a:pPr>
            <a:r>
              <a:rPr lang="en-US" sz="1400" dirty="0"/>
              <a:t>Number of MA (Moving Average) terms (q): MA terms are lagged forecast errors in prediction equation. For instance if q is 5, the predictors for x(t) will be e(t-1)….e(t-5) where e(</a:t>
            </a:r>
            <a:r>
              <a:rPr lang="en-US" sz="1400" dirty="0" err="1"/>
              <a:t>i</a:t>
            </a:r>
            <a:r>
              <a:rPr lang="en-US" sz="1400" dirty="0"/>
              <a:t>) is the difference between the moving average at </a:t>
            </a:r>
            <a:r>
              <a:rPr lang="en-US" sz="1400" dirty="0" err="1"/>
              <a:t>ith</a:t>
            </a:r>
            <a:r>
              <a:rPr lang="en-US" sz="1400" dirty="0"/>
              <a:t> instant and actual value.</a:t>
            </a:r>
          </a:p>
          <a:p>
            <a:pPr marL="742950" lvl="1" indent="-285750">
              <a:buFont typeface="Courier New" panose="02070309020205020404" pitchFamily="49" charset="0"/>
              <a:buChar char="o"/>
            </a:pPr>
            <a:r>
              <a:rPr lang="en-US" sz="1400" dirty="0"/>
              <a:t>Number of Differences (d): These are the number of </a:t>
            </a:r>
            <a:r>
              <a:rPr lang="en-US" sz="1400" dirty="0" err="1"/>
              <a:t>nonseasonal</a:t>
            </a:r>
            <a:r>
              <a:rPr lang="en-US" sz="1400" dirty="0"/>
              <a:t> differences, i.e. in case we take the first order difference we can pass the differenced variable and put d=0 or pass the original variable and put d=1. Both will generate same results</a:t>
            </a:r>
          </a:p>
          <a:p>
            <a:pPr marL="285750" indent="-285750">
              <a:buFont typeface="Arial" panose="020B0604020202020204" pitchFamily="34" charset="0"/>
              <a:buChar char="•"/>
            </a:pPr>
            <a:r>
              <a:rPr lang="en-US" sz="1400" dirty="0"/>
              <a:t>Examples of models created:</a:t>
            </a:r>
          </a:p>
        </p:txBody>
      </p:sp>
      <p:pic>
        <p:nvPicPr>
          <p:cNvPr id="8" name="Picture 7"/>
          <p:cNvPicPr>
            <a:picLocks noChangeAspect="1"/>
          </p:cNvPicPr>
          <p:nvPr/>
        </p:nvPicPr>
        <p:blipFill>
          <a:blip r:embed="rId2"/>
          <a:stretch>
            <a:fillRect/>
          </a:stretch>
        </p:blipFill>
        <p:spPr>
          <a:xfrm>
            <a:off x="384464" y="3552393"/>
            <a:ext cx="3038475" cy="3305607"/>
          </a:xfrm>
          <a:prstGeom prst="rect">
            <a:avLst/>
          </a:prstGeom>
        </p:spPr>
      </p:pic>
      <p:pic>
        <p:nvPicPr>
          <p:cNvPr id="9" name="Picture 8"/>
          <p:cNvPicPr>
            <a:picLocks noChangeAspect="1"/>
          </p:cNvPicPr>
          <p:nvPr/>
        </p:nvPicPr>
        <p:blipFill>
          <a:blip r:embed="rId3"/>
          <a:stretch>
            <a:fillRect/>
          </a:stretch>
        </p:blipFill>
        <p:spPr>
          <a:xfrm>
            <a:off x="3537455" y="3552393"/>
            <a:ext cx="3243261" cy="2926341"/>
          </a:xfrm>
          <a:prstGeom prst="rect">
            <a:avLst/>
          </a:prstGeom>
        </p:spPr>
      </p:pic>
      <p:pic>
        <p:nvPicPr>
          <p:cNvPr id="10" name="Picture 9"/>
          <p:cNvPicPr>
            <a:picLocks noChangeAspect="1"/>
          </p:cNvPicPr>
          <p:nvPr/>
        </p:nvPicPr>
        <p:blipFill>
          <a:blip r:embed="rId4"/>
          <a:stretch>
            <a:fillRect/>
          </a:stretch>
        </p:blipFill>
        <p:spPr>
          <a:xfrm>
            <a:off x="6895231" y="3552393"/>
            <a:ext cx="3267077" cy="3128766"/>
          </a:xfrm>
          <a:prstGeom prst="rect">
            <a:avLst/>
          </a:prstGeom>
        </p:spPr>
      </p:pic>
    </p:spTree>
    <p:extLst>
      <p:ext uri="{BB962C8B-B14F-4D97-AF65-F5344CB8AC3E}">
        <p14:creationId xmlns:p14="http://schemas.microsoft.com/office/powerpoint/2010/main" val="31234789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562</TotalTime>
  <Words>1093</Words>
  <Application>Microsoft Office PowerPoint</Application>
  <PresentationFormat>Widescreen</PresentationFormat>
  <Paragraphs>175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Courier New</vt:lpstr>
      <vt:lpstr>Helvetica</vt:lpstr>
      <vt:lpstr>Times New Roman</vt:lpstr>
      <vt:lpstr>Trebuchet MS</vt:lpstr>
      <vt:lpstr>Wingdings</vt:lpstr>
      <vt:lpstr>Wingdings 3</vt:lpstr>
      <vt:lpstr>Facet</vt:lpstr>
      <vt:lpstr>FED ECONOMIC DATA ANALYSIS</vt:lpstr>
      <vt:lpstr>Dataset Description</vt:lpstr>
      <vt:lpstr>PowerPoint Presentation</vt:lpstr>
      <vt:lpstr>PowerPoint Presentation</vt:lpstr>
      <vt:lpstr>Types of time series data modeling</vt:lpstr>
      <vt:lpstr>PowerPoint Presentation</vt:lpstr>
      <vt:lpstr>Stationarity Check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HSSCCM01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 ECONOMIC DATA ANALYSIS</dc:title>
  <dc:creator>Deshpande, Vaidehi</dc:creator>
  <cp:lastModifiedBy>Vaidehi Deshpande</cp:lastModifiedBy>
  <cp:revision>85</cp:revision>
  <cp:lastPrinted>2017-04-29T01:39:27Z</cp:lastPrinted>
  <dcterms:created xsi:type="dcterms:W3CDTF">2017-04-28T16:07:57Z</dcterms:created>
  <dcterms:modified xsi:type="dcterms:W3CDTF">2017-04-29T02:54:51Z</dcterms:modified>
</cp:coreProperties>
</file>