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314" r:id="rId3"/>
    <p:sldId id="1315" r:id="rId4"/>
    <p:sldId id="1319" r:id="rId5"/>
    <p:sldId id="1320" r:id="rId6"/>
    <p:sldId id="1317" r:id="rId7"/>
    <p:sldId id="1321" r:id="rId8"/>
    <p:sldId id="1318" r:id="rId9"/>
  </p:sldIdLst>
  <p:sldSz cx="9144000" cy="6858000" type="screen4x3"/>
  <p:notesSz cx="7077075" cy="9363075"/>
  <p:custShowLst>
    <p:custShow name="Section 1: BI &amp; DW Concepts" id="0">
      <p:sldLst/>
    </p:custShow>
    <p:custShow name="Section 2: The Business Context" id="1">
      <p:sldLst/>
    </p:custShow>
    <p:custShow name="Section 3: BI Fundamentals" id="2">
      <p:sldLst/>
    </p:custShow>
    <p:custShow name="Section 4: Architecture" id="3">
      <p:sldLst/>
    </p:custShow>
    <p:custShow name="Section 5: Data Architecture" id="4">
      <p:sldLst/>
    </p:custShow>
    <p:custShow name="Section 6: DW Processes" id="5">
      <p:sldLst/>
    </p:custShow>
    <p:custShow name="Section 7: Technical Arch" id="6">
      <p:sldLst/>
    </p:custShow>
    <p:custShow name="Section 8: Product Arch" id="7">
      <p:sldLst/>
    </p:custShow>
    <p:custShow name="Section 9: Culture" id="8">
      <p:sldLst/>
    </p:custShow>
    <p:custShow name="19: Best Practices" id="9">
      <p:sldLst/>
    </p:custShow>
    <p:custShow name="Section 11: Data Modeling" id="10">
      <p:sldLst/>
    </p:custShow>
    <p:custShow name="Section 12: Data Stores" id="11">
      <p:sldLst/>
    </p:custShow>
    <p:custShow name="Conclusions" id="12">
      <p:sldLst/>
    </p:custShow>
    <p:custShow name="Introduction" id="13">
      <p:sldLst/>
    </p:custShow>
    <p:custShow name="Introduction 1" id="14">
      <p:sldLst/>
    </p:custShow>
    <p:custShow name="15: Data Shadow Systems" id="15">
      <p:sldLst/>
    </p:custShow>
    <p:custShow name="16: CPM" id="16">
      <p:sldLst/>
    </p:custShow>
    <p:custShow name="17: ERP DW" id="17">
      <p:sldLst/>
    </p:custShow>
    <p:custShow name="Section 16: Industry Trends" id="18">
      <p:sldLst/>
    </p:custShow>
    <p:custShow name="Project Management" id="19">
      <p:sldLst/>
    </p:custShow>
    <p:custShow name="14: ETL Design &amp; Development" id="20">
      <p:sldLst/>
    </p:custShow>
    <p:custShow name="10: Industry Trends" id="21">
      <p:sldLst/>
    </p:custShow>
    <p:custShow name="11: Data Architecture II" id="22">
      <p:sldLst/>
    </p:custShow>
    <p:custShow name="12: Data Modeling" id="23">
      <p:sldLst/>
    </p:custShow>
    <p:custShow name="13: Physical Design" id="24">
      <p:sldLst/>
    </p:custShow>
    <p:custShow name="18: Deployment &amp; Operations" id="25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k Sherman" initials="RS" lastIdx="4" clrIdx="0"/>
  <p:cmAuthor id="1" name="Rick" initials="R" lastIdx="6" clrIdx="1"/>
  <p:cmAuthor id="2" name="rick sherman" initials="rs" lastIdx="2" clrIdx="2">
    <p:extLst>
      <p:ext uri="{19B8F6BF-5375-455C-9EA6-DF929625EA0E}">
        <p15:presenceInfo xmlns:p15="http://schemas.microsoft.com/office/powerpoint/2012/main" userId="53a99b6dc1f6c1a8" providerId="Windows Live"/>
      </p:ext>
    </p:extLst>
  </p:cmAuthor>
  <p:cmAuthor id="3" name="richard sherman" initials="rs" lastIdx="1" clrIdx="3">
    <p:extLst>
      <p:ext uri="{19B8F6BF-5375-455C-9EA6-DF929625EA0E}">
        <p15:presenceInfo xmlns:p15="http://schemas.microsoft.com/office/powerpoint/2012/main" userId="b161d83b8b3aa2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F9800"/>
    <a:srgbClr val="FFFFCC"/>
    <a:srgbClr val="FFB3B3"/>
    <a:srgbClr val="FF9933"/>
    <a:srgbClr val="6699FF"/>
    <a:srgbClr val="777777"/>
    <a:srgbClr val="996633"/>
    <a:srgbClr val="3399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73" autoAdjust="0"/>
  </p:normalViewPr>
  <p:slideViewPr>
    <p:cSldViewPr snapToGrid="0">
      <p:cViewPr varScale="1">
        <p:scale>
          <a:sx n="126" d="100"/>
          <a:sy n="126" d="100"/>
        </p:scale>
        <p:origin x="106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44" y="456"/>
      </p:cViewPr>
      <p:guideLst>
        <p:guide orient="horz" pos="2950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8051" y="97400"/>
            <a:ext cx="2596361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Intelligence and Data Warehousing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7751" y="97400"/>
            <a:ext cx="1489324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DW &amp; BI Training 2007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324614" y="8893644"/>
            <a:ext cx="2752461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Athena IT Solutions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870333" y="8893644"/>
            <a:ext cx="1334816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ct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F964406-9254-44ED-BC54-BC0CF9D2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19238" name="Picture 6" descr="athena-it-solutions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70" y="124543"/>
            <a:ext cx="1180308" cy="30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0" y="8903224"/>
            <a:ext cx="2280975" cy="37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10" tIns="46256" rIns="92510" bIns="46256"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latin typeface="Times New Roman" pitchFamily="18" charset="0"/>
                <a:cs typeface="+mn-cs"/>
              </a:rPr>
              <a:t>Richard Sherman</a:t>
            </a:r>
          </a:p>
          <a:p>
            <a:pPr eaLnBrk="1" hangingPunct="1">
              <a:defRPr/>
            </a:pPr>
            <a:r>
              <a:rPr lang="en-US" sz="900">
                <a:latin typeface="Times New Roman" pitchFamily="18" charset="0"/>
                <a:cs typeface="+mn-cs"/>
              </a:rPr>
              <a:t>rsherman@athena-solutions.com</a:t>
            </a:r>
            <a:endParaRPr lang="en-US" sz="900">
              <a:solidFill>
                <a:srgbClr val="6600CC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2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Intelligence and Data Warehousing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820" y="1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DW &amp; BI Training 2007</a:t>
            </a:r>
          </a:p>
        </p:txBody>
      </p:sp>
      <p:sp>
        <p:nvSpPr>
          <p:cNvPr id="69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623888"/>
            <a:ext cx="497363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2194" y="4448419"/>
            <a:ext cx="6218523" cy="112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3644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Athena IT Solutions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820" y="8893644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B6C59F6-7B85-4AF9-9AAC-99C08CD66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316663"/>
            <a:ext cx="915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9"/>
          <p:cNvSpPr>
            <a:spLocks noChangeArrowheads="1"/>
          </p:cNvSpPr>
          <p:nvPr/>
        </p:nvSpPr>
        <p:spPr bwMode="white">
          <a:xfrm>
            <a:off x="1890713" y="6457950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Copyright © </a:t>
            </a:r>
            <a:r>
              <a:rPr lang="en-US" altLang="en-US" sz="1000" dirty="0" smtClean="0">
                <a:solidFill>
                  <a:schemeClr val="bg1"/>
                </a:solidFill>
                <a:latin typeface="Times New Roman" pitchFamily="18" charset="0"/>
              </a:rPr>
              <a:t>2016 Athena </a:t>
            </a: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IT Solutions</a:t>
            </a:r>
            <a:endParaRPr lang="en-GB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2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89343" y="3284766"/>
            <a:ext cx="7772400" cy="1029325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314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ri.sherman@northeastern.edu </a:t>
            </a:r>
            <a:endParaRPr lang="en-US" altLang="en-US" sz="1200" b="1" dirty="0">
              <a:solidFill>
                <a:srgbClr val="7878DE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1" name="Picture 23" descr="NEU 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983163"/>
            <a:ext cx="29162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48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8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0"/>
            <a:ext cx="8140831" cy="2628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3771900"/>
            <a:ext cx="8140831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1"/>
            <a:ext cx="40005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1"/>
            <a:ext cx="40005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08708" y="3699186"/>
            <a:ext cx="40005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61608" y="3699187"/>
            <a:ext cx="40005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49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1534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2381250"/>
            <a:ext cx="8162925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4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599"/>
            <a:ext cx="8153400" cy="2731169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3761874"/>
            <a:ext cx="8162925" cy="2638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16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1534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2381250"/>
            <a:ext cx="8162925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314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ri.sherman@northeastern.edu </a:t>
            </a:r>
            <a:endParaRPr lang="en-US" altLang="en-US" sz="1200" b="1" dirty="0">
              <a:solidFill>
                <a:srgbClr val="7878DE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316663"/>
            <a:ext cx="915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9"/>
          <p:cNvSpPr>
            <a:spLocks noChangeArrowheads="1"/>
          </p:cNvSpPr>
          <p:nvPr/>
        </p:nvSpPr>
        <p:spPr bwMode="white">
          <a:xfrm>
            <a:off x="1890713" y="6457950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Copyright © </a:t>
            </a:r>
            <a:r>
              <a:rPr lang="en-US" altLang="en-US" sz="1000" dirty="0" smtClean="0">
                <a:solidFill>
                  <a:schemeClr val="bg1"/>
                </a:solidFill>
                <a:latin typeface="Times New Roman" pitchFamily="18" charset="0"/>
              </a:rPr>
              <a:t>2016 Athena </a:t>
            </a: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IT Solutions</a:t>
            </a:r>
            <a:endParaRPr lang="en-GB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23" descr="NEU 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983163"/>
            <a:ext cx="29162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0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154084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211185"/>
            <a:ext cx="8530244" cy="41896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3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893858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963972"/>
            <a:ext cx="8530244" cy="44368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1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11622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7880"/>
            <a:ext cx="8530244" cy="4652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448585"/>
          </a:xfrm>
          <a:solidFill>
            <a:srgbClr val="92D05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82311"/>
            <a:ext cx="8530244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448585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82311"/>
            <a:ext cx="8530244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0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61554"/>
          </a:xfrm>
          <a:solidFill>
            <a:srgbClr val="92D05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8530244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61554"/>
          </a:xfrm>
          <a:solidFill>
            <a:srgbClr val="9933FF">
              <a:alpha val="6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8530244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4 Conten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8021" y="6502470"/>
            <a:ext cx="9154528" cy="355600"/>
            <a:chOff x="190500" y="5179219"/>
            <a:chExt cx="9130966" cy="35560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5179219"/>
              <a:ext cx="1333500" cy="3556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179219"/>
              <a:ext cx="1333500" cy="3556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300" y="5179219"/>
              <a:ext cx="1333500" cy="3556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05" y="5179219"/>
              <a:ext cx="1333500" cy="3556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105" y="5179219"/>
              <a:ext cx="1333500" cy="355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50" y="5179219"/>
              <a:ext cx="1333500" cy="355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966" y="5179219"/>
              <a:ext cx="1333500" cy="355600"/>
            </a:xfrm>
            <a:prstGeom prst="rect">
              <a:avLst/>
            </a:prstGeom>
          </p:spPr>
        </p:pic>
      </p:grp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2286000" y="6508804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Copyright © 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</a:rPr>
              <a:t>2016</a:t>
            </a:r>
            <a:r>
              <a:rPr lang="en-US" sz="10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</a:rPr>
              <a:t>Athena </a:t>
            </a: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IT Solutions</a:t>
            </a:r>
            <a:endParaRPr lang="en-GB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29718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Rick Sherman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200" b="1" dirty="0" smtClean="0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rsherman@athena-solutions.com </a:t>
            </a:r>
            <a:endParaRPr lang="en-US" sz="1200" b="1" dirty="0">
              <a:solidFill>
                <a:srgbClr val="7878D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3750" cy="809625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12788" y="3144838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7" name="Picture 22" descr="AIT_DSHeader - Side.jpg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40285" y="-3465"/>
            <a:ext cx="2002757" cy="809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15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rgbClr val="9933FF">
              <a:alpha val="6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1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06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095584" cy="472439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66407"/>
            <a:ext cx="4118264" cy="48343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566408"/>
            <a:ext cx="4239492" cy="48309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676302" y="990601"/>
            <a:ext cx="4149436" cy="464488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90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25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8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087987"/>
            <a:ext cx="4118264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2084522"/>
            <a:ext cx="4239492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675051"/>
            <a:ext cx="4118264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671586"/>
            <a:ext cx="4239492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8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1675051"/>
            <a:ext cx="85344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80999" y="3293458"/>
            <a:ext cx="8534402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945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1675051"/>
            <a:ext cx="85344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80999" y="4167398"/>
            <a:ext cx="8534402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066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675051"/>
            <a:ext cx="4118264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671586"/>
            <a:ext cx="4239492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688376" y="4074921"/>
            <a:ext cx="4239492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4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2788" y="3781425"/>
            <a:ext cx="7772400" cy="1397000"/>
          </a:xfrm>
        </p:spPr>
        <p:txBody>
          <a:bodyPr anchor="t"/>
          <a:lstStyle>
            <a:lvl1pPr algn="l">
              <a:defRPr sz="36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144838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10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9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7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9601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005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676400"/>
            <a:ext cx="40005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990601"/>
            <a:ext cx="40386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4571999" y="990600"/>
            <a:ext cx="39624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52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188" y="1901628"/>
            <a:ext cx="8153384" cy="663548"/>
          </a:xfrm>
        </p:spPr>
        <p:txBody>
          <a:bodyPr anchor="t"/>
          <a:lstStyle>
            <a:lvl1pPr algn="l">
              <a:defRPr sz="32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8" y="1121838"/>
            <a:ext cx="8153384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2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375646" y="2622655"/>
            <a:ext cx="7085926" cy="37781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511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2014 Athena IT Solutions                                          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231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2014 Athena IT Solutions                                       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904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2014 Athena IT Solutions                                       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7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7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1789"/>
            <a:ext cx="9144000" cy="6300316"/>
          </a:xfrm>
        </p:spPr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6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338200"/>
            <a:ext cx="7772400" cy="1901827"/>
          </a:xfrm>
        </p:spPr>
        <p:txBody>
          <a:bodyPr anchor="t"/>
          <a:lstStyle>
            <a:lvl1pPr algn="l">
              <a:defRPr sz="3600" b="1" cap="none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712788" y="3602049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0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8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77000"/>
            <a:ext cx="7696200" cy="381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9999">
                <a:schemeClr val="tx1"/>
              </a:gs>
              <a:gs pos="7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27" name="Group 11"/>
          <p:cNvGrpSpPr>
            <a:grpSpLocks/>
          </p:cNvGrpSpPr>
          <p:nvPr/>
        </p:nvGrpSpPr>
        <p:grpSpPr bwMode="auto">
          <a:xfrm>
            <a:off x="0" y="0"/>
            <a:ext cx="9144000" cy="711200"/>
            <a:chOff x="0" y="3028853"/>
            <a:chExt cx="9144000" cy="711200"/>
          </a:xfrm>
        </p:grpSpPr>
        <p:pic>
          <p:nvPicPr>
            <p:cNvPr id="1034" name="Picture 12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414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3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4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5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Test	</a:t>
            </a:r>
          </a:p>
          <a:p>
            <a:pPr lvl="1"/>
            <a:r>
              <a:rPr lang="en-GB" dirty="0" smtClean="0"/>
              <a:t>Test				</a:t>
            </a:r>
          </a:p>
          <a:p>
            <a:pPr lvl="2"/>
            <a:r>
              <a:rPr lang="en-GB" dirty="0" smtClean="0"/>
              <a:t> Test 3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131763" y="0"/>
            <a:ext cx="8915400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Box 56"/>
          <p:cNvSpPr txBox="1">
            <a:spLocks noChangeArrowheads="1"/>
          </p:cNvSpPr>
          <p:nvPr/>
        </p:nvSpPr>
        <p:spPr bwMode="auto">
          <a:xfrm>
            <a:off x="412115" y="6570663"/>
            <a:ext cx="968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cs typeface="+mn-cs"/>
              </a:rPr>
              <a:t>Slide</a:t>
            </a:r>
            <a:r>
              <a:rPr lang="en-US" sz="1000" dirty="0" smtClean="0">
                <a:solidFill>
                  <a:schemeClr val="bg1"/>
                </a:solidFill>
                <a:cs typeface="+mn-cs"/>
              </a:rPr>
              <a:t> </a:t>
            </a:r>
            <a:fld id="{DF0F7B1B-39D6-43BE-8957-96D1F8FAB511}" type="slidenum">
              <a:rPr lang="en-US" sz="800" smtClean="0">
                <a:solidFill>
                  <a:schemeClr val="bg1"/>
                </a:solidFill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031" name="Picture 57" descr="athena-it-solutions-blue-gr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61125"/>
            <a:ext cx="13065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2466975" y="6570663"/>
            <a:ext cx="36544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800" dirty="0">
                <a:solidFill>
                  <a:schemeClr val="bg1"/>
                </a:solidFill>
              </a:rPr>
              <a:t>Copyright © </a:t>
            </a:r>
            <a:r>
              <a:rPr lang="en-US" sz="800" dirty="0" smtClean="0">
                <a:solidFill>
                  <a:schemeClr val="bg1"/>
                </a:solidFill>
              </a:rPr>
              <a:t>2016 Athena </a:t>
            </a:r>
            <a:r>
              <a:rPr lang="en-US" sz="800" dirty="0">
                <a:solidFill>
                  <a:schemeClr val="bg1"/>
                </a:solidFill>
              </a:rPr>
              <a:t>IT Solutions   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72" r:id="rId2"/>
    <p:sldLayoutId id="2147484745" r:id="rId3"/>
    <p:sldLayoutId id="2147484746" r:id="rId4"/>
    <p:sldLayoutId id="2147484692" r:id="rId5"/>
    <p:sldLayoutId id="2147484791" r:id="rId6"/>
    <p:sldLayoutId id="2147484790" r:id="rId7"/>
    <p:sldLayoutId id="2147484693" r:id="rId8"/>
    <p:sldLayoutId id="2147484773" r:id="rId9"/>
    <p:sldLayoutId id="2147484694" r:id="rId10"/>
    <p:sldLayoutId id="2147484695" r:id="rId11"/>
    <p:sldLayoutId id="2147484696" r:id="rId12"/>
    <p:sldLayoutId id="2147484697" r:id="rId13"/>
    <p:sldLayoutId id="2147484744" r:id="rId14"/>
    <p:sldLayoutId id="2147484747" r:id="rId15"/>
    <p:sldLayoutId id="2147484748" r:id="rId16"/>
    <p:sldLayoutId id="2147484749" r:id="rId17"/>
    <p:sldLayoutId id="2147484750" r:id="rId18"/>
    <p:sldLayoutId id="2147484751" r:id="rId19"/>
    <p:sldLayoutId id="2147484752" r:id="rId20"/>
    <p:sldLayoutId id="2147484753" r:id="rId21"/>
    <p:sldLayoutId id="2147484754" r:id="rId22"/>
    <p:sldLayoutId id="2147484755" r:id="rId23"/>
    <p:sldLayoutId id="2147484770" r:id="rId24"/>
    <p:sldLayoutId id="2147484756" r:id="rId25"/>
    <p:sldLayoutId id="2147484774" r:id="rId26"/>
    <p:sldLayoutId id="2147484757" r:id="rId27"/>
    <p:sldLayoutId id="2147484758" r:id="rId28"/>
    <p:sldLayoutId id="2147484787" r:id="rId29"/>
    <p:sldLayoutId id="2147484789" r:id="rId30"/>
    <p:sldLayoutId id="2147484759" r:id="rId31"/>
    <p:sldLayoutId id="2147484760" r:id="rId32"/>
    <p:sldLayoutId id="2147484761" r:id="rId33"/>
    <p:sldLayoutId id="2147484762" r:id="rId34"/>
    <p:sldLayoutId id="2147484763" r:id="rId35"/>
    <p:sldLayoutId id="2147484768" r:id="rId36"/>
    <p:sldLayoutId id="2147484769" r:id="rId37"/>
    <p:sldLayoutId id="2147484775" r:id="rId38"/>
    <p:sldLayoutId id="2147484771" r:id="rId39"/>
    <p:sldLayoutId id="2147484764" r:id="rId40"/>
    <p:sldLayoutId id="2147484765" r:id="rId41"/>
    <p:sldLayoutId id="2147484766" r:id="rId42"/>
    <p:sldLayoutId id="2147484767" r:id="rId43"/>
    <p:sldLayoutId id="2147484788" r:id="rId4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s"/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181600" y="6578600"/>
            <a:ext cx="1981200" cy="279400"/>
          </a:xfrm>
          <a:prstGeom prst="rect">
            <a:avLst/>
          </a:prstGeom>
          <a:gradFill rotWithShape="0">
            <a:gsLst>
              <a:gs pos="0">
                <a:srgbClr val="3165A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660400" y="6578600"/>
            <a:ext cx="4559300" cy="279400"/>
          </a:xfrm>
          <a:prstGeom prst="rect">
            <a:avLst/>
          </a:prstGeom>
          <a:solidFill>
            <a:srgbClr val="3165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0" y="6578600"/>
            <a:ext cx="939800" cy="2794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41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3300" y="6604000"/>
            <a:ext cx="4910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© 2014 Athena IT Solutions                                         All rights reserved.</a:t>
            </a:r>
            <a:endParaRPr lang="en-US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61925" y="6591300"/>
            <a:ext cx="968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solidFill>
                  <a:schemeClr val="bg1"/>
                </a:solidFill>
                <a:cs typeface="+mn-cs"/>
              </a:rPr>
              <a:t>Slide </a:t>
            </a:r>
            <a:fld id="{BDCAA727-7100-45FF-AA8D-91FE791B9B9B}" type="slidenum">
              <a:rPr lang="en-US" sz="1000" smtClean="0">
                <a:solidFill>
                  <a:schemeClr val="bg1"/>
                </a:solidFill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2057" name="Picture 9" descr="blue-banner-ppt-bottom-bar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5488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131763" y="0"/>
            <a:ext cx="8915400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9" name="Picture 57" descr="athena-it-solutions-blue-g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61125"/>
            <a:ext cx="13065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31" r:id="rId1"/>
    <p:sldLayoutId id="2147484703" r:id="rId2"/>
    <p:sldLayoutId id="214748470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Blip>
          <a:blip r:embed="rId7"/>
        </a:buBlip>
        <a:defRPr sz="2400" b="1">
          <a:solidFill>
            <a:srgbClr val="0C35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SCD Example using Talend: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Employee Pay History</a:t>
            </a:r>
          </a:p>
          <a:p>
            <a:endParaRPr lang="en-US" dirty="0" smtClean="0"/>
          </a:p>
          <a:p>
            <a:r>
              <a:rPr lang="en-US" dirty="0" smtClean="0"/>
              <a:t>Data Sources: SQL Server 2014</a:t>
            </a:r>
          </a:p>
          <a:p>
            <a:pPr lvl="1"/>
            <a:r>
              <a:rPr lang="en-US" dirty="0" smtClean="0"/>
              <a:t>[AdventureWorks2014].[HumanResources].[EmployeePayHistory]</a:t>
            </a:r>
          </a:p>
          <a:p>
            <a:pPr lvl="1"/>
            <a:r>
              <a:rPr lang="en-US" dirty="0"/>
              <a:t>[AdventureWorks2014].[HumanResources].[Employee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[AdventureWorks2014].[Person].[Person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r>
              <a:rPr lang="en-US" dirty="0" smtClean="0"/>
              <a:t>Target: </a:t>
            </a:r>
            <a:r>
              <a:rPr lang="en-US" dirty="0"/>
              <a:t>SQL Server </a:t>
            </a:r>
            <a:r>
              <a:rPr lang="en-US" dirty="0" smtClean="0"/>
              <a:t>2014</a:t>
            </a:r>
          </a:p>
          <a:p>
            <a:pPr lvl="1"/>
            <a:r>
              <a:rPr lang="en-US" dirty="0"/>
              <a:t>[neu_training].[dbo].[EmployeePayHistory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Note: you can place table in whatever database you want to use for training</a:t>
            </a:r>
          </a:p>
          <a:p>
            <a:pPr lvl="1"/>
            <a:endParaRPr lang="en-US" dirty="0"/>
          </a:p>
          <a:p>
            <a:r>
              <a:rPr lang="en-US" dirty="0" smtClean="0"/>
              <a:t>Create target table script</a:t>
            </a:r>
          </a:p>
          <a:p>
            <a:pPr lvl="1"/>
            <a:r>
              <a:rPr lang="en-US" dirty="0"/>
              <a:t>SCD Example - create tables EmployeePayHistory.sql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Source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67820"/>
              </p:ext>
            </p:extLst>
          </p:nvPr>
        </p:nvGraphicFramePr>
        <p:xfrm>
          <a:off x="597234" y="933928"/>
          <a:ext cx="7784931" cy="52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7077210" imgH="4772045" progId="Excel.Sheet.12">
                  <p:embed/>
                </p:oleObj>
              </mc:Choice>
              <mc:Fallback>
                <p:oleObj name="Worksheet" r:id="rId3" imgW="7077210" imgH="47720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234" y="933928"/>
                        <a:ext cx="7784931" cy="52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5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SCD Example using Talend: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Create Table </a:t>
            </a:r>
            <a:r>
              <a:rPr lang="en-US" dirty="0"/>
              <a:t>S</a:t>
            </a:r>
            <a:r>
              <a:rPr lang="en-US" smtClean="0"/>
              <a:t>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763398"/>
            <a:ext cx="8153400" cy="5637402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/>
              <a:t>CREATE TABLE EmployeePayHistory(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PayHistorySK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identity(1,1) NOT NULL,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EmployeeID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NOT NULL,   -- </a:t>
            </a:r>
            <a:r>
              <a:rPr lang="en-US" sz="900" dirty="0" err="1" smtClean="0"/>
              <a:t>BusinessEntityID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NationalIDNumber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](15) NOT NULL,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FirstName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LastName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MiddleName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LoginID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](256)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JobTitle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BirthDate</a:t>
            </a:r>
            <a:r>
              <a:rPr lang="en-US" sz="900" dirty="0"/>
              <a:t>] [date]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MaritalStatus</a:t>
            </a:r>
            <a:r>
              <a:rPr lang="en-US" sz="900" dirty="0"/>
              <a:t>] [</a:t>
            </a:r>
            <a:r>
              <a:rPr lang="en-US" sz="900" dirty="0" err="1"/>
              <a:t>nchar</a:t>
            </a:r>
            <a:r>
              <a:rPr lang="en-US" sz="900" dirty="0"/>
              <a:t>](1) NOT NULL,</a:t>
            </a:r>
          </a:p>
          <a:p>
            <a:pPr marL="0" indent="0">
              <a:buNone/>
            </a:pPr>
            <a:r>
              <a:rPr lang="en-US" sz="900" dirty="0"/>
              <a:t>	[Gender] [</a:t>
            </a:r>
            <a:r>
              <a:rPr lang="en-US" sz="900" dirty="0" err="1"/>
              <a:t>nchar</a:t>
            </a:r>
            <a:r>
              <a:rPr lang="en-US" sz="900" dirty="0"/>
              <a:t>](1)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HireDate</a:t>
            </a:r>
            <a:r>
              <a:rPr lang="en-US" sz="900" dirty="0"/>
              <a:t>] [date]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VacationHours</a:t>
            </a:r>
            <a:r>
              <a:rPr lang="en-US" sz="900" dirty="0"/>
              <a:t>] </a:t>
            </a:r>
            <a:r>
              <a:rPr lang="en-US" sz="900" dirty="0" err="1"/>
              <a:t>int</a:t>
            </a:r>
            <a:r>
              <a:rPr lang="en-US" sz="900" dirty="0"/>
              <a:t>  DEFAULT ((0)),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SickLeaveHours</a:t>
            </a:r>
            <a:r>
              <a:rPr lang="en-US" sz="900" dirty="0"/>
              <a:t>] </a:t>
            </a:r>
            <a:r>
              <a:rPr lang="en-US" sz="900" dirty="0" err="1"/>
              <a:t>int</a:t>
            </a:r>
            <a:r>
              <a:rPr lang="en-US" sz="900" dirty="0"/>
              <a:t> DEFAULT ((0)),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CurrentFlag</a:t>
            </a:r>
            <a:r>
              <a:rPr lang="en-US" sz="900" dirty="0"/>
              <a:t>] bit  DEFAULT ((1)),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--[</a:t>
            </a:r>
            <a:r>
              <a:rPr lang="en-US" sz="900" dirty="0" err="1"/>
              <a:t>RateChangeDate</a:t>
            </a:r>
            <a:r>
              <a:rPr lang="en-US" sz="900" dirty="0"/>
              <a:t>] [datetime] NOT NULL,  use for </a:t>
            </a:r>
            <a:r>
              <a:rPr lang="en-US" sz="900" dirty="0" err="1"/>
              <a:t>Rate_EffectiveDate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	[Rate] numeric(15,2)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PayFrequency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ModifiedDate</a:t>
            </a:r>
            <a:r>
              <a:rPr lang="en-US" sz="900" dirty="0"/>
              <a:t>] [datetime] NOT NULL,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Rate_EffectiveDate</a:t>
            </a:r>
            <a:r>
              <a:rPr lang="en-US" sz="900" dirty="0"/>
              <a:t>] [date] NOT NULL,  -- </a:t>
            </a:r>
            <a:r>
              <a:rPr lang="en-US" sz="900" dirty="0" err="1"/>
              <a:t>SCD_State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Rate_IneffectiveDate</a:t>
            </a:r>
            <a:r>
              <a:rPr lang="en-US" sz="900" dirty="0"/>
              <a:t>] [date] NULL,    -- </a:t>
            </a:r>
            <a:r>
              <a:rPr lang="en-US" sz="900" dirty="0" err="1"/>
              <a:t>SCD_End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SCD_Version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SCD_Active</a:t>
            </a:r>
            <a:r>
              <a:rPr lang="en-US" sz="900" dirty="0"/>
              <a:t>] [bit] NOT NULL DEFAULT ((0)),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</a:t>
            </a:r>
            <a:r>
              <a:rPr lang="en-US" sz="900" dirty="0" smtClean="0"/>
              <a:t>                      </a:t>
            </a:r>
            <a:r>
              <a:rPr lang="en-US" sz="900" dirty="0"/>
              <a:t>[</a:t>
            </a:r>
            <a:r>
              <a:rPr lang="en-US" sz="900" dirty="0" err="1"/>
              <a:t>DI_Job_ID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DI_Create_Date</a:t>
            </a:r>
            <a:r>
              <a:rPr lang="en-US" sz="900" dirty="0"/>
              <a:t>] [datetime]  NOT NULL default </a:t>
            </a:r>
            <a:r>
              <a:rPr lang="en-US" sz="900" dirty="0" err="1"/>
              <a:t>getdate</a:t>
            </a:r>
            <a:r>
              <a:rPr lang="en-US" sz="900" dirty="0"/>
              <a:t>(),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DI_Modified_Date</a:t>
            </a:r>
            <a:r>
              <a:rPr lang="en-US" sz="900" dirty="0"/>
              <a:t>] [datetime]  NOT NULL default </a:t>
            </a:r>
            <a:r>
              <a:rPr lang="en-US" sz="900" dirty="0" err="1"/>
              <a:t>getdate</a:t>
            </a:r>
            <a:r>
              <a:rPr lang="en-US" sz="900" dirty="0"/>
              <a:t>(),</a:t>
            </a:r>
          </a:p>
          <a:p>
            <a:pPr marL="0" indent="0">
              <a:buNone/>
            </a:pPr>
            <a:r>
              <a:rPr lang="en-US" sz="900" dirty="0"/>
              <a:t>	PRIMARY KEY CLUSTERED ([</a:t>
            </a:r>
            <a:r>
              <a:rPr lang="en-US" sz="900" dirty="0" err="1"/>
              <a:t>PayHistorySK</a:t>
            </a:r>
            <a:r>
              <a:rPr lang="en-US" sz="900" dirty="0"/>
              <a:t>] ASC</a:t>
            </a:r>
            <a:r>
              <a:rPr lang="en-US" sz="900" dirty="0" smtClean="0"/>
              <a:t>));</a:t>
            </a:r>
            <a:endParaRPr lang="en-US" sz="9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39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S2T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61975" y="947738"/>
          <a:ext cx="802005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8020043" imgH="4962688" progId="Excel.Sheet.12">
                  <p:embed/>
                </p:oleObj>
              </mc:Choice>
              <mc:Fallback>
                <p:oleObj name="Worksheet" r:id="rId3" imgW="8020043" imgH="49626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75" y="947738"/>
                        <a:ext cx="8020050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9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Talend Job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8" y="1319322"/>
            <a:ext cx="8153400" cy="3090209"/>
          </a:xfrm>
        </p:spPr>
      </p:pic>
    </p:spTree>
    <p:extLst>
      <p:ext uri="{BB962C8B-B14F-4D97-AF65-F5344CB8AC3E}">
        <p14:creationId xmlns:p14="http://schemas.microsoft.com/office/powerpoint/2010/main" val="18858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Talend Job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" y="1021080"/>
            <a:ext cx="9081146" cy="4314140"/>
          </a:xfrm>
        </p:spPr>
      </p:pic>
    </p:spTree>
    <p:extLst>
      <p:ext uri="{BB962C8B-B14F-4D97-AF65-F5344CB8AC3E}">
        <p14:creationId xmlns:p14="http://schemas.microsoft.com/office/powerpoint/2010/main" val="33197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Training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script </a:t>
            </a:r>
          </a:p>
          <a:p>
            <a:pPr lvl="1"/>
            <a:r>
              <a:rPr lang="en-US" dirty="0" smtClean="0"/>
              <a:t>SCD </a:t>
            </a:r>
            <a:r>
              <a:rPr lang="en-US" dirty="0"/>
              <a:t>Example - create tables </a:t>
            </a:r>
            <a:r>
              <a:rPr lang="en-US" dirty="0" smtClean="0"/>
              <a:t>EmployeePayHistory.sql</a:t>
            </a:r>
          </a:p>
          <a:p>
            <a:pPr lvl="1"/>
            <a:r>
              <a:rPr lang="en-US" dirty="0"/>
              <a:t>Note: </a:t>
            </a:r>
            <a:r>
              <a:rPr lang="en-US" dirty="0" smtClean="0"/>
              <a:t>uses neu_training– either create this database or alter script</a:t>
            </a:r>
          </a:p>
          <a:p>
            <a:pPr lvl="1"/>
            <a:endParaRPr lang="en-US" dirty="0"/>
          </a:p>
          <a:p>
            <a:r>
              <a:rPr lang="en-US" dirty="0" smtClean="0"/>
              <a:t>Logon to Talend</a:t>
            </a:r>
          </a:p>
          <a:p>
            <a:endParaRPr lang="en-US" dirty="0"/>
          </a:p>
          <a:p>
            <a:r>
              <a:rPr lang="en-US" dirty="0" smtClean="0"/>
              <a:t>Create metadata to connect to the table above</a:t>
            </a:r>
          </a:p>
          <a:p>
            <a:endParaRPr lang="en-US" dirty="0"/>
          </a:p>
          <a:p>
            <a:r>
              <a:rPr lang="en-US" dirty="0" smtClean="0"/>
              <a:t>Create Talend SCD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siness Objects 200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siness Objects 2005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usiness Objects 20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31036</TotalTime>
  <Words>142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26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Default Design</vt:lpstr>
      <vt:lpstr>Business Objects 2005</vt:lpstr>
      <vt:lpstr>Worksheet</vt:lpstr>
      <vt:lpstr>SCD Example using Talend: Requirements</vt:lpstr>
      <vt:lpstr>SCD Example using Talend: Data Source</vt:lpstr>
      <vt:lpstr>SCD Example using Talend: Create Table Script</vt:lpstr>
      <vt:lpstr>SCD Example using Talend: S2T</vt:lpstr>
      <vt:lpstr>SCD Example using Talend: Talend Job</vt:lpstr>
      <vt:lpstr>SCD Example using Talend: Talend Job</vt:lpstr>
      <vt:lpstr>SCD Example using Talend: Training Steps</vt:lpstr>
      <vt:lpstr>Section 1: BI &amp; DW Concepts</vt:lpstr>
      <vt:lpstr>Section 2: The Business Context</vt:lpstr>
      <vt:lpstr>Section 3: BI Fundamentals</vt:lpstr>
      <vt:lpstr>Section 4: Architecture</vt:lpstr>
      <vt:lpstr>Section 5: Data Architecture</vt:lpstr>
      <vt:lpstr>Section 6: DW Processes</vt:lpstr>
      <vt:lpstr>Section 7: Technical Arch</vt:lpstr>
      <vt:lpstr>Section 8: Product Arch</vt:lpstr>
      <vt:lpstr>Section 9: Culture</vt:lpstr>
      <vt:lpstr>19: Best Practices</vt:lpstr>
      <vt:lpstr>Section 11: Data Modeling</vt:lpstr>
      <vt:lpstr>Section 12: Data Stores</vt:lpstr>
      <vt:lpstr>Conclusions</vt:lpstr>
      <vt:lpstr>Introduction</vt:lpstr>
      <vt:lpstr>Introduction 1</vt:lpstr>
      <vt:lpstr>15: Data Shadow Systems</vt:lpstr>
      <vt:lpstr>16: CPM</vt:lpstr>
      <vt:lpstr>17: ERP DW</vt:lpstr>
      <vt:lpstr>Section 16: Industry Trends</vt:lpstr>
      <vt:lpstr>Project Management</vt:lpstr>
      <vt:lpstr>14: ETL Design &amp; Development</vt:lpstr>
      <vt:lpstr>10: Industry Trends</vt:lpstr>
      <vt:lpstr>11: Data Architecture II</vt:lpstr>
      <vt:lpstr>12: Data Modeling</vt:lpstr>
      <vt:lpstr>13: Physical Design</vt:lpstr>
      <vt:lpstr>18: Deployment &amp; Operations</vt:lpstr>
    </vt:vector>
  </TitlesOfParts>
  <Company>Athena IT 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dc:description>Revised - August 11, 2005</dc:description>
  <cp:lastModifiedBy>Rick Sherman</cp:lastModifiedBy>
  <cp:revision>1238</cp:revision>
  <cp:lastPrinted>2016-04-09T11:51:19Z</cp:lastPrinted>
  <dcterms:created xsi:type="dcterms:W3CDTF">2002-03-30T23:44:22Z</dcterms:created>
  <dcterms:modified xsi:type="dcterms:W3CDTF">2016-07-31T15:51:17Z</dcterms:modified>
</cp:coreProperties>
</file>